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21"/>
  </p:normalViewPr>
  <p:slideViewPr>
    <p:cSldViewPr snapToGrid="0" snapToObjects="1">
      <p:cViewPr varScale="1">
        <p:scale>
          <a:sx n="97" d="100"/>
          <a:sy n="97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6498C-4958-114D-B4B7-C327BC7C0687}" type="datetimeFigureOut">
              <a:rPr lang="en-US" smtClean="0"/>
              <a:t>8/5/17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752AB-71A7-7645-BB5D-7520B5547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02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0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x-none"/>
          </a:p>
        </p:txBody>
      </p:sp>
      <p:sp>
        <p:nvSpPr>
          <p:cNvPr id="1024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E8E145BB-F4B0-A64B-A326-82F1F0213A4A}" type="slidenum">
              <a:rPr lang="tr-TR" altLang="x-none" sz="1200"/>
              <a:pPr eaLnBrk="1" hangingPunct="1"/>
              <a:t>5</a:t>
            </a:fld>
            <a:endParaRPr lang="tr-TR" altLang="x-none" sz="1200"/>
          </a:p>
        </p:txBody>
      </p:sp>
    </p:spTree>
    <p:extLst>
      <p:ext uri="{BB962C8B-B14F-4D97-AF65-F5344CB8AC3E}">
        <p14:creationId xmlns:p14="http://schemas.microsoft.com/office/powerpoint/2010/main" val="1980486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342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x-none"/>
          </a:p>
        </p:txBody>
      </p:sp>
      <p:sp>
        <p:nvSpPr>
          <p:cNvPr id="1034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D93E23E8-BC63-EC45-862C-FBAFF0D66CB8}" type="slidenum">
              <a:rPr lang="tr-TR" altLang="x-none" sz="1200"/>
              <a:pPr eaLnBrk="1" hangingPunct="1"/>
              <a:t>8</a:t>
            </a:fld>
            <a:endParaRPr lang="tr-TR" altLang="x-none" sz="1200"/>
          </a:p>
        </p:txBody>
      </p:sp>
    </p:spTree>
    <p:extLst>
      <p:ext uri="{BB962C8B-B14F-4D97-AF65-F5344CB8AC3E}">
        <p14:creationId xmlns:p14="http://schemas.microsoft.com/office/powerpoint/2010/main" val="1778995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44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x-none"/>
          </a:p>
        </p:txBody>
      </p:sp>
      <p:sp>
        <p:nvSpPr>
          <p:cNvPr id="1044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7BB201AB-482A-5C40-A8C9-E224A889C9B9}" type="slidenum">
              <a:rPr lang="tr-TR" altLang="x-none" sz="1200"/>
              <a:pPr eaLnBrk="1" hangingPunct="1"/>
              <a:t>13</a:t>
            </a:fld>
            <a:endParaRPr lang="tr-TR" altLang="x-none" sz="1200"/>
          </a:p>
        </p:txBody>
      </p:sp>
    </p:spTree>
    <p:extLst>
      <p:ext uri="{BB962C8B-B14F-4D97-AF65-F5344CB8AC3E}">
        <p14:creationId xmlns:p14="http://schemas.microsoft.com/office/powerpoint/2010/main" val="1243759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547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x-none"/>
          </a:p>
        </p:txBody>
      </p:sp>
      <p:sp>
        <p:nvSpPr>
          <p:cNvPr id="10547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FDD5CC29-34CE-8645-A63A-E21504AB9196}" type="slidenum">
              <a:rPr lang="tr-TR" altLang="x-none" sz="1200"/>
              <a:pPr eaLnBrk="1" hangingPunct="1"/>
              <a:t>14</a:t>
            </a:fld>
            <a:endParaRPr lang="tr-TR" altLang="x-none" sz="1200"/>
          </a:p>
        </p:txBody>
      </p:sp>
    </p:spTree>
    <p:extLst>
      <p:ext uri="{BB962C8B-B14F-4D97-AF65-F5344CB8AC3E}">
        <p14:creationId xmlns:p14="http://schemas.microsoft.com/office/powerpoint/2010/main" val="1297574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649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x-none"/>
          </a:p>
        </p:txBody>
      </p:sp>
      <p:sp>
        <p:nvSpPr>
          <p:cNvPr id="10650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F4D5881A-805E-6943-BB1A-AA18558FA784}" type="slidenum">
              <a:rPr lang="tr-TR" altLang="x-none" sz="1200"/>
              <a:pPr eaLnBrk="1" hangingPunct="1"/>
              <a:t>33</a:t>
            </a:fld>
            <a:endParaRPr lang="tr-TR" altLang="x-none" sz="1200"/>
          </a:p>
        </p:txBody>
      </p:sp>
    </p:spTree>
    <p:extLst>
      <p:ext uri="{BB962C8B-B14F-4D97-AF65-F5344CB8AC3E}">
        <p14:creationId xmlns:p14="http://schemas.microsoft.com/office/powerpoint/2010/main" val="1582374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38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05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1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E582B-3755-DE4F-8BA4-10415D5F74EF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860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24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5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543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92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831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8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84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AA070-469A-CD4A-94ED-4D4F1A790C26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B4776-6F73-4948-8CE5-9EC7170E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1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0.pn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1" Type="http://schemas.microsoft.com/office/2007/relationships/media" Target="file:///C:\Users\serdar\Desktop\malrotasyon%20ses%20dosyalar&#305;\malrotasyon%20slide%2012.wav" TargetMode="External"/><Relationship Id="rId2" Type="http://schemas.openxmlformats.org/officeDocument/2006/relationships/audio" Target="file:///C:\Users\serdar\Desktop\malrotasyon%20ses%20dosyalar&#305;\malrotasyon%20slide%2012.wa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5.png"/><Relationship Id="rId1" Type="http://schemas.microsoft.com/office/2007/relationships/media" Target="file://///Volumes/KINGSTON/meltemkologlu%20ders/IHPS%20ve%20c&#807;ocuklarda%20intestinal%20obstru&#776;ksiyon/malrotasyon4.43dk.wmv" TargetMode="External"/><Relationship Id="rId2" Type="http://schemas.openxmlformats.org/officeDocument/2006/relationships/video" Target="file://///Volumes/KINGSTON/meltemkologlu%20ders/IHPS%20ve%20c&#807;ocuklarda%20intestinal%20obstru&#776;ksiyon/malrotasyon4.43dk.wmv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0.png"/><Relationship Id="rId1" Type="http://schemas.microsoft.com/office/2007/relationships/media" Target="file:///C:\Users\serdar\Desktop\malrotasyon%20ses%20dosyalar&#305;\malrotasyon%20slide%2013.wav" TargetMode="External"/><Relationship Id="rId2" Type="http://schemas.openxmlformats.org/officeDocument/2006/relationships/audio" Target="file:///C:\Users\serdar\Desktop\malrotasyon%20ses%20dosyalar&#305;\malrotasyon%20slide%2013.wav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3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file://///Volumes/KINGSTON/meltemkologlu%20ders/IHPS%20ve%20c&#807;ocuklarda%20intestinal%20obstru&#776;ksiyon/Laparoscopic%20Ladd's%20procedure.mp4" TargetMode="External"/><Relationship Id="rId2" Type="http://schemas.openxmlformats.org/officeDocument/2006/relationships/video" Target="file://///Volumes/KINGSTON/meltemkologlu%20ders/IHPS%20ve%20c&#807;ocuklarda%20intestinal%20obstru&#776;ksiyon/Laparoscopic%20Ladd's%20procedure.mp4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file://///Volumes/KINGSTON/meltemkologlu%20ders/IHPS%20ve%20c&#807;ocuklarda%20intestinal%20obstru&#776;ksiyon/Embryological%20Rotation%20of%20the%20Midgut%20(1).mp4" TargetMode="External"/><Relationship Id="rId2" Type="http://schemas.openxmlformats.org/officeDocument/2006/relationships/video" Target="file://///Volumes/KINGSTON/meltemkologlu%20ders/IHPS%20ve%20c&#807;ocuklarda%20intestinal%20obstru&#776;ksiyon/Embryological%20Rotation%20of%20the%20Midgut%20(1).mp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Çocuklarda</a:t>
            </a:r>
            <a:r>
              <a:rPr lang="en-US" dirty="0" smtClean="0"/>
              <a:t> intestinal </a:t>
            </a:r>
            <a:r>
              <a:rPr lang="en-US" dirty="0" err="1" smtClean="0"/>
              <a:t>rotasyon</a:t>
            </a:r>
            <a:r>
              <a:rPr lang="en-US" dirty="0" smtClean="0"/>
              <a:t> </a:t>
            </a:r>
            <a:r>
              <a:rPr lang="en-US" smtClean="0"/>
              <a:t>anomalileri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902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x-none"/>
          </a:p>
        </p:txBody>
      </p:sp>
      <p:pic>
        <p:nvPicPr>
          <p:cNvPr id="50179" name="Picture 5" descr="malrotasyon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5052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6" descr="malrotasyon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1676400"/>
            <a:ext cx="55800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43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Ortabarsak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volvulusu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51203" name="3 İçerik Yer Tutucusu" descr="malrotasyon ve volvulus ayş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4563" y="2276476"/>
            <a:ext cx="4102100" cy="3457575"/>
          </a:xfrm>
        </p:spPr>
      </p:pic>
      <p:pic>
        <p:nvPicPr>
          <p:cNvPr id="51204" name="Picture 6" descr="malrotasyon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2276476"/>
            <a:ext cx="3960812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599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Akut Orta Barsak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Volvulusu</a:t>
            </a:r>
            <a:endParaRPr lang="tr-TR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2292" name="Rectangle 3"/>
          <p:cNvSpPr>
            <a:spLocks noGrp="1"/>
          </p:cNvSpPr>
          <p:nvPr>
            <p:ph idx="1"/>
          </p:nvPr>
        </p:nvSpPr>
        <p:spPr>
          <a:xfrm>
            <a:off x="2424113" y="1196975"/>
            <a:ext cx="7772400" cy="4572000"/>
          </a:xfrm>
        </p:spPr>
        <p:txBody>
          <a:bodyPr>
            <a:noAutofit/>
          </a:bodyPr>
          <a:lstStyle/>
          <a:p>
            <a:pPr marL="411163" lvl="1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 charset="2"/>
              <a:buChar char=""/>
            </a:pPr>
            <a:r>
              <a:rPr lang="tr-TR" altLang="x-none" sz="2000" b="1"/>
              <a:t>İlk 7 gün (%30), ilk ay (%50-60)</a:t>
            </a:r>
          </a:p>
          <a:p>
            <a:pPr eaLnBrk="1" hangingPunct="1">
              <a:buFont typeface="Arial" charset="0"/>
              <a:buChar char="•"/>
            </a:pPr>
            <a:r>
              <a:rPr lang="tr-TR" altLang="x-none" sz="2400" b="1">
                <a:solidFill>
                  <a:srgbClr val="FFFF00"/>
                </a:solidFill>
              </a:rPr>
              <a:t>Sağlıklı bebekte, Ani başlangıç !!, </a:t>
            </a:r>
          </a:p>
          <a:p>
            <a:pPr marL="411163" lvl="1" indent="-342900">
              <a:buFont typeface="Arial" charset="0"/>
              <a:buChar char="–"/>
            </a:pPr>
            <a:r>
              <a:rPr lang="tr-TR" altLang="x-none" sz="2000">
                <a:solidFill>
                  <a:srgbClr val="FFFF00"/>
                </a:solidFill>
              </a:rPr>
              <a:t>Safralı kusma</a:t>
            </a:r>
          </a:p>
          <a:p>
            <a:pPr marL="411163" lvl="1" indent="-342900">
              <a:buFont typeface="Arial" charset="0"/>
              <a:buChar char="–"/>
            </a:pPr>
            <a:r>
              <a:rPr lang="tr-TR" altLang="x-none" sz="2000"/>
              <a:t>Çökük karın</a:t>
            </a:r>
          </a:p>
          <a:p>
            <a:pPr marL="411163" lvl="1" indent="-342900">
              <a:buFont typeface="Arial" charset="0"/>
              <a:buChar char="–"/>
            </a:pPr>
            <a:r>
              <a:rPr lang="tr-TR" altLang="x-none" sz="2000"/>
              <a:t>Huzursuzluk, infantil kolik – letarji, </a:t>
            </a:r>
          </a:p>
          <a:p>
            <a:pPr eaLnBrk="1" hangingPunct="1">
              <a:buFont typeface="Arial" charset="0"/>
              <a:buChar char="•"/>
            </a:pPr>
            <a:r>
              <a:rPr lang="tr-TR" altLang="x-none" sz="2400"/>
              <a:t>6- 8 saat içinde düzeltilmeli</a:t>
            </a:r>
          </a:p>
          <a:p>
            <a:pPr eaLnBrk="1" hangingPunct="1">
              <a:buFont typeface="Arial" charset="0"/>
              <a:buChar char="•"/>
            </a:pPr>
            <a:r>
              <a:rPr lang="tr-TR" altLang="x-none" sz="2400"/>
              <a:t>Geç dönemde;</a:t>
            </a:r>
          </a:p>
          <a:p>
            <a:pPr marL="411163" lvl="1" indent="-342900">
              <a:buFont typeface="Arial" charset="0"/>
              <a:buChar char="–"/>
            </a:pPr>
            <a:r>
              <a:rPr lang="tr-TR" altLang="x-none" sz="2000"/>
              <a:t>Karında distansiyon</a:t>
            </a:r>
          </a:p>
          <a:p>
            <a:pPr marL="411163" lvl="1" indent="-342900">
              <a:buFont typeface="Arial" charset="0"/>
              <a:buChar char="–"/>
            </a:pPr>
            <a:r>
              <a:rPr lang="tr-TR" altLang="x-none" sz="2000"/>
              <a:t>Karında hassasiyet </a:t>
            </a:r>
          </a:p>
          <a:p>
            <a:pPr marL="411163" lvl="1" indent="-342900">
              <a:buFont typeface="Arial" charset="0"/>
              <a:buChar char="–"/>
            </a:pPr>
            <a:r>
              <a:rPr lang="tr-TR" altLang="x-none" sz="2000">
                <a:solidFill>
                  <a:srgbClr val="FFFF00"/>
                </a:solidFill>
              </a:rPr>
              <a:t>Kanlı dışkılama</a:t>
            </a:r>
          </a:p>
          <a:p>
            <a:pPr marL="411163" lvl="1" indent="-342900">
              <a:buFont typeface="Arial" charset="0"/>
              <a:buChar char="–"/>
            </a:pPr>
            <a:r>
              <a:rPr lang="tr-TR" altLang="x-none" sz="2000"/>
              <a:t>Metabolik asidoz</a:t>
            </a:r>
          </a:p>
          <a:p>
            <a:pPr marL="411163" lvl="1" indent="-342900">
              <a:buFont typeface="Arial" charset="0"/>
              <a:buChar char="–"/>
            </a:pPr>
            <a:r>
              <a:rPr lang="tr-TR" altLang="x-none" sz="2000"/>
              <a:t>Dolaşım ve genel durum bozukluğu, </a:t>
            </a:r>
          </a:p>
          <a:p>
            <a:pPr marL="411163" lvl="1" indent="-342900">
              <a:buFont typeface="Arial" charset="0"/>
              <a:buChar char="–"/>
            </a:pPr>
            <a:r>
              <a:rPr lang="tr-TR" altLang="x-none" sz="2000"/>
              <a:t>Hipovolemik şok</a:t>
            </a:r>
          </a:p>
        </p:txBody>
      </p:sp>
      <p:sp>
        <p:nvSpPr>
          <p:cNvPr id="5222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fld id="{B100937A-787D-9249-A310-F195E376F57D}" type="slidenum">
              <a:rPr lang="tr-TR" altLang="x-none" sz="1200">
                <a:solidFill>
                  <a:schemeClr val="tx2"/>
                </a:solidFill>
                <a:latin typeface="Tahoma" charset="0"/>
              </a:rPr>
              <a:pPr algn="ctr" eaLnBrk="1" hangingPunct="1"/>
              <a:t>12</a:t>
            </a:fld>
            <a:endParaRPr lang="tr-TR" altLang="x-none" sz="1200">
              <a:solidFill>
                <a:schemeClr val="tx2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54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12763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tr-TR" sz="3600" dirty="0">
                <a:solidFill>
                  <a:schemeClr val="tx2">
                    <a:satMod val="200000"/>
                  </a:schemeClr>
                </a:solidFill>
              </a:rPr>
              <a:t>Orta Bağırsak </a:t>
            </a:r>
            <a:r>
              <a:rPr lang="tr-TR" sz="3600" dirty="0" err="1">
                <a:solidFill>
                  <a:schemeClr val="tx2">
                    <a:satMod val="200000"/>
                  </a:schemeClr>
                </a:solidFill>
              </a:rPr>
              <a:t>Volvulus</a:t>
            </a:r>
            <a:r>
              <a:rPr lang="tr-TR" sz="3600" dirty="0">
                <a:solidFill>
                  <a:schemeClr val="tx2">
                    <a:satMod val="200000"/>
                  </a:schemeClr>
                </a:solidFill>
              </a:rPr>
              <a:t> - Tanı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981200" y="1341439"/>
            <a:ext cx="4402138" cy="4784725"/>
          </a:xfrm>
        </p:spPr>
        <p:txBody>
          <a:bodyPr>
            <a:normAutofit fontScale="92500" lnSpcReduction="10000"/>
          </a:bodyPr>
          <a:lstStyle/>
          <a:p>
            <a:pPr marL="411480" algn="just">
              <a:lnSpc>
                <a:spcPct val="80000"/>
              </a:lnSpc>
              <a:buFont typeface="Wingdings"/>
              <a:buChar char=""/>
              <a:defRPr/>
            </a:pPr>
            <a:endParaRPr lang="tr-TR" sz="2000" dirty="0">
              <a:latin typeface="Times New Roman" pitchFamily="18" charset="0"/>
            </a:endParaRPr>
          </a:p>
          <a:p>
            <a:pPr marL="411480">
              <a:lnSpc>
                <a:spcPct val="140000"/>
              </a:lnSpc>
              <a:buFont typeface="Wingdings" pitchFamily="2" charset="2"/>
              <a:buChar char="Ø"/>
              <a:defRPr/>
            </a:pPr>
            <a:r>
              <a:rPr lang="tr-TR" sz="2400" dirty="0"/>
              <a:t>Karın </a:t>
            </a:r>
            <a:r>
              <a:rPr lang="tr-TR" sz="2400" dirty="0" err="1"/>
              <a:t>grafisinde</a:t>
            </a:r>
            <a:r>
              <a:rPr lang="tr-TR" sz="2400" dirty="0"/>
              <a:t>  mide </a:t>
            </a:r>
            <a:r>
              <a:rPr lang="tr-TR" sz="2400" dirty="0" err="1"/>
              <a:t>duodenum</a:t>
            </a:r>
            <a:r>
              <a:rPr lang="tr-TR" sz="2400" dirty="0"/>
              <a:t> </a:t>
            </a:r>
            <a:r>
              <a:rPr lang="tr-TR" sz="2400" dirty="0" err="1"/>
              <a:t>dilatasyonu</a:t>
            </a:r>
            <a:r>
              <a:rPr lang="tr-TR" sz="2400" dirty="0"/>
              <a:t> (</a:t>
            </a:r>
            <a:r>
              <a:rPr lang="tr-TR" sz="2400" dirty="0" err="1"/>
              <a:t>cift</a:t>
            </a:r>
            <a:r>
              <a:rPr lang="tr-TR" sz="2400" dirty="0"/>
              <a:t> hava kabarcığı görünümü)ile birlikte sağ üste  az miktarda gaz ve kolonda gaz olmaması</a:t>
            </a:r>
          </a:p>
          <a:p>
            <a:pPr marL="411480">
              <a:lnSpc>
                <a:spcPct val="140000"/>
              </a:lnSpc>
              <a:buFont typeface="Wingdings" pitchFamily="2" charset="2"/>
              <a:buChar char="Ø"/>
              <a:defRPr/>
            </a:pPr>
            <a:r>
              <a:rPr lang="tr-TR" sz="2400" dirty="0"/>
              <a:t>Karın gazlarının azalması</a:t>
            </a:r>
          </a:p>
          <a:p>
            <a:pPr marL="411480">
              <a:lnSpc>
                <a:spcPct val="140000"/>
              </a:lnSpc>
              <a:buFont typeface="Wingdings" pitchFamily="2" charset="2"/>
              <a:buChar char="Ø"/>
              <a:defRPr/>
            </a:pPr>
            <a:r>
              <a:rPr lang="tr-TR" sz="2400" dirty="0"/>
              <a:t>Ancak ADKG özgün bulgu vermeyebilir</a:t>
            </a:r>
          </a:p>
          <a:p>
            <a:pPr marL="740092" lvl="1">
              <a:lnSpc>
                <a:spcPct val="140000"/>
              </a:lnSpc>
              <a:buFont typeface="Wingdings" pitchFamily="2" charset="2"/>
              <a:buChar char="Ø"/>
              <a:defRPr/>
            </a:pPr>
            <a:r>
              <a:rPr lang="tr-TR" sz="2000" dirty="0"/>
              <a:t>%20 hastada normal</a:t>
            </a:r>
          </a:p>
          <a:p>
            <a:pPr marL="411480">
              <a:lnSpc>
                <a:spcPct val="140000"/>
              </a:lnSpc>
              <a:buFont typeface="Wingdings" pitchFamily="2" charset="2"/>
              <a:buChar char="Ø"/>
              <a:defRPr/>
            </a:pPr>
            <a:endParaRPr lang="tr-TR" sz="2000" dirty="0">
              <a:latin typeface="Times New Roman" pitchFamily="18" charset="0"/>
            </a:endParaRPr>
          </a:p>
          <a:p>
            <a:pPr marL="411480" algn="just">
              <a:lnSpc>
                <a:spcPct val="80000"/>
              </a:lnSpc>
              <a:buFont typeface="Wingdings"/>
              <a:buChar char=""/>
              <a:defRPr/>
            </a:pPr>
            <a:endParaRPr lang="tr-TR" sz="2000" dirty="0">
              <a:latin typeface="Times New Roman" pitchFamily="18" charset="0"/>
            </a:endParaRP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endParaRPr lang="en-US" sz="2000" dirty="0"/>
          </a:p>
        </p:txBody>
      </p:sp>
      <p:pic>
        <p:nvPicPr>
          <p:cNvPr id="53252" name="5 Resim" descr="malrotasyon ve volvulus 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1844676"/>
            <a:ext cx="334645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582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Orta Bağırsak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Volvulus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- Tanı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54275" name="Resim 9" descr="Bebek%20Koca%20Malrotsyon%20inkomplet%20duod%20obstr%20preop%20direkt%20gr%20(1)"/>
          <p:cNvSpPr>
            <a:spLocks noChangeAspect="1" noChangeArrowheads="1"/>
          </p:cNvSpPr>
          <p:nvPr/>
        </p:nvSpPr>
        <p:spPr bwMode="auto">
          <a:xfrm>
            <a:off x="4722814" y="247651"/>
            <a:ext cx="20542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endParaRPr lang="tr-TR" altLang="x-none"/>
          </a:p>
        </p:txBody>
      </p:sp>
      <p:sp>
        <p:nvSpPr>
          <p:cNvPr id="54276" name="Resim 9" descr="Bebek%20Koca%20Malrotsyon%20inkomplet%20duod%20obstr%20preop%20direkt%20gr%20(1)"/>
          <p:cNvSpPr>
            <a:spLocks noChangeAspect="1" noChangeArrowheads="1"/>
          </p:cNvSpPr>
          <p:nvPr/>
        </p:nvSpPr>
        <p:spPr bwMode="auto">
          <a:xfrm>
            <a:off x="4722814" y="247651"/>
            <a:ext cx="20542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endParaRPr lang="tr-TR" altLang="x-none"/>
          </a:p>
        </p:txBody>
      </p:sp>
      <p:pic>
        <p:nvPicPr>
          <p:cNvPr id="54277" name="Resim 9" descr="Bebek%20Koca%20Malrotsyon%20inkomplet%20duod%20obstr%20preop%20direkt%20gr%20(1)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9" y="1700214"/>
            <a:ext cx="2663825" cy="371792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8" name="Picture 4" descr="Yunus Elmas Malrot Volv NEK preop gr (1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1700213"/>
            <a:ext cx="2963863" cy="3816350"/>
          </a:xfrm>
          <a:prstGeom prst="rect">
            <a:avLst/>
          </a:prstGeom>
          <a:noFill/>
          <a:ln w="28575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3 İçerik Yer Tutucusu" descr="Malrotation duodenal tıkanıklık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700214"/>
            <a:ext cx="2736850" cy="371792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8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Orta Bağırsak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Volvulus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- Tanı</a:t>
            </a:r>
          </a:p>
        </p:txBody>
      </p:sp>
      <p:sp>
        <p:nvSpPr>
          <p:cNvPr id="13316" name="Rectangle 3"/>
          <p:cNvSpPr>
            <a:spLocks noGrp="1"/>
          </p:cNvSpPr>
          <p:nvPr>
            <p:ph idx="1"/>
          </p:nvPr>
        </p:nvSpPr>
        <p:spPr>
          <a:xfrm>
            <a:off x="2063751" y="1268414"/>
            <a:ext cx="4176713" cy="4860925"/>
          </a:xfrm>
        </p:spPr>
        <p:txBody>
          <a:bodyPr rtlCol="0">
            <a:normAutofit/>
          </a:bodyPr>
          <a:lstStyle/>
          <a:p>
            <a:pPr marL="411480">
              <a:lnSpc>
                <a:spcPct val="120000"/>
              </a:lnSpc>
              <a:buFont typeface="Arial" pitchFamily="34" charset="0"/>
              <a:buChar char="•"/>
              <a:defRPr/>
            </a:pPr>
            <a:endParaRPr lang="tr-TR" sz="1800" dirty="0">
              <a:latin typeface="+mj-lt"/>
            </a:endParaRPr>
          </a:p>
          <a:p>
            <a:pPr marL="41148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tr-TR" dirty="0" err="1"/>
              <a:t>Doppler</a:t>
            </a:r>
            <a:r>
              <a:rPr lang="tr-TR" dirty="0"/>
              <a:t> USG </a:t>
            </a:r>
          </a:p>
          <a:p>
            <a:pPr marL="740092" lvl="1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tr-TR" sz="2000" dirty="0"/>
              <a:t>Girdap görüntüsü, SMV </a:t>
            </a:r>
            <a:r>
              <a:rPr lang="tr-TR" sz="2000" dirty="0" err="1"/>
              <a:t>nin</a:t>
            </a:r>
            <a:r>
              <a:rPr lang="tr-TR" sz="2000" dirty="0"/>
              <a:t> ve mezonun SMA çevresinde girdap görüntüsü</a:t>
            </a:r>
          </a:p>
          <a:p>
            <a:pPr marL="740092" lvl="1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tr-TR" sz="2000" dirty="0"/>
              <a:t>SMV </a:t>
            </a:r>
            <a:r>
              <a:rPr lang="tr-TR" sz="2000" dirty="0" err="1"/>
              <a:t>nin</a:t>
            </a:r>
            <a:r>
              <a:rPr lang="tr-TR" sz="2000" dirty="0"/>
              <a:t> </a:t>
            </a:r>
            <a:r>
              <a:rPr lang="tr-TR" sz="2000" dirty="0" err="1"/>
              <a:t>SMAnın</a:t>
            </a:r>
            <a:r>
              <a:rPr lang="tr-TR" sz="2000" dirty="0"/>
              <a:t> soluna geçmesi</a:t>
            </a:r>
          </a:p>
          <a:p>
            <a:pPr marL="740092" lvl="1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tr-TR" sz="2000" dirty="0" err="1"/>
              <a:t>Dilate</a:t>
            </a:r>
            <a:r>
              <a:rPr lang="tr-TR" sz="2000" dirty="0"/>
              <a:t> </a:t>
            </a:r>
            <a:r>
              <a:rPr lang="tr-TR" sz="2000" dirty="0" err="1"/>
              <a:t>duedonum</a:t>
            </a:r>
            <a:endParaRPr lang="tr-TR" sz="2000" dirty="0"/>
          </a:p>
          <a:p>
            <a:pPr marL="740664" lvl="1">
              <a:lnSpc>
                <a:spcPct val="120000"/>
              </a:lnSpc>
              <a:buFont typeface="Arial" pitchFamily="34" charset="0"/>
              <a:buChar char="–"/>
              <a:defRPr/>
            </a:pPr>
            <a:r>
              <a:rPr lang="tr-TR" sz="2000" dirty="0" err="1"/>
              <a:t>SMA’nın</a:t>
            </a:r>
            <a:r>
              <a:rPr lang="tr-TR" sz="2000" dirty="0"/>
              <a:t> sağında ödemli, </a:t>
            </a:r>
            <a:r>
              <a:rPr lang="tr-TR" sz="2000" dirty="0" err="1"/>
              <a:t>dilate</a:t>
            </a:r>
            <a:r>
              <a:rPr lang="tr-TR" sz="2000" dirty="0"/>
              <a:t> </a:t>
            </a:r>
            <a:r>
              <a:rPr lang="tr-TR" sz="2000" dirty="0" err="1"/>
              <a:t>anslar</a:t>
            </a:r>
            <a:r>
              <a:rPr lang="tr-TR" dirty="0"/>
              <a:t>,</a:t>
            </a:r>
          </a:p>
          <a:p>
            <a:pPr marL="740664" lvl="1">
              <a:lnSpc>
                <a:spcPct val="120000"/>
              </a:lnSpc>
              <a:buFont typeface="Arial" pitchFamily="34" charset="0"/>
              <a:buChar char="–"/>
              <a:defRPr/>
            </a:pPr>
            <a:endParaRPr lang="tr-TR" sz="1800" dirty="0">
              <a:latin typeface="Arial" charset="0"/>
            </a:endParaRPr>
          </a:p>
        </p:txBody>
      </p:sp>
      <p:sp>
        <p:nvSpPr>
          <p:cNvPr id="5530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4648200" y="6356351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fld id="{A1AAF5C6-71FA-F94D-A39F-D53516AF08B8}" type="slidenum">
              <a:rPr lang="tr-TR" altLang="x-none" sz="1200">
                <a:solidFill>
                  <a:schemeClr val="tx2"/>
                </a:solidFill>
                <a:latin typeface="Tahoma" charset="0"/>
              </a:rPr>
              <a:pPr algn="ctr" eaLnBrk="1" hangingPunct="1"/>
              <a:t>15</a:t>
            </a:fld>
            <a:endParaRPr lang="tr-TR" altLang="x-none" sz="1200">
              <a:solidFill>
                <a:schemeClr val="tx2"/>
              </a:solidFill>
              <a:latin typeface="Tahoma" charset="0"/>
            </a:endParaRPr>
          </a:p>
        </p:txBody>
      </p:sp>
      <p:cxnSp>
        <p:nvCxnSpPr>
          <p:cNvPr id="10" name="9 Düz Ok Bağlayıcısı"/>
          <p:cNvCxnSpPr/>
          <p:nvPr/>
        </p:nvCxnSpPr>
        <p:spPr>
          <a:xfrm rot="10800000">
            <a:off x="9239250" y="2928939"/>
            <a:ext cx="285750" cy="1587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3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1125539"/>
            <a:ext cx="4033838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303" name="13 Resim" descr="malrotasyon US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4157664"/>
            <a:ext cx="403225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89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Orta Bağırsak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Volvulus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- BT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56323" name="3 İçerik Yer Tutucusu" descr="girdap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4" y="1196975"/>
            <a:ext cx="3024187" cy="3024188"/>
          </a:xfrm>
        </p:spPr>
      </p:pic>
      <p:pic>
        <p:nvPicPr>
          <p:cNvPr id="56324" name="4 Resim" descr="midgut_volvulus C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1341438"/>
            <a:ext cx="424815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5 Resim" descr="malrotation ve midgut volvulus CT2jp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149726"/>
            <a:ext cx="3744912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6 Resim" descr="malrotation ve midgut volvulus CTjpg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4365626"/>
            <a:ext cx="3887787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180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Orta Bağırsak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Volvulus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- Tanı</a:t>
            </a:r>
            <a:endParaRPr lang="en-US" dirty="0" smtClean="0">
              <a:solidFill>
                <a:schemeClr val="tx2">
                  <a:satMod val="20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8213" y="1844675"/>
            <a:ext cx="3600450" cy="4114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x-none" sz="2000">
                <a:ea typeface="Times New Roman" charset="0"/>
                <a:cs typeface="Times New Roman" charset="0"/>
              </a:rPr>
              <a:t>Üst sindirim sistemini değerlendiren opaklı radyogramlarda mide ve duedonumun dilate olduğu ve opak maddenin jejunuma geçmemesi veya çok az geçmesi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x-none" sz="1600">
                <a:ea typeface="Times New Roman" charset="0"/>
                <a:cs typeface="Times New Roman" charset="0"/>
              </a:rPr>
              <a:t>Tirbüşon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x-none" sz="1600">
                <a:ea typeface="Times New Roman" charset="0"/>
                <a:cs typeface="Times New Roman" charset="0"/>
              </a:rPr>
              <a:t>Gaga görüntüsü</a:t>
            </a:r>
            <a:endParaRPr lang="tr-TR" altLang="x-none" sz="1600"/>
          </a:p>
          <a:p>
            <a:pPr algn="just" eaLnBrk="1" hangingPunct="1">
              <a:lnSpc>
                <a:spcPct val="90000"/>
              </a:lnSpc>
            </a:pPr>
            <a:endParaRPr lang="tr-TR" altLang="x-none" sz="2000"/>
          </a:p>
          <a:p>
            <a:pPr algn="just" eaLnBrk="1" hangingPunct="1">
              <a:lnSpc>
                <a:spcPct val="90000"/>
              </a:lnSpc>
            </a:pPr>
            <a:r>
              <a:rPr lang="tr-TR" altLang="x-none" sz="2000">
                <a:ea typeface="Times New Roman" charset="0"/>
                <a:cs typeface="Times New Roman" charset="0"/>
              </a:rPr>
              <a:t>Baryumlu kolon grafisi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x-none" sz="1600">
                <a:ea typeface="Times New Roman" charset="0"/>
                <a:cs typeface="Times New Roman" charset="0"/>
              </a:rPr>
              <a:t>Ancak nonrotasyonda çekum sağ alta olabilir</a:t>
            </a:r>
            <a:endParaRPr lang="tr-TR" altLang="x-none" sz="1600"/>
          </a:p>
          <a:p>
            <a:pPr algn="just" eaLnBrk="1" hangingPunct="1">
              <a:lnSpc>
                <a:spcPct val="90000"/>
              </a:lnSpc>
            </a:pPr>
            <a:endParaRPr lang="tr-TR" altLang="x-none" sz="2000"/>
          </a:p>
          <a:p>
            <a:pPr eaLnBrk="1" hangingPunct="1">
              <a:lnSpc>
                <a:spcPct val="90000"/>
              </a:lnSpc>
            </a:pPr>
            <a:endParaRPr lang="en-US" altLang="x-none" sz="2000">
              <a:latin typeface="Calibri" charset="0"/>
            </a:endParaRPr>
          </a:p>
        </p:txBody>
      </p:sp>
      <p:pic>
        <p:nvPicPr>
          <p:cNvPr id="57348" name="Picture 5" descr="malrotasyon ve ortabarsak volvulusu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46825" y="1981200"/>
            <a:ext cx="3460750" cy="4114800"/>
          </a:xfrm>
        </p:spPr>
      </p:pic>
    </p:spTree>
    <p:extLst>
      <p:ext uri="{BB962C8B-B14F-4D97-AF65-F5344CB8AC3E}">
        <p14:creationId xmlns:p14="http://schemas.microsoft.com/office/powerpoint/2010/main" val="1524880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4648200" y="6356351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fld id="{815AA4ED-0839-874B-B3FB-46EE89FED9BC}" type="slidenum">
              <a:rPr lang="tr-TR" altLang="x-none" sz="1200">
                <a:solidFill>
                  <a:schemeClr val="tx2"/>
                </a:solidFill>
                <a:latin typeface="Tahoma" charset="0"/>
              </a:rPr>
              <a:pPr algn="ctr" eaLnBrk="1" hangingPunct="1"/>
              <a:t>18</a:t>
            </a:fld>
            <a:endParaRPr lang="tr-TR" altLang="x-none" sz="1200">
              <a:solidFill>
                <a:schemeClr val="tx2"/>
              </a:solidFill>
              <a:latin typeface="Tahoma" charset="0"/>
            </a:endParaRPr>
          </a:p>
        </p:txBody>
      </p:sp>
      <p:pic>
        <p:nvPicPr>
          <p:cNvPr id="11" name="malrotasyon slide 12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142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11 Resim" descr="malrotation ve midgut volvulus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412876"/>
            <a:ext cx="403225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12 Resim" descr="malrotation ve midgut volvulus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1628776"/>
            <a:ext cx="3751263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35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Orta Bağırsak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Volvulus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- Tanı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grpSp>
        <p:nvGrpSpPr>
          <p:cNvPr id="59395" name="Group 12"/>
          <p:cNvGrpSpPr>
            <a:grpSpLocks noGrp="1"/>
          </p:cNvGrpSpPr>
          <p:nvPr/>
        </p:nvGrpSpPr>
        <p:grpSpPr bwMode="auto">
          <a:xfrm>
            <a:off x="2424114" y="1844675"/>
            <a:ext cx="4543425" cy="3887788"/>
            <a:chOff x="1150" y="1299"/>
            <a:chExt cx="2142" cy="1361"/>
          </a:xfrm>
        </p:grpSpPr>
        <p:pic>
          <p:nvPicPr>
            <p:cNvPr id="59397" name="Picture 4" descr="Yunus Elmas Malrot Volv NEK preop gr (1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" y="1299"/>
              <a:ext cx="1018" cy="1360"/>
            </a:xfrm>
            <a:prstGeom prst="rect">
              <a:avLst/>
            </a:prstGeom>
            <a:noFill/>
            <a:ln w="28575">
              <a:solidFill>
                <a:srgbClr val="3366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398" name="Picture 11" descr="Yunus Elmas Malrot Volv NEK preop g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420" b="13603"/>
            <a:stretch>
              <a:fillRect/>
            </a:stretch>
          </p:blipFill>
          <p:spPr bwMode="auto">
            <a:xfrm>
              <a:off x="2304" y="1299"/>
              <a:ext cx="988" cy="1361"/>
            </a:xfrm>
            <a:prstGeom prst="rect">
              <a:avLst/>
            </a:prstGeom>
            <a:noFill/>
            <a:ln w="28575">
              <a:solidFill>
                <a:srgbClr val="3366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7 Resim" descr="malrotasyon 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1773239"/>
            <a:ext cx="2232025" cy="401478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74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/>
          </p:cNvSpPr>
          <p:nvPr>
            <p:ph type="title"/>
          </p:nvPr>
        </p:nvSpPr>
        <p:spPr>
          <a:xfrm>
            <a:off x="2438400" y="630238"/>
            <a:ext cx="77724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İntestinal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rotasyon anomalileri</a:t>
            </a:r>
          </a:p>
        </p:txBody>
      </p:sp>
      <p:sp>
        <p:nvSpPr>
          <p:cNvPr id="41987" name="Rectangle 3"/>
          <p:cNvSpPr>
            <a:spLocks noGrp="1"/>
          </p:cNvSpPr>
          <p:nvPr>
            <p:ph idx="1"/>
          </p:nvPr>
        </p:nvSpPr>
        <p:spPr>
          <a:xfrm>
            <a:off x="2438400" y="1881188"/>
            <a:ext cx="7772400" cy="4572000"/>
          </a:xfrm>
        </p:spPr>
        <p:txBody>
          <a:bodyPr/>
          <a:lstStyle/>
          <a:p>
            <a:pPr eaLnBrk="1" hangingPunct="1"/>
            <a:r>
              <a:rPr lang="tr-TR" altLang="x-none"/>
              <a:t>1898’de Mall: İlk kez embryoda barsak rotasyonu  tanımlanmış. </a:t>
            </a:r>
          </a:p>
          <a:p>
            <a:pPr eaLnBrk="1" hangingPunct="1"/>
            <a:endParaRPr lang="tr-TR" altLang="x-none"/>
          </a:p>
          <a:p>
            <a:pPr eaLnBrk="1" hangingPunct="1"/>
            <a:r>
              <a:rPr lang="tr-TR" altLang="x-none"/>
              <a:t>1930’da Ladd: Malrotasyona bağlı volvulus ve tedavisi</a:t>
            </a:r>
          </a:p>
          <a:p>
            <a:pPr lvl="1" eaLnBrk="1" hangingPunct="1"/>
            <a:r>
              <a:rPr lang="tr-TR" altLang="x-none"/>
              <a:t>Halen geçerli</a:t>
            </a:r>
          </a:p>
          <a:p>
            <a:pPr eaLnBrk="1" hangingPunct="1"/>
            <a:endParaRPr lang="tr-TR" altLang="x-none"/>
          </a:p>
        </p:txBody>
      </p:sp>
      <p:sp>
        <p:nvSpPr>
          <p:cNvPr id="41988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4648200" y="6356351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fld id="{41181C9D-195C-6D48-8C80-D2FE4E768CEB}" type="slidenum">
              <a:rPr lang="tr-TR" altLang="x-none" sz="1200">
                <a:solidFill>
                  <a:schemeClr val="tx2"/>
                </a:solidFill>
                <a:latin typeface="Tahoma" charset="0"/>
              </a:rPr>
              <a:pPr algn="ctr" eaLnBrk="1" hangingPunct="1"/>
              <a:t>2</a:t>
            </a:fld>
            <a:endParaRPr lang="tr-TR" altLang="x-none" sz="1200">
              <a:solidFill>
                <a:schemeClr val="tx2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2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smtClean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95236" name="malrotasyon4.43dk.wmv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75" y="2039939"/>
            <a:ext cx="5759450" cy="4319587"/>
          </a:xfrm>
        </p:spPr>
      </p:pic>
    </p:spTree>
    <p:extLst>
      <p:ext uri="{BB962C8B-B14F-4D97-AF65-F5344CB8AC3E}">
        <p14:creationId xmlns:p14="http://schemas.microsoft.com/office/powerpoint/2010/main" val="30378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008" fill="hold"/>
                                        <p:tgtEl>
                                          <p:spTgt spid="95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523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52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5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23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Kronik orta barsak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vovulusu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614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x-none"/>
              <a:t>Genelde 2 yaşından büyük çocuklarda </a:t>
            </a:r>
          </a:p>
          <a:p>
            <a:pPr eaLnBrk="1" hangingPunct="1"/>
            <a:r>
              <a:rPr lang="tr-TR" altLang="x-none"/>
              <a:t>Kronik safralı kusma</a:t>
            </a:r>
          </a:p>
          <a:p>
            <a:pPr eaLnBrk="1" hangingPunct="1"/>
            <a:r>
              <a:rPr lang="tr-TR" altLang="x-none"/>
              <a:t>Kolik tarzı karınağrısı</a:t>
            </a:r>
          </a:p>
          <a:p>
            <a:pPr eaLnBrk="1" hangingPunct="1"/>
            <a:r>
              <a:rPr lang="tr-TR" altLang="x-none"/>
              <a:t>İshal, malabsorbsiyon</a:t>
            </a:r>
          </a:p>
          <a:p>
            <a:pPr eaLnBrk="1" hangingPunct="1"/>
            <a:r>
              <a:rPr lang="tr-TR" altLang="x-none"/>
              <a:t>Malnütrisyon</a:t>
            </a:r>
          </a:p>
          <a:p>
            <a:pPr eaLnBrk="1" hangingPunct="1"/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107495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Kronik orta barsak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volvulusu</a:t>
            </a:r>
            <a:endParaRPr lang="tr-TR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x-none"/>
          </a:p>
        </p:txBody>
      </p:sp>
      <p:pic>
        <p:nvPicPr>
          <p:cNvPr id="62468" name="Picture 9" descr="malrotasyo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1628775"/>
            <a:ext cx="3402012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Duodenal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Tıkanıklık</a:t>
            </a:r>
          </a:p>
        </p:txBody>
      </p:sp>
      <p:sp>
        <p:nvSpPr>
          <p:cNvPr id="25603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>
              <a:lnSpc>
                <a:spcPct val="130000"/>
              </a:lnSpc>
              <a:buFont typeface="Wingdings"/>
              <a:buChar char=""/>
              <a:defRPr/>
            </a:pPr>
            <a:r>
              <a:rPr lang="tr-TR" dirty="0" err="1" smtClean="0">
                <a:latin typeface="+mj-lt"/>
              </a:rPr>
              <a:t>Yenidoğan</a:t>
            </a:r>
            <a:r>
              <a:rPr lang="tr-TR" dirty="0" smtClean="0">
                <a:latin typeface="+mj-lt"/>
              </a:rPr>
              <a:t> veya birkaç aylık bebek,</a:t>
            </a:r>
          </a:p>
          <a:p>
            <a:pPr marL="411480">
              <a:lnSpc>
                <a:spcPct val="130000"/>
              </a:lnSpc>
              <a:buFont typeface="Wingdings"/>
              <a:buChar char=""/>
              <a:defRPr/>
            </a:pPr>
            <a:r>
              <a:rPr lang="tr-TR" dirty="0" smtClean="0">
                <a:latin typeface="+mj-lt"/>
              </a:rPr>
              <a:t>Safralı kusma,</a:t>
            </a:r>
          </a:p>
          <a:p>
            <a:pPr marL="411480">
              <a:lnSpc>
                <a:spcPct val="130000"/>
              </a:lnSpc>
              <a:buFont typeface="Wingdings"/>
              <a:buChar char=""/>
              <a:defRPr/>
            </a:pPr>
            <a:r>
              <a:rPr lang="tr-TR" dirty="0" err="1" smtClean="0">
                <a:latin typeface="+mj-lt"/>
              </a:rPr>
              <a:t>Epigastrik</a:t>
            </a:r>
            <a:r>
              <a:rPr lang="tr-TR" dirty="0" smtClean="0">
                <a:latin typeface="+mj-lt"/>
              </a:rPr>
              <a:t> dolgunluk, </a:t>
            </a:r>
            <a:r>
              <a:rPr lang="tr-TR" dirty="0" err="1" smtClean="0">
                <a:latin typeface="+mj-lt"/>
              </a:rPr>
              <a:t>gastrik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peristaltizm</a:t>
            </a:r>
            <a:endParaRPr lang="tr-TR" dirty="0" smtClean="0">
              <a:latin typeface="+mj-lt"/>
            </a:endParaRPr>
          </a:p>
          <a:p>
            <a:pPr marL="411480">
              <a:lnSpc>
                <a:spcPct val="130000"/>
              </a:lnSpc>
              <a:buFont typeface="Wingdings"/>
              <a:buChar char=""/>
              <a:defRPr/>
            </a:pPr>
            <a:r>
              <a:rPr lang="tr-TR" dirty="0" smtClean="0">
                <a:latin typeface="+mj-lt"/>
              </a:rPr>
              <a:t>Tıkanıklık tam ya da </a:t>
            </a:r>
            <a:r>
              <a:rPr lang="tr-TR" dirty="0" err="1" smtClean="0">
                <a:latin typeface="+mj-lt"/>
              </a:rPr>
              <a:t>parsiyel</a:t>
            </a:r>
            <a:endParaRPr lang="tr-TR" dirty="0" smtClean="0">
              <a:latin typeface="+mj-lt"/>
            </a:endParaRPr>
          </a:p>
          <a:p>
            <a:pPr marL="411480">
              <a:lnSpc>
                <a:spcPct val="130000"/>
              </a:lnSpc>
              <a:buFont typeface="Wingdings"/>
              <a:buChar char=""/>
              <a:defRPr/>
            </a:pPr>
            <a:r>
              <a:rPr lang="tr-TR" dirty="0" smtClean="0">
                <a:latin typeface="+mj-lt"/>
              </a:rPr>
              <a:t>Sarılık </a:t>
            </a:r>
          </a:p>
          <a:p>
            <a:pPr marL="411480">
              <a:lnSpc>
                <a:spcPct val="130000"/>
              </a:lnSpc>
              <a:buFont typeface="Wingdings"/>
              <a:buChar char=""/>
              <a:defRPr/>
            </a:pPr>
            <a:r>
              <a:rPr lang="tr-TR" dirty="0" err="1" smtClean="0">
                <a:latin typeface="+mj-lt"/>
              </a:rPr>
              <a:t>Malnütrisyon</a:t>
            </a:r>
            <a:endParaRPr lang="tr-TR" dirty="0" smtClean="0">
              <a:latin typeface="+mj-lt"/>
            </a:endParaRPr>
          </a:p>
        </p:txBody>
      </p:sp>
      <p:sp>
        <p:nvSpPr>
          <p:cNvPr id="6349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4648200" y="6356351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fld id="{972812CD-FE46-8C4A-A91A-955896B56950}" type="slidenum">
              <a:rPr lang="tr-TR" altLang="x-none" sz="1200">
                <a:solidFill>
                  <a:schemeClr val="tx2"/>
                </a:solidFill>
                <a:latin typeface="Tahoma" charset="0"/>
              </a:rPr>
              <a:pPr algn="ctr" eaLnBrk="1" hangingPunct="1"/>
              <a:t>23</a:t>
            </a:fld>
            <a:endParaRPr lang="tr-TR" altLang="x-none" sz="1200">
              <a:solidFill>
                <a:schemeClr val="tx2"/>
              </a:solidFill>
              <a:latin typeface="Tahoma" charset="0"/>
            </a:endParaRPr>
          </a:p>
        </p:txBody>
      </p:sp>
      <p:pic>
        <p:nvPicPr>
          <p:cNvPr id="5" name="malrotasyon slide 13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563" y="2143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67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Duodenal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Tıkanıklık - Tanı</a:t>
            </a:r>
          </a:p>
        </p:txBody>
      </p:sp>
      <p:sp>
        <p:nvSpPr>
          <p:cNvPr id="26627" name="Rectangle 3"/>
          <p:cNvSpPr>
            <a:spLocks noGrp="1"/>
          </p:cNvSpPr>
          <p:nvPr>
            <p:ph idx="1"/>
          </p:nvPr>
        </p:nvSpPr>
        <p:spPr>
          <a:xfrm>
            <a:off x="1774826" y="1447800"/>
            <a:ext cx="4665663" cy="4572000"/>
          </a:xfrm>
        </p:spPr>
        <p:txBody>
          <a:bodyPr>
            <a:normAutofit/>
          </a:bodyPr>
          <a:lstStyle/>
          <a:p>
            <a:pPr marL="411480">
              <a:buFont typeface="Wingdings"/>
              <a:buChar char=""/>
              <a:defRPr/>
            </a:pPr>
            <a:r>
              <a:rPr lang="tr-TR" dirty="0" smtClean="0">
                <a:latin typeface="+mj-lt"/>
              </a:rPr>
              <a:t>Direkt </a:t>
            </a:r>
            <a:r>
              <a:rPr lang="tr-TR" dirty="0" err="1" smtClean="0">
                <a:latin typeface="+mj-lt"/>
              </a:rPr>
              <a:t>grafi</a:t>
            </a:r>
            <a:endParaRPr lang="tr-TR" dirty="0" smtClean="0">
              <a:latin typeface="+mj-lt"/>
            </a:endParaRPr>
          </a:p>
          <a:p>
            <a:pPr marL="740664" lvl="1">
              <a:buFont typeface="Wingdings"/>
              <a:buChar char=""/>
              <a:defRPr/>
            </a:pPr>
            <a:r>
              <a:rPr lang="tr-TR" dirty="0" smtClean="0">
                <a:latin typeface="+mj-lt"/>
              </a:rPr>
              <a:t>Normal görünüm,</a:t>
            </a:r>
          </a:p>
          <a:p>
            <a:pPr marL="740664" lvl="1">
              <a:buFont typeface="Wingdings"/>
              <a:buChar char=""/>
              <a:defRPr/>
            </a:pPr>
            <a:r>
              <a:rPr lang="tr-TR" dirty="0" smtClean="0">
                <a:latin typeface="+mj-lt"/>
              </a:rPr>
              <a:t>Alt karında gaz yok veya az,</a:t>
            </a:r>
          </a:p>
          <a:p>
            <a:pPr marL="411480">
              <a:lnSpc>
                <a:spcPct val="130000"/>
              </a:lnSpc>
              <a:buFont typeface="Wingdings"/>
              <a:buChar char=""/>
              <a:defRPr/>
            </a:pPr>
            <a:r>
              <a:rPr lang="tr-TR" dirty="0" smtClean="0">
                <a:latin typeface="+mj-lt"/>
              </a:rPr>
              <a:t>“</a:t>
            </a:r>
            <a:r>
              <a:rPr lang="tr-TR" dirty="0" err="1" smtClean="0">
                <a:latin typeface="+mj-lt"/>
              </a:rPr>
              <a:t>double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bubble</a:t>
            </a:r>
            <a:r>
              <a:rPr lang="tr-TR" dirty="0" smtClean="0">
                <a:latin typeface="+mj-lt"/>
              </a:rPr>
              <a:t>” belirtisi</a:t>
            </a:r>
            <a:r>
              <a:rPr lang="tr-TR" dirty="0" smtClean="0"/>
              <a:t>.</a:t>
            </a:r>
          </a:p>
          <a:p>
            <a:pPr marL="740664" lvl="1">
              <a:lnSpc>
                <a:spcPct val="130000"/>
              </a:lnSpc>
              <a:buFont typeface="Wingdings"/>
              <a:buChar char=""/>
              <a:defRPr/>
            </a:pPr>
            <a:r>
              <a:rPr lang="tr-TR" dirty="0" smtClean="0"/>
              <a:t>mideye hava verilerek de ortaya konabilir</a:t>
            </a:r>
            <a:endParaRPr lang="tr-TR" dirty="0" smtClean="0">
              <a:latin typeface="+mj-lt"/>
            </a:endParaRPr>
          </a:p>
          <a:p>
            <a:pPr marL="411480">
              <a:buFont typeface="Wingdings"/>
              <a:buChar char=""/>
              <a:defRPr/>
            </a:pPr>
            <a:r>
              <a:rPr lang="tr-TR" dirty="0" smtClean="0">
                <a:latin typeface="+mj-lt"/>
              </a:rPr>
              <a:t>Üst GİS pasaj </a:t>
            </a:r>
            <a:r>
              <a:rPr lang="tr-TR" dirty="0" err="1" smtClean="0">
                <a:latin typeface="+mj-lt"/>
              </a:rPr>
              <a:t>grafisi</a:t>
            </a:r>
            <a:endParaRPr lang="tr-TR" dirty="0" smtClean="0">
              <a:latin typeface="+mj-lt"/>
            </a:endParaRPr>
          </a:p>
          <a:p>
            <a:pPr marL="740664" lvl="1">
              <a:buFont typeface="Wingdings"/>
              <a:buChar char=""/>
              <a:defRPr/>
            </a:pPr>
            <a:r>
              <a:rPr lang="tr-TR" dirty="0" err="1" smtClean="0">
                <a:latin typeface="+mj-lt"/>
              </a:rPr>
              <a:t>Duodenal</a:t>
            </a:r>
            <a:r>
              <a:rPr lang="tr-TR" dirty="0" smtClean="0">
                <a:latin typeface="+mj-lt"/>
              </a:rPr>
              <a:t> tıkanıklık</a:t>
            </a:r>
          </a:p>
        </p:txBody>
      </p:sp>
      <p:sp>
        <p:nvSpPr>
          <p:cNvPr id="6451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4648200" y="6356351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fld id="{8E590580-5E02-3848-8BBB-A160AE1F5A20}" type="slidenum">
              <a:rPr lang="tr-TR" altLang="x-none" sz="1200">
                <a:solidFill>
                  <a:schemeClr val="tx2"/>
                </a:solidFill>
                <a:latin typeface="Tahoma" charset="0"/>
              </a:rPr>
              <a:pPr algn="ctr" eaLnBrk="1" hangingPunct="1"/>
              <a:t>24</a:t>
            </a:fld>
            <a:endParaRPr lang="tr-TR" altLang="x-none" sz="1200">
              <a:solidFill>
                <a:schemeClr val="tx2"/>
              </a:solidFill>
              <a:latin typeface="Tahoma" charset="0"/>
            </a:endParaRPr>
          </a:p>
        </p:txBody>
      </p:sp>
      <p:pic>
        <p:nvPicPr>
          <p:cNvPr id="64517" name="7 Resim" descr="Resim 7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9" r="9789"/>
          <a:stretch>
            <a:fillRect/>
          </a:stretch>
        </p:blipFill>
        <p:spPr bwMode="auto">
          <a:xfrm>
            <a:off x="7319964" y="1700213"/>
            <a:ext cx="275113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442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65539" name="5 Resim" descr="malrotasyon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4" y="260351"/>
            <a:ext cx="5184775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6 Resim" descr="malrotasyonÖM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3357563"/>
            <a:ext cx="252095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8 Resim" descr="malrotasyon duodenal tıkanıklı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3357564"/>
            <a:ext cx="2879725" cy="315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2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24113" y="40481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İnternal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herniyasyonlar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351088" y="1196975"/>
            <a:ext cx="7772400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x-none"/>
              <a:t>Sağ kolon , sol kolon ve duedonumun fiksasyon eksikliği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x-none"/>
              <a:t>Potansiyel boşluklar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x-none"/>
              <a:t>Sağ ve sol mezokolik (paraduedonal herniler</a:t>
            </a:r>
          </a:p>
          <a:p>
            <a:pPr marL="411163" lvl="1" indent="-3429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buFont typeface="Wingdings" charset="2"/>
              <a:buChar char=""/>
            </a:pPr>
            <a:r>
              <a:rPr lang="tr-TR" altLang="x-none"/>
              <a:t>Sağ mezokolik herni </a:t>
            </a:r>
          </a:p>
          <a:p>
            <a:pPr marL="666750" lvl="2" indent="-3429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buFont typeface="Wingdings" charset="2"/>
              <a:buChar char=""/>
            </a:pPr>
            <a:r>
              <a:rPr lang="tr-TR" altLang="x-none" sz="2200"/>
              <a:t>İncebarsak ansları çekum ve sağ kolon mezosunun arkasında sıkışır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x-none"/>
              <a:t>Sol mezokolik herni</a:t>
            </a:r>
          </a:p>
          <a:p>
            <a:pPr marL="411163" lvl="1" indent="-342900">
              <a:lnSpc>
                <a:spcPct val="80000"/>
              </a:lnSpc>
            </a:pPr>
            <a:r>
              <a:rPr lang="tr-TR" altLang="x-none"/>
              <a:t>Proksimal incebarsak ansları inen kolon mezosu ve inferior mezenterik ven arasındaki potansiyel boşluğa sıkışır</a:t>
            </a:r>
          </a:p>
          <a:p>
            <a:pPr marL="411163" lvl="1" indent="-342900">
              <a:lnSpc>
                <a:spcPct val="80000"/>
              </a:lnSpc>
            </a:pPr>
            <a:endParaRPr lang="tr-TR" altLang="x-none"/>
          </a:p>
          <a:p>
            <a:pPr marL="411163" lvl="1" indent="-342900">
              <a:lnSpc>
                <a:spcPct val="80000"/>
              </a:lnSpc>
            </a:pPr>
            <a:endParaRPr lang="tr-TR" altLang="x-none"/>
          </a:p>
          <a:p>
            <a:pPr eaLnBrk="1" hangingPunct="1">
              <a:lnSpc>
                <a:spcPct val="80000"/>
              </a:lnSpc>
            </a:pPr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135263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İnternal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herniyasyonlar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67587" name="6 Resim" descr="sağ mezokolic hern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1347788"/>
            <a:ext cx="5472113" cy="551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64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38401" y="512763"/>
            <a:ext cx="8050213" cy="914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Sol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mezokolik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herni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(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paraduedonal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)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68611" name="3 İçerik Yer Tutucusu" descr="sol mezokolik hern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385888"/>
            <a:ext cx="4078287" cy="5472112"/>
          </a:xfrm>
        </p:spPr>
      </p:pic>
      <p:pic>
        <p:nvPicPr>
          <p:cNvPr id="68612" name="5 Resim" descr="mezokolik herni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376364"/>
            <a:ext cx="4583112" cy="548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52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İnternal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herniasyonlar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69635" name="3 İçerik Yer Tutucusu" descr="mezokolic hern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2641600"/>
            <a:ext cx="3810000" cy="2857500"/>
          </a:xfrm>
        </p:spPr>
      </p:pic>
    </p:spTree>
    <p:extLst>
      <p:ext uri="{BB962C8B-B14F-4D97-AF65-F5344CB8AC3E}">
        <p14:creationId xmlns:p14="http://schemas.microsoft.com/office/powerpoint/2010/main" val="149365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İntestinal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rotasyon anomalileri</a:t>
            </a:r>
          </a:p>
        </p:txBody>
      </p:sp>
      <p:sp>
        <p:nvSpPr>
          <p:cNvPr id="4301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x-none"/>
              <a:t>Normal barsak rotasyonu </a:t>
            </a:r>
          </a:p>
          <a:p>
            <a:pPr lvl="1" eaLnBrk="1" hangingPunct="1"/>
            <a:r>
              <a:rPr lang="tr-TR" altLang="x-none"/>
              <a:t>Embryoda  4-12.hf da </a:t>
            </a:r>
          </a:p>
          <a:p>
            <a:pPr lvl="1" eaLnBrk="1" hangingPunct="1"/>
            <a:r>
              <a:rPr lang="tr-TR" altLang="x-none"/>
              <a:t>Duodenojejunal segment ve çekokolik segmentin SMA etrafında ardaşık olarak  yaptıkları 270</a:t>
            </a:r>
            <a:r>
              <a:rPr lang="tr-TR" altLang="x-none" baseline="30000"/>
              <a:t>o</a:t>
            </a:r>
            <a:r>
              <a:rPr lang="tr-TR" altLang="x-none"/>
              <a:t>C rotasyon ve fiksasyon</a:t>
            </a:r>
          </a:p>
          <a:p>
            <a:pPr lvl="1" eaLnBrk="1" hangingPunct="1"/>
            <a:endParaRPr lang="tr-TR" altLang="x-none"/>
          </a:p>
          <a:p>
            <a:pPr eaLnBrk="1" hangingPunct="1">
              <a:buFont typeface="Wingdings" charset="2"/>
              <a:buNone/>
            </a:pPr>
            <a:endParaRPr lang="tr-TR" altLang="x-none"/>
          </a:p>
          <a:p>
            <a:pPr eaLnBrk="1" hangingPunct="1"/>
            <a:r>
              <a:rPr lang="tr-TR" altLang="x-none"/>
              <a:t>Bu sürecin tamamlanmaması durumunda “intestinal rotasyon anomalileri” gelişir</a:t>
            </a:r>
            <a:endParaRPr lang="tr-TR" altLang="x-none">
              <a:latin typeface="Arial" charset="0"/>
            </a:endParaRPr>
          </a:p>
          <a:p>
            <a:pPr eaLnBrk="1" hangingPunct="1"/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20281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 err="1">
                <a:solidFill>
                  <a:schemeClr val="tx2">
                    <a:satMod val="200000"/>
                  </a:schemeClr>
                </a:solidFill>
              </a:rPr>
              <a:t>Ladd</a:t>
            </a:r>
            <a:r>
              <a:rPr lang="tr-TR" sz="3600" b="1" dirty="0">
                <a:solidFill>
                  <a:schemeClr val="tx2">
                    <a:satMod val="200000"/>
                  </a:schemeClr>
                </a:solidFill>
              </a:rPr>
              <a:t> ameliyatı</a:t>
            </a:r>
            <a:endParaRPr lang="tr-TR" sz="36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3315" name="Rectangle 3"/>
          <p:cNvSpPr>
            <a:spLocks noGrp="1"/>
          </p:cNvSpPr>
          <p:nvPr>
            <p:ph idx="1"/>
          </p:nvPr>
        </p:nvSpPr>
        <p:spPr>
          <a:xfrm>
            <a:off x="1847851" y="1412876"/>
            <a:ext cx="4752975" cy="4937125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</a:pPr>
            <a:r>
              <a:rPr lang="tr-TR" altLang="x-none" sz="1700"/>
              <a:t>Ladd ameliyatını hatırlıyalım mı?</a:t>
            </a:r>
          </a:p>
          <a:p>
            <a:pPr lvl="1" eaLnBrk="1" hangingPunct="1">
              <a:lnSpc>
                <a:spcPct val="120000"/>
              </a:lnSpc>
            </a:pPr>
            <a:r>
              <a:rPr lang="tr-TR" altLang="x-none" sz="1700"/>
              <a:t>Tüm barsakların dışarı alınması ve Mezenter tabanının incelenmesi </a:t>
            </a:r>
          </a:p>
          <a:p>
            <a:pPr lvl="1" eaLnBrk="1" hangingPunct="1">
              <a:lnSpc>
                <a:spcPct val="120000"/>
              </a:lnSpc>
            </a:pPr>
            <a:r>
              <a:rPr lang="tr-TR" altLang="x-none" sz="1700"/>
              <a:t>Volvulus varsa saat yönünün tersine detorsiyon</a:t>
            </a:r>
          </a:p>
          <a:p>
            <a:pPr lvl="1" eaLnBrk="1" hangingPunct="1">
              <a:lnSpc>
                <a:spcPct val="120000"/>
              </a:lnSpc>
            </a:pPr>
            <a:r>
              <a:rPr lang="tr-TR" altLang="x-none" sz="1700"/>
              <a:t>Anatomik referans noktaların kontrolü</a:t>
            </a:r>
          </a:p>
          <a:p>
            <a:pPr lvl="1" eaLnBrk="1" hangingPunct="1">
              <a:lnSpc>
                <a:spcPct val="120000"/>
              </a:lnSpc>
            </a:pPr>
            <a:r>
              <a:rPr lang="tr-TR" altLang="x-none" sz="1700"/>
              <a:t>Ladd bantlarının ayrılması ve duodenumun aksının düzleştirilmesi</a:t>
            </a:r>
          </a:p>
          <a:p>
            <a:pPr lvl="1" eaLnBrk="1" hangingPunct="1">
              <a:lnSpc>
                <a:spcPct val="120000"/>
              </a:lnSpc>
            </a:pPr>
            <a:r>
              <a:rPr lang="tr-TR" altLang="x-none" sz="1700"/>
              <a:t>İntrinsik tıkanıklık nedenlerinin ekarte edilmesi</a:t>
            </a:r>
          </a:p>
          <a:p>
            <a:pPr lvl="1" eaLnBrk="1" hangingPunct="1">
              <a:lnSpc>
                <a:spcPct val="120000"/>
              </a:lnSpc>
            </a:pPr>
            <a:r>
              <a:rPr lang="tr-TR" altLang="x-none" sz="1700"/>
              <a:t>Apendektomi</a:t>
            </a:r>
          </a:p>
          <a:p>
            <a:pPr lvl="1" eaLnBrk="1" hangingPunct="1">
              <a:lnSpc>
                <a:spcPct val="120000"/>
              </a:lnSpc>
            </a:pPr>
            <a:r>
              <a:rPr lang="tr-TR" altLang="x-none" sz="1700"/>
              <a:t>Çekumun sol alt kadrana yerleştirilmesi</a:t>
            </a:r>
          </a:p>
        </p:txBody>
      </p:sp>
      <p:sp>
        <p:nvSpPr>
          <p:cNvPr id="7066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9E4C43B3-AD20-7842-8D7F-A4B7487A2A55}" type="slidenum">
              <a:rPr lang="tr-TR" altLang="x-none" sz="1200">
                <a:solidFill>
                  <a:schemeClr val="tx2"/>
                </a:solidFill>
                <a:ea typeface="Arial" charset="0"/>
                <a:cs typeface="Arial" charset="0"/>
              </a:rPr>
              <a:pPr eaLnBrk="1" hangingPunct="1"/>
              <a:t>30</a:t>
            </a:fld>
            <a:endParaRPr lang="tr-TR" altLang="x-none" sz="12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pic>
        <p:nvPicPr>
          <p:cNvPr id="70661" name="4 Resim" descr="malrotation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1412875"/>
            <a:ext cx="4211637" cy="512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43958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Laparoskopik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Ladd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ameliyatı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4" name="Laparoscopic Ladd's procedur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2927350"/>
            <a:ext cx="3048000" cy="2286000"/>
          </a:xfrm>
        </p:spPr>
      </p:pic>
    </p:spTree>
    <p:extLst>
      <p:ext uri="{BB962C8B-B14F-4D97-AF65-F5344CB8AC3E}">
        <p14:creationId xmlns:p14="http://schemas.microsoft.com/office/powerpoint/2010/main" val="132068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Komplikasyonlar</a:t>
            </a:r>
          </a:p>
        </p:txBody>
      </p:sp>
      <p:sp>
        <p:nvSpPr>
          <p:cNvPr id="32771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x-none" b="1"/>
              <a:t>Kısa Barsak !!</a:t>
            </a:r>
          </a:p>
          <a:p>
            <a:pPr eaLnBrk="1" hangingPunct="1"/>
            <a:r>
              <a:rPr lang="tr-TR" altLang="x-none"/>
              <a:t>İnvajinasyon (%3)</a:t>
            </a:r>
          </a:p>
          <a:p>
            <a:pPr eaLnBrk="1" hangingPunct="1"/>
            <a:r>
              <a:rPr lang="tr-TR" altLang="x-none"/>
              <a:t>Barsak yapışıklığı ve ileus (%4)</a:t>
            </a:r>
          </a:p>
          <a:p>
            <a:pPr eaLnBrk="1" hangingPunct="1"/>
            <a:r>
              <a:rPr lang="tr-TR" altLang="x-none"/>
              <a:t>Tekrarlayan volvulus (çok nadir)</a:t>
            </a:r>
          </a:p>
        </p:txBody>
      </p:sp>
      <p:sp>
        <p:nvSpPr>
          <p:cNvPr id="72708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4648200" y="6356351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fld id="{291D78D0-D9D7-6E4F-BCB3-BD7247211071}" type="slidenum">
              <a:rPr lang="tr-TR" altLang="x-none" sz="1200">
                <a:solidFill>
                  <a:schemeClr val="tx2"/>
                </a:solidFill>
                <a:latin typeface="Tahoma" charset="0"/>
              </a:rPr>
              <a:pPr algn="ctr" eaLnBrk="1" hangingPunct="1"/>
              <a:t>32</a:t>
            </a:fld>
            <a:endParaRPr lang="tr-TR" altLang="x-none" sz="1200">
              <a:solidFill>
                <a:schemeClr val="tx2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9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dirty="0">
                <a:solidFill>
                  <a:schemeClr val="tx2">
                    <a:satMod val="200000"/>
                  </a:schemeClr>
                </a:solidFill>
              </a:rPr>
              <a:t>SAKIN  UNUTMA !!!</a:t>
            </a:r>
          </a:p>
        </p:txBody>
      </p:sp>
      <p:sp>
        <p:nvSpPr>
          <p:cNvPr id="48131" name="Rectangle 3"/>
          <p:cNvSpPr>
            <a:spLocks noGrp="1"/>
          </p:cNvSpPr>
          <p:nvPr>
            <p:ph idx="1"/>
          </p:nvPr>
        </p:nvSpPr>
        <p:spPr>
          <a:xfrm>
            <a:off x="1992314" y="1268413"/>
            <a:ext cx="8497887" cy="4743450"/>
          </a:xfrm>
        </p:spPr>
        <p:txBody>
          <a:bodyPr>
            <a:normAutofit/>
          </a:bodyPr>
          <a:lstStyle/>
          <a:p>
            <a:pPr marL="411480">
              <a:lnSpc>
                <a:spcPct val="150000"/>
              </a:lnSpc>
              <a:buNone/>
              <a:defRPr/>
            </a:pPr>
            <a:endParaRPr lang="en-US" sz="2000" dirty="0">
              <a:solidFill>
                <a:schemeClr val="accent6">
                  <a:lumMod val="40000"/>
                  <a:lumOff val="60000"/>
                </a:schemeClr>
              </a:solidFill>
              <a:latin typeface="+mj-lt"/>
            </a:endParaRPr>
          </a:p>
          <a:p>
            <a:pPr marL="41148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err="1">
                <a:solidFill>
                  <a:srgbClr val="FFC000"/>
                </a:solidFill>
                <a:latin typeface="+mj-lt"/>
              </a:rPr>
              <a:t>Yenidoğan</a:t>
            </a:r>
            <a:r>
              <a:rPr lang="tr-TR" sz="2000" dirty="0">
                <a:solidFill>
                  <a:srgbClr val="FFC000"/>
                </a:solidFill>
                <a:latin typeface="+mj-lt"/>
              </a:rPr>
              <a:t> ve bebeklerde ani safralı kusma ile başlayan tablolarda </a:t>
            </a:r>
            <a:r>
              <a:rPr lang="tr-TR" sz="2000" dirty="0" err="1">
                <a:solidFill>
                  <a:srgbClr val="FFC000"/>
                </a:solidFill>
                <a:latin typeface="+mj-lt"/>
              </a:rPr>
              <a:t>malrotasyona</a:t>
            </a:r>
            <a:r>
              <a:rPr lang="tr-TR" sz="2000" dirty="0">
                <a:solidFill>
                  <a:srgbClr val="FFC000"/>
                </a:solidFill>
                <a:latin typeface="+mj-lt"/>
              </a:rPr>
              <a:t> bağlı orta barsak </a:t>
            </a:r>
            <a:r>
              <a:rPr lang="tr-TR" sz="2000" dirty="0" err="1">
                <a:solidFill>
                  <a:srgbClr val="FFC000"/>
                </a:solidFill>
                <a:latin typeface="+mj-lt"/>
              </a:rPr>
              <a:t>volvulusunu</a:t>
            </a:r>
            <a:r>
              <a:rPr lang="tr-TR" sz="2000" dirty="0">
                <a:solidFill>
                  <a:srgbClr val="FFC000"/>
                </a:solidFill>
                <a:latin typeface="+mj-lt"/>
              </a:rPr>
              <a:t> mutlaka akla getir</a:t>
            </a:r>
            <a:endParaRPr lang="tr-TR" sz="2000" dirty="0">
              <a:solidFill>
                <a:schemeClr val="accent4">
                  <a:lumMod val="60000"/>
                  <a:lumOff val="40000"/>
                </a:schemeClr>
              </a:solidFill>
              <a:latin typeface="+mj-lt"/>
            </a:endParaRPr>
          </a:p>
          <a:p>
            <a:pPr marL="41148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Karın </a:t>
            </a:r>
            <a:r>
              <a:rPr lang="tr-TR" sz="200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distansiyonu</a:t>
            </a:r>
            <a:r>
              <a:rPr lang="tr-TR" sz="2000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 ve </a:t>
            </a:r>
            <a:r>
              <a:rPr lang="tr-TR" sz="200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rektal</a:t>
            </a:r>
            <a:r>
              <a:rPr lang="tr-TR" sz="2000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 kanama başlangıçta olmayabilir.Yada varsa çok geç olabilir</a:t>
            </a:r>
          </a:p>
          <a:p>
            <a:pPr marL="41148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>
                <a:latin typeface="+mj-lt"/>
              </a:rPr>
              <a:t>Tüm </a:t>
            </a:r>
            <a:r>
              <a:rPr lang="tr-TR" sz="2000" dirty="0" err="1">
                <a:latin typeface="+mj-lt"/>
              </a:rPr>
              <a:t>duodenal</a:t>
            </a:r>
            <a:r>
              <a:rPr lang="tr-TR" sz="2000" dirty="0">
                <a:latin typeface="+mj-lt"/>
              </a:rPr>
              <a:t> tıkanıklık şüphesi yada </a:t>
            </a:r>
            <a:r>
              <a:rPr lang="tr-TR" sz="2000" dirty="0" err="1">
                <a:latin typeface="+mj-lt"/>
              </a:rPr>
              <a:t>proksimal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jejunal</a:t>
            </a:r>
            <a:r>
              <a:rPr lang="tr-TR" sz="2000" dirty="0">
                <a:latin typeface="+mj-lt"/>
              </a:rPr>
              <a:t> tıkanıklık şüphesi olan </a:t>
            </a:r>
            <a:r>
              <a:rPr lang="tr-TR" sz="2000" dirty="0" err="1">
                <a:latin typeface="+mj-lt"/>
              </a:rPr>
              <a:t>yenidoğanlarda</a:t>
            </a:r>
            <a:r>
              <a:rPr lang="tr-TR" sz="2000" dirty="0">
                <a:latin typeface="+mj-lt"/>
              </a:rPr>
              <a:t> beklemeden önce </a:t>
            </a:r>
            <a:r>
              <a:rPr lang="tr-TR" sz="2000" dirty="0" err="1">
                <a:latin typeface="+mj-lt"/>
              </a:rPr>
              <a:t>opaklı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grafi</a:t>
            </a:r>
            <a:r>
              <a:rPr lang="tr-TR" sz="2000" dirty="0">
                <a:latin typeface="+mj-lt"/>
              </a:rPr>
              <a:t> ile </a:t>
            </a:r>
            <a:r>
              <a:rPr lang="tr-TR" sz="2000" dirty="0" err="1">
                <a:latin typeface="+mj-lt"/>
              </a:rPr>
              <a:t>volvulusu</a:t>
            </a:r>
            <a:r>
              <a:rPr lang="tr-TR" sz="2000" dirty="0">
                <a:latin typeface="+mj-lt"/>
              </a:rPr>
              <a:t> ekarte et</a:t>
            </a:r>
          </a:p>
          <a:p>
            <a:pPr marL="740092"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600" dirty="0">
                <a:latin typeface="+mj-lt"/>
              </a:rPr>
              <a:t>Özellikle  ADBG de </a:t>
            </a:r>
            <a:r>
              <a:rPr lang="tr-TR" sz="1600" dirty="0" err="1">
                <a:latin typeface="+mj-lt"/>
              </a:rPr>
              <a:t>parsiyel</a:t>
            </a:r>
            <a:r>
              <a:rPr lang="tr-TR" sz="1600" dirty="0">
                <a:latin typeface="+mj-lt"/>
              </a:rPr>
              <a:t> </a:t>
            </a:r>
            <a:r>
              <a:rPr lang="tr-TR" sz="1600" dirty="0" err="1">
                <a:latin typeface="+mj-lt"/>
              </a:rPr>
              <a:t>duodenal</a:t>
            </a:r>
            <a:r>
              <a:rPr lang="tr-TR" sz="1600" dirty="0">
                <a:latin typeface="+mj-lt"/>
              </a:rPr>
              <a:t> tıkanıklık bulgusu varsa </a:t>
            </a:r>
            <a:r>
              <a:rPr lang="tr-TR" sz="2000" dirty="0">
                <a:latin typeface="+mj-lt"/>
              </a:rPr>
              <a:t> </a:t>
            </a:r>
          </a:p>
        </p:txBody>
      </p:sp>
      <p:sp>
        <p:nvSpPr>
          <p:cNvPr id="7373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C6BC975E-4573-254A-BB2A-684BBE94DD78}" type="slidenum">
              <a:rPr lang="tr-TR" altLang="x-none" sz="1200">
                <a:solidFill>
                  <a:schemeClr val="tx2"/>
                </a:solidFill>
                <a:ea typeface="Arial" charset="0"/>
                <a:cs typeface="Arial" charset="0"/>
              </a:rPr>
              <a:pPr eaLnBrk="1" hangingPunct="1"/>
              <a:t>33</a:t>
            </a:fld>
            <a:endParaRPr lang="tr-TR" altLang="x-none" sz="12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7135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Embriyoda barsak rotasyonu</a:t>
            </a:r>
          </a:p>
        </p:txBody>
      </p:sp>
      <p:pic>
        <p:nvPicPr>
          <p:cNvPr id="4" name="Embryological Rotation of the Midgut (1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51313" y="2420938"/>
            <a:ext cx="4849812" cy="3636962"/>
          </a:xfrm>
        </p:spPr>
      </p:pic>
    </p:spTree>
    <p:extLst>
      <p:ext uri="{BB962C8B-B14F-4D97-AF65-F5344CB8AC3E}">
        <p14:creationId xmlns:p14="http://schemas.microsoft.com/office/powerpoint/2010/main" val="70376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Arial" charset="0"/>
              </a:rPr>
              <a:t>Normal Rotasyon</a:t>
            </a:r>
          </a:p>
        </p:txBody>
      </p:sp>
      <p:sp>
        <p:nvSpPr>
          <p:cNvPr id="4505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4648200" y="6356351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fld id="{BE4D1609-BCB6-1142-A2D9-D043D2CBE404}" type="slidenum">
              <a:rPr lang="tr-TR" altLang="x-none" sz="1200">
                <a:solidFill>
                  <a:schemeClr val="tx2"/>
                </a:solidFill>
                <a:latin typeface="Tahoma" charset="0"/>
              </a:rPr>
              <a:pPr algn="ctr" eaLnBrk="1" hangingPunct="1"/>
              <a:t>5</a:t>
            </a:fld>
            <a:endParaRPr lang="tr-TR" altLang="x-none" sz="1200">
              <a:solidFill>
                <a:schemeClr val="tx2"/>
              </a:solidFill>
              <a:latin typeface="Tahoma" charset="0"/>
            </a:endParaRPr>
          </a:p>
        </p:txBody>
      </p:sp>
      <p:sp>
        <p:nvSpPr>
          <p:cNvPr id="45060" name="Text Box 9"/>
          <p:cNvSpPr txBox="1">
            <a:spLocks noChangeArrowheads="1"/>
          </p:cNvSpPr>
          <p:nvPr/>
        </p:nvSpPr>
        <p:spPr bwMode="auto">
          <a:xfrm>
            <a:off x="1992313" y="1989139"/>
            <a:ext cx="201295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>
                <a:solidFill>
                  <a:srgbClr val="FFFF00"/>
                </a:solidFill>
                <a:latin typeface="Comic Sans MS" charset="0"/>
              </a:rPr>
              <a:t>Du</a:t>
            </a:r>
            <a:r>
              <a:rPr lang="tr-TR" altLang="x-none" sz="1600" b="1">
                <a:solidFill>
                  <a:srgbClr val="FFFF00"/>
                </a:solidFill>
                <a:latin typeface="Comic Sans MS" charset="0"/>
              </a:rPr>
              <a:t>edojejunal segment 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İlk 90 derece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İkinci 90 derece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Üçüncü 90 derece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endParaRPr lang="tr-TR" altLang="x-none" sz="1400" b="1">
              <a:latin typeface="Calibri" charset="0"/>
            </a:endParaRP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b="1">
                <a:solidFill>
                  <a:srgbClr val="FFFF00"/>
                </a:solidFill>
                <a:latin typeface="Calibri" charset="0"/>
              </a:rPr>
              <a:t>Çeko-kolik Segment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İlk 90 derece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İkinci 90 derece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Üçüncü 90 derece</a:t>
            </a:r>
          </a:p>
        </p:txBody>
      </p:sp>
      <p:sp>
        <p:nvSpPr>
          <p:cNvPr id="45061" name="Text Box 10"/>
          <p:cNvSpPr txBox="1">
            <a:spLocks noChangeArrowheads="1"/>
          </p:cNvSpPr>
          <p:nvPr/>
        </p:nvSpPr>
        <p:spPr bwMode="auto">
          <a:xfrm>
            <a:off x="3792539" y="2276476"/>
            <a:ext cx="165417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solidFill>
                  <a:srgbClr val="FFFF00"/>
                </a:solidFill>
                <a:latin typeface="Calibri" charset="0"/>
              </a:rPr>
              <a:t>SMA’nın önünde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SMA’nın sağına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SMA’nın arkasına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SMA’nın soluna - yukarı</a:t>
            </a:r>
          </a:p>
        </p:txBody>
      </p:sp>
      <p:sp>
        <p:nvSpPr>
          <p:cNvPr id="45062" name="Text Box 11"/>
          <p:cNvSpPr txBox="1">
            <a:spLocks noChangeArrowheads="1"/>
          </p:cNvSpPr>
          <p:nvPr/>
        </p:nvSpPr>
        <p:spPr bwMode="auto">
          <a:xfrm>
            <a:off x="3719514" y="4795838"/>
            <a:ext cx="180022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solidFill>
                  <a:srgbClr val="FFFF00"/>
                </a:solidFill>
                <a:latin typeface="Calibri" charset="0"/>
              </a:rPr>
              <a:t>SMA’nın arkasında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SMA’nın soluna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SMA’nın önüne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tr-TR" altLang="x-none" sz="1600" b="1">
                <a:latin typeface="Calibri" charset="0"/>
              </a:rPr>
              <a:t>SMA’nın sağına - aşağı</a:t>
            </a:r>
          </a:p>
        </p:txBody>
      </p:sp>
      <p:grpSp>
        <p:nvGrpSpPr>
          <p:cNvPr id="45063" name="Group 20"/>
          <p:cNvGrpSpPr>
            <a:grpSpLocks/>
          </p:cNvGrpSpPr>
          <p:nvPr/>
        </p:nvGrpSpPr>
        <p:grpSpPr bwMode="auto">
          <a:xfrm>
            <a:off x="5180462" y="1628776"/>
            <a:ext cx="5236715" cy="4824413"/>
            <a:chOff x="3454" y="1117"/>
            <a:chExt cx="2195" cy="2540"/>
          </a:xfrm>
        </p:grpSpPr>
        <p:pic>
          <p:nvPicPr>
            <p:cNvPr id="45064" name="Picture 4" descr="tara0036"/>
            <p:cNvPicPr>
              <a:picLocks noChangeAspect="1" noChangeArrowheads="1"/>
            </p:cNvPicPr>
            <p:nvPr/>
          </p:nvPicPr>
          <p:blipFill>
            <a:blip r:embed="rId3">
              <a:lum bright="-24000" contrast="36000"/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34" r="4222" b="21227"/>
            <a:stretch>
              <a:fillRect/>
            </a:stretch>
          </p:blipFill>
          <p:spPr bwMode="auto">
            <a:xfrm>
              <a:off x="3742" y="1117"/>
              <a:ext cx="1907" cy="2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8" name="Text Box 14"/>
            <p:cNvSpPr txBox="1">
              <a:spLocks noChangeArrowheads="1"/>
            </p:cNvSpPr>
            <p:nvPr/>
          </p:nvSpPr>
          <p:spPr bwMode="auto">
            <a:xfrm>
              <a:off x="5284" y="1298"/>
              <a:ext cx="318" cy="19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tr-TR" b="1" dirty="0">
                  <a:solidFill>
                    <a:srgbClr val="FFFFFF"/>
                  </a:solidFill>
                  <a:latin typeface="Calibri" pitchFamily="34" charset="0"/>
                </a:rPr>
                <a:t>1.</a:t>
              </a:r>
            </a:p>
          </p:txBody>
        </p:sp>
        <p:sp>
          <p:nvSpPr>
            <p:cNvPr id="17419" name="Text Box 15"/>
            <p:cNvSpPr txBox="1">
              <a:spLocks noChangeArrowheads="1"/>
            </p:cNvSpPr>
            <p:nvPr/>
          </p:nvSpPr>
          <p:spPr bwMode="auto">
            <a:xfrm>
              <a:off x="4864" y="2103"/>
              <a:ext cx="401" cy="194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tr-TR" b="1">
                  <a:solidFill>
                    <a:srgbClr val="FFFFFF"/>
                  </a:solidFill>
                  <a:latin typeface="Calibri" pitchFamily="34" charset="0"/>
                </a:rPr>
                <a:t>2.</a:t>
              </a:r>
            </a:p>
          </p:txBody>
        </p:sp>
        <p:sp>
          <p:nvSpPr>
            <p:cNvPr id="17420" name="Text Box 16"/>
            <p:cNvSpPr txBox="1">
              <a:spLocks noChangeArrowheads="1"/>
            </p:cNvSpPr>
            <p:nvPr/>
          </p:nvSpPr>
          <p:spPr bwMode="auto">
            <a:xfrm>
              <a:off x="5329" y="2750"/>
              <a:ext cx="318" cy="19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tr-TR" b="1">
                  <a:solidFill>
                    <a:srgbClr val="FFFFFF"/>
                  </a:solidFill>
                  <a:latin typeface="Calibri" pitchFamily="34" charset="0"/>
                </a:rPr>
                <a:t>3.</a:t>
              </a:r>
            </a:p>
          </p:txBody>
        </p:sp>
        <p:sp>
          <p:nvSpPr>
            <p:cNvPr id="17421" name="Text Box 17"/>
            <p:cNvSpPr txBox="1">
              <a:spLocks noChangeArrowheads="1"/>
            </p:cNvSpPr>
            <p:nvPr/>
          </p:nvSpPr>
          <p:spPr bwMode="auto">
            <a:xfrm>
              <a:off x="3454" y="1162"/>
              <a:ext cx="387" cy="72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vert="eaVert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altLang="x-none" b="1">
                  <a:solidFill>
                    <a:srgbClr val="FFFFFF"/>
                  </a:solidFill>
                  <a:latin typeface="Calibri" charset="0"/>
                </a:rPr>
                <a:t>Barsaklar dışarıda</a:t>
              </a:r>
            </a:p>
          </p:txBody>
        </p:sp>
        <p:sp>
          <p:nvSpPr>
            <p:cNvPr id="17422" name="Text Box 18"/>
            <p:cNvSpPr txBox="1">
              <a:spLocks noChangeArrowheads="1"/>
            </p:cNvSpPr>
            <p:nvPr/>
          </p:nvSpPr>
          <p:spPr bwMode="auto">
            <a:xfrm>
              <a:off x="3531" y="1977"/>
              <a:ext cx="310" cy="72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tr-TR" b="1" dirty="0" err="1">
                  <a:solidFill>
                    <a:srgbClr val="FFFFFF"/>
                  </a:solidFill>
                  <a:latin typeface="Calibri" pitchFamily="34" charset="0"/>
                </a:rPr>
                <a:t>Barsaklar</a:t>
              </a:r>
              <a:r>
                <a:rPr lang="tr-TR" b="1" dirty="0">
                  <a:solidFill>
                    <a:srgbClr val="FFFFFF"/>
                  </a:solidFill>
                  <a:latin typeface="Calibri" pitchFamily="34" charset="0"/>
                </a:rPr>
                <a:t> karında</a:t>
              </a:r>
            </a:p>
          </p:txBody>
        </p:sp>
        <p:sp>
          <p:nvSpPr>
            <p:cNvPr id="17423" name="Text Box 19"/>
            <p:cNvSpPr txBox="1">
              <a:spLocks noChangeArrowheads="1"/>
            </p:cNvSpPr>
            <p:nvPr/>
          </p:nvSpPr>
          <p:spPr bwMode="auto">
            <a:xfrm>
              <a:off x="3531" y="2795"/>
              <a:ext cx="310" cy="725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tr-TR" b="1" dirty="0" err="1">
                  <a:solidFill>
                    <a:srgbClr val="FFFFFF"/>
                  </a:solidFill>
                  <a:latin typeface="Calibri" pitchFamily="34" charset="0"/>
                </a:rPr>
                <a:t>Barsaklar</a:t>
              </a:r>
              <a:r>
                <a:rPr lang="tr-TR" b="1" dirty="0">
                  <a:solidFill>
                    <a:srgbClr val="FFFFFF"/>
                  </a:solidFill>
                  <a:latin typeface="Calibri" pitchFamily="34" charset="0"/>
                </a:rPr>
                <a:t> </a:t>
              </a:r>
              <a:r>
                <a:rPr lang="tr-TR" b="1" dirty="0" err="1">
                  <a:solidFill>
                    <a:srgbClr val="FFFFFF"/>
                  </a:solidFill>
                  <a:latin typeface="Calibri" pitchFamily="34" charset="0"/>
                </a:rPr>
                <a:t>fikse</a:t>
              </a:r>
              <a:endParaRPr lang="tr-TR" b="1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322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1952626" y="357188"/>
            <a:ext cx="8247063" cy="914400"/>
          </a:xfrm>
        </p:spPr>
        <p:txBody>
          <a:bodyPr/>
          <a:lstStyle/>
          <a:p>
            <a:pPr>
              <a:defRPr/>
            </a:pPr>
            <a:r>
              <a:rPr lang="tr-TR" sz="3600" dirty="0" err="1">
                <a:solidFill>
                  <a:schemeClr val="tx2">
                    <a:satMod val="200000"/>
                  </a:schemeClr>
                </a:solidFill>
              </a:rPr>
              <a:t>İntestinal</a:t>
            </a:r>
            <a:r>
              <a:rPr lang="tr-TR" sz="3600" dirty="0">
                <a:solidFill>
                  <a:schemeClr val="tx2">
                    <a:satMod val="200000"/>
                  </a:schemeClr>
                </a:solidFill>
              </a:rPr>
              <a:t> rotasyon anomalileri </a:t>
            </a:r>
          </a:p>
        </p:txBody>
      </p:sp>
      <p:sp>
        <p:nvSpPr>
          <p:cNvPr id="46083" name="7 Metin Yer Tutucusu"/>
          <p:cNvSpPr>
            <a:spLocks noGrp="1"/>
          </p:cNvSpPr>
          <p:nvPr>
            <p:ph type="body" idx="1"/>
          </p:nvPr>
        </p:nvSpPr>
        <p:spPr>
          <a:xfrm>
            <a:off x="1847850" y="1196976"/>
            <a:ext cx="4040188" cy="639763"/>
          </a:xfrm>
        </p:spPr>
        <p:txBody>
          <a:bodyPr/>
          <a:lstStyle/>
          <a:p>
            <a:pPr marL="73025">
              <a:buFont typeface="Arial" charset="0"/>
              <a:buChar char="•"/>
            </a:pPr>
            <a:r>
              <a:rPr lang="tr-TR" altLang="x-none">
                <a:solidFill>
                  <a:srgbClr val="00B0F0"/>
                </a:solidFill>
              </a:rPr>
              <a:t>Nonrotasyon  1. evre </a:t>
            </a:r>
          </a:p>
          <a:p>
            <a:pPr marL="73025"/>
            <a:endParaRPr lang="tr-TR" altLang="x-none"/>
          </a:p>
        </p:txBody>
      </p:sp>
      <p:sp>
        <p:nvSpPr>
          <p:cNvPr id="9" name="8 Metin Yer Tutucusu"/>
          <p:cNvSpPr>
            <a:spLocks noGrp="1"/>
          </p:cNvSpPr>
          <p:nvPr>
            <p:ph type="body" sz="half" idx="3"/>
          </p:nvPr>
        </p:nvSpPr>
        <p:spPr>
          <a:xfrm>
            <a:off x="5667376" y="908050"/>
            <a:ext cx="5000625" cy="1079500"/>
          </a:xfrm>
        </p:spPr>
        <p:txBody>
          <a:bodyPr>
            <a:normAutofit fontScale="92500"/>
          </a:bodyPr>
          <a:lstStyle/>
          <a:p>
            <a:pPr>
              <a:defRPr/>
            </a:pPr>
            <a:endParaRPr lang="tr-TR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tr-TR" sz="3600" dirty="0" err="1">
                <a:solidFill>
                  <a:srgbClr val="FFFF00"/>
                </a:solidFill>
              </a:rPr>
              <a:t>İnkomplet</a:t>
            </a:r>
            <a:r>
              <a:rPr lang="tr-TR" sz="3600" dirty="0">
                <a:solidFill>
                  <a:srgbClr val="FFFF00"/>
                </a:solidFill>
              </a:rPr>
              <a:t>  rotasyon </a:t>
            </a:r>
            <a:r>
              <a:rPr lang="tr-TR" sz="3300" dirty="0">
                <a:solidFill>
                  <a:srgbClr val="FFFF00"/>
                </a:solidFill>
              </a:rPr>
              <a:t>2.evre</a:t>
            </a:r>
          </a:p>
          <a:p>
            <a:pPr>
              <a:defRPr/>
            </a:pPr>
            <a:endParaRPr lang="tr-TR" sz="2900" dirty="0"/>
          </a:p>
        </p:txBody>
      </p:sp>
      <p:pic>
        <p:nvPicPr>
          <p:cNvPr id="46085" name="Picture 6" descr="malrot şema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88163" y="1557339"/>
            <a:ext cx="2519362" cy="2447925"/>
          </a:xfrm>
        </p:spPr>
      </p:pic>
      <p:sp>
        <p:nvSpPr>
          <p:cNvPr id="46086" name="Rectangle 3"/>
          <p:cNvSpPr>
            <a:spLocks noGrp="1"/>
          </p:cNvSpPr>
          <p:nvPr>
            <p:ph sz="quarter" idx="4"/>
          </p:nvPr>
        </p:nvSpPr>
        <p:spPr>
          <a:xfrm>
            <a:off x="6672263" y="4149725"/>
            <a:ext cx="3529012" cy="3392488"/>
          </a:xfrm>
        </p:spPr>
        <p:txBody>
          <a:bodyPr/>
          <a:lstStyle/>
          <a:p>
            <a:pPr eaLnBrk="1" hangingPunct="1"/>
            <a:r>
              <a:rPr lang="tr-TR" altLang="x-none" sz="2600">
                <a:solidFill>
                  <a:srgbClr val="00B0F0"/>
                </a:solidFill>
              </a:rPr>
              <a:t>Atipik malrotasyon</a:t>
            </a:r>
          </a:p>
          <a:p>
            <a:pPr lvl="1" eaLnBrk="1" hangingPunct="1"/>
            <a:r>
              <a:rPr lang="tr-TR" altLang="x-none" sz="2200"/>
              <a:t>12.torasik vertebrada daha yüksek ve alçak sol yerleşimli treitz</a:t>
            </a:r>
          </a:p>
          <a:p>
            <a:pPr lvl="1" eaLnBrk="1" hangingPunct="1"/>
            <a:r>
              <a:rPr lang="tr-TR" altLang="x-none" sz="2200"/>
              <a:t>Atipik yerleşimli çekum</a:t>
            </a:r>
          </a:p>
        </p:txBody>
      </p:sp>
      <p:sp>
        <p:nvSpPr>
          <p:cNvPr id="4608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fld id="{6807608E-58AF-8643-A79E-CFA9ED73627D}" type="slidenum">
              <a:rPr lang="tr-TR" altLang="x-none" sz="1200">
                <a:solidFill>
                  <a:schemeClr val="tx2"/>
                </a:solidFill>
                <a:latin typeface="Tahoma" charset="0"/>
              </a:rPr>
              <a:pPr algn="ctr" eaLnBrk="1" hangingPunct="1"/>
              <a:t>6</a:t>
            </a:fld>
            <a:endParaRPr lang="tr-TR" altLang="x-none" sz="1200">
              <a:solidFill>
                <a:schemeClr val="tx2"/>
              </a:solidFill>
              <a:latin typeface="Tahoma" charset="0"/>
            </a:endParaRPr>
          </a:p>
        </p:txBody>
      </p:sp>
      <p:pic>
        <p:nvPicPr>
          <p:cNvPr id="46088" name="Picture 8" descr="nonratasy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628776"/>
            <a:ext cx="2376487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10 Dikdörtgen"/>
          <p:cNvSpPr>
            <a:spLocks noChangeArrowheads="1"/>
          </p:cNvSpPr>
          <p:nvPr/>
        </p:nvSpPr>
        <p:spPr bwMode="auto">
          <a:xfrm>
            <a:off x="1992314" y="3716339"/>
            <a:ext cx="36226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11163" indent="-3429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EEB500"/>
              </a:buClr>
              <a:buSzPct val="95000"/>
              <a:buFont typeface="Wingdings" charset="2"/>
              <a:buChar char=""/>
            </a:pPr>
            <a:r>
              <a:rPr lang="tr-TR" altLang="x-none" sz="2600">
                <a:solidFill>
                  <a:srgbClr val="00B0F0"/>
                </a:solidFill>
                <a:latin typeface="Comic Sans MS" charset="0"/>
              </a:rPr>
              <a:t>Revers (tersine) rotasyon</a:t>
            </a:r>
          </a:p>
        </p:txBody>
      </p:sp>
      <p:pic>
        <p:nvPicPr>
          <p:cNvPr id="46090" name="9 Resim" descr="reverse rotat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4570414"/>
            <a:ext cx="2305050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Eşlik eden anomalileri</a:t>
            </a:r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>
          <a:xfrm>
            <a:off x="2452688" y="1571625"/>
            <a:ext cx="7772400" cy="4572000"/>
          </a:xfrm>
        </p:spPr>
        <p:txBody>
          <a:bodyPr>
            <a:normAutofit lnSpcReduction="10000"/>
          </a:bodyPr>
          <a:lstStyle/>
          <a:p>
            <a:pPr lvl="1" eaLnBrk="1" hangingPunct="1">
              <a:buFont typeface="Wingdings" charset="2"/>
              <a:buChar char="§"/>
            </a:pPr>
            <a:r>
              <a:rPr lang="tr-TR" altLang="x-none" sz="2000"/>
              <a:t>Doğumsal diyafragma hernisi</a:t>
            </a:r>
          </a:p>
          <a:p>
            <a:pPr lvl="1" eaLnBrk="1" hangingPunct="1">
              <a:buFont typeface="Wingdings" charset="2"/>
              <a:buChar char="§"/>
            </a:pPr>
            <a:r>
              <a:rPr lang="tr-TR" altLang="x-none" sz="2000"/>
              <a:t>Karın ön duvarı defektleri (Omfalosel, gastroşizis)</a:t>
            </a:r>
          </a:p>
          <a:p>
            <a:pPr lvl="1" eaLnBrk="1" hangingPunct="1">
              <a:buFont typeface="Wingdings" charset="2"/>
              <a:buChar char="§"/>
            </a:pPr>
            <a:r>
              <a:rPr lang="tr-TR" altLang="x-none" sz="2000"/>
              <a:t>Duodenojejunal atreziler </a:t>
            </a:r>
          </a:p>
          <a:p>
            <a:pPr lvl="1" eaLnBrk="1" hangingPunct="1">
              <a:buFont typeface="Wingdings" charset="2"/>
              <a:buChar char="§"/>
            </a:pPr>
            <a:r>
              <a:rPr lang="tr-TR" altLang="x-none" sz="2000"/>
              <a:t>Mezenterik kistler</a:t>
            </a:r>
          </a:p>
          <a:p>
            <a:pPr lvl="1" eaLnBrk="1" hangingPunct="1">
              <a:buFont typeface="Wingdings" charset="2"/>
              <a:buChar char="§"/>
            </a:pPr>
            <a:r>
              <a:rPr lang="tr-TR" altLang="x-none" sz="2000"/>
              <a:t>Sendromik biliyer atrezi </a:t>
            </a:r>
          </a:p>
          <a:p>
            <a:pPr lvl="1" eaLnBrk="1" hangingPunct="1">
              <a:buFont typeface="Wingdings" charset="2"/>
              <a:buChar char="§"/>
            </a:pPr>
            <a:r>
              <a:rPr lang="tr-TR" altLang="x-none" sz="2000"/>
              <a:t>Situs inversus</a:t>
            </a:r>
          </a:p>
          <a:p>
            <a:pPr lvl="1" eaLnBrk="1" hangingPunct="1">
              <a:buFont typeface="Wingdings" charset="2"/>
              <a:buChar char="§"/>
            </a:pPr>
            <a:r>
              <a:rPr lang="tr-TR" altLang="x-none" sz="2000"/>
              <a:t>Heterotaksi</a:t>
            </a:r>
          </a:p>
          <a:p>
            <a:pPr lvl="2" eaLnBrk="1" hangingPunct="1">
              <a:buFont typeface="Wingdings" charset="2"/>
              <a:buChar char="§"/>
            </a:pPr>
            <a:r>
              <a:rPr lang="tr-TR" altLang="x-none" sz="1800"/>
              <a:t>Akciğe anomalileri</a:t>
            </a:r>
          </a:p>
          <a:p>
            <a:pPr lvl="2" eaLnBrk="1" hangingPunct="1">
              <a:buFont typeface="Wingdings" charset="2"/>
              <a:buChar char="§"/>
            </a:pPr>
            <a:r>
              <a:rPr lang="tr-TR" altLang="x-none" sz="1800"/>
              <a:t>Aspleni ve polispleni</a:t>
            </a:r>
          </a:p>
          <a:p>
            <a:pPr lvl="2" eaLnBrk="1" hangingPunct="1">
              <a:buFont typeface="Wingdings" charset="2"/>
              <a:buChar char="§"/>
            </a:pPr>
            <a:r>
              <a:rPr lang="tr-TR" altLang="x-none" sz="1800"/>
              <a:t>Simetrik ve orta hatyerleşimli karaciğer</a:t>
            </a:r>
          </a:p>
          <a:p>
            <a:pPr lvl="2" eaLnBrk="1" hangingPunct="1">
              <a:buFont typeface="Wingdings" charset="2"/>
              <a:buChar char="§"/>
            </a:pPr>
            <a:r>
              <a:rPr lang="tr-TR" altLang="x-none" sz="1800"/>
              <a:t>Mide ve safra kesesin  sol da yerleşmesi</a:t>
            </a:r>
          </a:p>
          <a:p>
            <a:pPr lvl="2" eaLnBrk="1" hangingPunct="1">
              <a:buFont typeface="Wingdings" charset="2"/>
              <a:buChar char="§"/>
            </a:pPr>
            <a:r>
              <a:rPr lang="tr-TR" altLang="x-none" sz="1800"/>
              <a:t>Vena cava ve aort anomalileri</a:t>
            </a:r>
          </a:p>
          <a:p>
            <a:pPr lvl="2" eaLnBrk="1" hangingPunct="1">
              <a:buFont typeface="Wingdings" charset="2"/>
              <a:buChar char="§"/>
            </a:pPr>
            <a:r>
              <a:rPr lang="tr-TR" altLang="x-none" sz="1800"/>
              <a:t>Kardiyak anomaliler</a:t>
            </a:r>
            <a:endParaRPr lang="tr-TR" altLang="x-none"/>
          </a:p>
          <a:p>
            <a:pPr lvl="1" eaLnBrk="1" hangingPunct="1">
              <a:buFont typeface="Wingdings" charset="2"/>
              <a:buChar char="§"/>
            </a:pPr>
            <a:r>
              <a:rPr lang="tr-TR" altLang="x-none" sz="2000"/>
              <a:t>Malratosyonlu hastaların %30-60ında eşlik eden anomali vardır </a:t>
            </a:r>
          </a:p>
          <a:p>
            <a:pPr eaLnBrk="1" hangingPunct="1">
              <a:buFont typeface="Wingdings" charset="2"/>
              <a:buChar char="§"/>
            </a:pPr>
            <a:endParaRPr lang="tr-TR" altLang="x-none" sz="3200"/>
          </a:p>
        </p:txBody>
      </p:sp>
    </p:spTree>
    <p:extLst>
      <p:ext uri="{BB962C8B-B14F-4D97-AF65-F5344CB8AC3E}">
        <p14:creationId xmlns:p14="http://schemas.microsoft.com/office/powerpoint/2010/main" val="12994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Klinik tablolar ???</a:t>
            </a: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>
          <a:xfrm>
            <a:off x="2424113" y="1484313"/>
            <a:ext cx="7772400" cy="4572000"/>
          </a:xfrm>
        </p:spPr>
        <p:txBody>
          <a:bodyPr>
            <a:normAutofit/>
          </a:bodyPr>
          <a:lstStyle/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 orta barsak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volvulusu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tr-T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Kronik orta bağırsak </a:t>
            </a:r>
            <a:r>
              <a:rPr lang="tr-TR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volvulusu</a:t>
            </a:r>
            <a:r>
              <a:rPr lang="tr-T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Kronik </a:t>
            </a:r>
            <a:r>
              <a:rPr lang="tr-TR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karınağrısı</a:t>
            </a:r>
            <a:endParaRPr lang="tr-TR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tr-T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 </a:t>
            </a:r>
            <a:r>
              <a:rPr lang="tr-TR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duodenal</a:t>
            </a:r>
            <a:r>
              <a:rPr lang="tr-T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tıkanıklık, </a:t>
            </a:r>
            <a:r>
              <a:rPr lang="tr-TR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yenidoğanda</a:t>
            </a:r>
            <a:r>
              <a:rPr lang="tr-T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duedonal</a:t>
            </a:r>
            <a:r>
              <a:rPr lang="tr-T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tıkanıklık</a:t>
            </a: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Kronik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duodenal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tıkanıklık</a:t>
            </a: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Revers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rotasyonda kolon tıkanıklığı</a:t>
            </a: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Belirtisiz rastlantısal saptanan olgular</a:t>
            </a: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İnternal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herniler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Çekal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volvulus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endParaRPr lang="tr-TR" dirty="0" smtClean="0">
              <a:latin typeface="Arial" charset="0"/>
            </a:endParaRPr>
          </a:p>
        </p:txBody>
      </p:sp>
      <p:sp>
        <p:nvSpPr>
          <p:cNvPr id="4813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4648200" y="6356351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fld id="{C6A81DE0-28E3-504D-8668-442966426843}" type="slidenum">
              <a:rPr lang="tr-TR" altLang="x-none" sz="1200">
                <a:solidFill>
                  <a:schemeClr val="tx2"/>
                </a:solidFill>
                <a:latin typeface="Tahoma" charset="0"/>
              </a:rPr>
              <a:pPr algn="ctr" eaLnBrk="1" hangingPunct="1"/>
              <a:t>8</a:t>
            </a:fld>
            <a:endParaRPr lang="tr-TR" altLang="x-none" sz="1200">
              <a:solidFill>
                <a:schemeClr val="tx2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48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Malrotasyon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ve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volvulus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br>
              <a:rPr lang="tr-TR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</a:rPr>
              <a:t/>
            </a:r>
            <a:br>
              <a:rPr lang="tr-TR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</a:rPr>
            </a:b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</a:rPr>
              <a:t/>
            </a:r>
            <a:br>
              <a:rPr lang="tr-TR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</a:rPr>
            </a:br>
            <a:r>
              <a:rPr lang="tr-TR" dirty="0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> </a:t>
            </a:r>
            <a:r>
              <a:rPr lang="en-US" dirty="0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</a:br>
            <a:endParaRPr lang="en-US" dirty="0" smtClean="0">
              <a:solidFill>
                <a:schemeClr val="tx2">
                  <a:satMod val="20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2279650" y="1773238"/>
            <a:ext cx="7772400" cy="397986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70000"/>
              </a:lnSpc>
            </a:pPr>
            <a:r>
              <a:rPr lang="tr-TR" altLang="x-none" sz="2600">
                <a:ea typeface="Times New Roman" charset="0"/>
                <a:cs typeface="Times New Roman" charset="0"/>
              </a:rPr>
              <a:t>Çocuk cerrahisinin en acil tablosu</a:t>
            </a:r>
          </a:p>
          <a:p>
            <a:pPr algn="just" eaLnBrk="1" hangingPunct="1">
              <a:lnSpc>
                <a:spcPct val="70000"/>
              </a:lnSpc>
            </a:pPr>
            <a:endParaRPr lang="tr-TR" altLang="x-none" sz="2600">
              <a:ea typeface="Times New Roman" charset="0"/>
              <a:cs typeface="Times New Roman" charset="0"/>
            </a:endParaRPr>
          </a:p>
          <a:p>
            <a:pPr algn="just" eaLnBrk="1" hangingPunct="1">
              <a:lnSpc>
                <a:spcPct val="70000"/>
              </a:lnSpc>
            </a:pPr>
            <a:r>
              <a:rPr lang="tr-TR" altLang="x-none" sz="2600">
                <a:ea typeface="Times New Roman" charset="0"/>
                <a:cs typeface="Times New Roman" charset="0"/>
              </a:rPr>
              <a:t>Önceden bir problemi olmayan bebekte aniden ortaya çıkan safralı kusma ve rektal kanama ve genel durum bozukluğu</a:t>
            </a:r>
            <a:endParaRPr lang="tr-TR" altLang="x-none" sz="2600"/>
          </a:p>
          <a:p>
            <a:pPr algn="just" eaLnBrk="1" hangingPunct="1">
              <a:lnSpc>
                <a:spcPct val="70000"/>
              </a:lnSpc>
            </a:pPr>
            <a:endParaRPr lang="tr-TR" altLang="x-none" sz="2600"/>
          </a:p>
          <a:p>
            <a:pPr algn="just" eaLnBrk="1" hangingPunct="1">
              <a:lnSpc>
                <a:spcPct val="70000"/>
              </a:lnSpc>
            </a:pPr>
            <a:r>
              <a:rPr lang="tr-TR" altLang="x-none" sz="2600">
                <a:ea typeface="Times New Roman" charset="0"/>
                <a:cs typeface="Times New Roman" charset="0"/>
              </a:rPr>
              <a:t>Volvulus oluşmuş ise hızla strangülasyon ve gangren gelişir</a:t>
            </a:r>
          </a:p>
          <a:p>
            <a:pPr algn="just" eaLnBrk="1" hangingPunct="1">
              <a:lnSpc>
                <a:spcPct val="70000"/>
              </a:lnSpc>
            </a:pPr>
            <a:endParaRPr lang="tr-TR" altLang="x-none" sz="2600">
              <a:ea typeface="Times New Roman" charset="0"/>
              <a:cs typeface="Times New Roman" charset="0"/>
            </a:endParaRPr>
          </a:p>
          <a:p>
            <a:pPr algn="just" eaLnBrk="1" hangingPunct="1">
              <a:lnSpc>
                <a:spcPct val="70000"/>
              </a:lnSpc>
            </a:pPr>
            <a:r>
              <a:rPr lang="tr-TR" altLang="x-none" sz="2600">
                <a:ea typeface="Times New Roman" charset="0"/>
                <a:cs typeface="Times New Roman" charset="0"/>
              </a:rPr>
              <a:t>6-8 saat içinde düzeltilmez ise SMA tarafından beslenen alanlar nekroza gider</a:t>
            </a:r>
            <a:endParaRPr lang="en-US" altLang="x-none" sz="2600"/>
          </a:p>
          <a:p>
            <a:pPr eaLnBrk="1" hangingPunct="1">
              <a:lnSpc>
                <a:spcPct val="70000"/>
              </a:lnSpc>
            </a:pPr>
            <a:endParaRPr lang="en-US" altLang="x-none" sz="2600"/>
          </a:p>
        </p:txBody>
      </p:sp>
    </p:spTree>
    <p:extLst>
      <p:ext uri="{BB962C8B-B14F-4D97-AF65-F5344CB8AC3E}">
        <p14:creationId xmlns:p14="http://schemas.microsoft.com/office/powerpoint/2010/main" val="16097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745</Words>
  <Application>Microsoft Macintosh PowerPoint</Application>
  <PresentationFormat>Widescreen</PresentationFormat>
  <Paragraphs>189</Paragraphs>
  <Slides>33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Calibri Light</vt:lpstr>
      <vt:lpstr>Arial</vt:lpstr>
      <vt:lpstr>Calibri</vt:lpstr>
      <vt:lpstr>Comic Sans MS</vt:lpstr>
      <vt:lpstr>Tahoma</vt:lpstr>
      <vt:lpstr>Times New Roman</vt:lpstr>
      <vt:lpstr>Wingdings</vt:lpstr>
      <vt:lpstr>Office Theme</vt:lpstr>
      <vt:lpstr>Çocuklarda intestinal rotasyon anomalileri</vt:lpstr>
      <vt:lpstr>İntestinal rotasyon anomalileri</vt:lpstr>
      <vt:lpstr>İntestinal rotasyon anomalileri</vt:lpstr>
      <vt:lpstr>Embriyoda barsak rotasyonu</vt:lpstr>
      <vt:lpstr>Normal Rotasyon</vt:lpstr>
      <vt:lpstr>İntestinal rotasyon anomalileri </vt:lpstr>
      <vt:lpstr>Eşlik eden anomalileri</vt:lpstr>
      <vt:lpstr>Klinik tablolar ???</vt:lpstr>
      <vt:lpstr>Malrotasyon ve volvulus      </vt:lpstr>
      <vt:lpstr>PowerPoint Presentation</vt:lpstr>
      <vt:lpstr>Ortabarsak volvulusu</vt:lpstr>
      <vt:lpstr>Akut Orta Barsak Volvulusu</vt:lpstr>
      <vt:lpstr>Orta Bağırsak Volvulus - Tanı</vt:lpstr>
      <vt:lpstr>Orta Bağırsak Volvulus - Tanı</vt:lpstr>
      <vt:lpstr>Orta Bağırsak Volvulus - Tanı</vt:lpstr>
      <vt:lpstr>Orta Bağırsak Volvulus - BT</vt:lpstr>
      <vt:lpstr>Orta Bağırsak Volvulus - Tanı</vt:lpstr>
      <vt:lpstr>PowerPoint Presentation</vt:lpstr>
      <vt:lpstr>Orta Bağırsak Volvulus - Tanı</vt:lpstr>
      <vt:lpstr>PowerPoint Presentation</vt:lpstr>
      <vt:lpstr>Kronik orta barsak vovulusu</vt:lpstr>
      <vt:lpstr>Kronik orta barsak volvulusu</vt:lpstr>
      <vt:lpstr>Duodenal Tıkanıklık</vt:lpstr>
      <vt:lpstr>Duodenal Tıkanıklık - Tanı</vt:lpstr>
      <vt:lpstr>PowerPoint Presentation</vt:lpstr>
      <vt:lpstr>İnternal herniyasyonlar</vt:lpstr>
      <vt:lpstr>İnternal herniyasyonlar</vt:lpstr>
      <vt:lpstr>Sol mezokolik herni (paraduedonal)</vt:lpstr>
      <vt:lpstr>İnternal herniasyonlar</vt:lpstr>
      <vt:lpstr>Ladd ameliyatı</vt:lpstr>
      <vt:lpstr>Laparoskopik Ladd ameliyatı</vt:lpstr>
      <vt:lpstr>Komplikasyonlar</vt:lpstr>
      <vt:lpstr>SAKIN  UNUTMA !!!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Çocuklarda intestinal rotasyon anomalileri</dc:title>
  <dc:creator>Meltem Koloğlu</dc:creator>
  <cp:lastModifiedBy>Meltem Koloğlu</cp:lastModifiedBy>
  <cp:revision>2</cp:revision>
  <dcterms:created xsi:type="dcterms:W3CDTF">2017-08-05T13:46:04Z</dcterms:created>
  <dcterms:modified xsi:type="dcterms:W3CDTF">2017-08-05T13:49:23Z</dcterms:modified>
</cp:coreProperties>
</file>