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1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498C-4958-114D-B4B7-C327BC7C0687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52AB-71A7-7645-BB5D-7520B554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/>
          </a:p>
        </p:txBody>
      </p:sp>
      <p:sp>
        <p:nvSpPr>
          <p:cNvPr id="1024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8E145BB-F4B0-A64B-A326-82F1F0213A4A}" type="slidenum">
              <a:rPr lang="tr-TR" altLang="x-none" sz="1200"/>
              <a:pPr eaLnBrk="1" hangingPunct="1"/>
              <a:t>5</a:t>
            </a:fld>
            <a:endParaRPr lang="tr-TR" altLang="x-none" sz="1200"/>
          </a:p>
        </p:txBody>
      </p:sp>
    </p:spTree>
    <p:extLst>
      <p:ext uri="{BB962C8B-B14F-4D97-AF65-F5344CB8AC3E}">
        <p14:creationId xmlns:p14="http://schemas.microsoft.com/office/powerpoint/2010/main" val="198048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/>
          </a:p>
        </p:txBody>
      </p:sp>
      <p:sp>
        <p:nvSpPr>
          <p:cNvPr id="1034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93E23E8-BC63-EC45-862C-FBAFF0D66CB8}" type="slidenum">
              <a:rPr lang="tr-TR" altLang="x-none" sz="1200"/>
              <a:pPr eaLnBrk="1" hangingPunct="1"/>
              <a:t>8</a:t>
            </a:fld>
            <a:endParaRPr lang="tr-TR" altLang="x-none" sz="1200"/>
          </a:p>
        </p:txBody>
      </p:sp>
    </p:spTree>
    <p:extLst>
      <p:ext uri="{BB962C8B-B14F-4D97-AF65-F5344CB8AC3E}">
        <p14:creationId xmlns:p14="http://schemas.microsoft.com/office/powerpoint/2010/main" val="177899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/>
          </a:p>
        </p:txBody>
      </p:sp>
      <p:sp>
        <p:nvSpPr>
          <p:cNvPr id="1044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BB201AB-482A-5C40-A8C9-E224A889C9B9}" type="slidenum">
              <a:rPr lang="tr-TR" altLang="x-none" sz="1200"/>
              <a:pPr eaLnBrk="1" hangingPunct="1"/>
              <a:t>13</a:t>
            </a:fld>
            <a:endParaRPr lang="tr-TR" altLang="x-none" sz="1200"/>
          </a:p>
        </p:txBody>
      </p:sp>
    </p:spTree>
    <p:extLst>
      <p:ext uri="{BB962C8B-B14F-4D97-AF65-F5344CB8AC3E}">
        <p14:creationId xmlns:p14="http://schemas.microsoft.com/office/powerpoint/2010/main" val="124375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/>
          </a:p>
        </p:txBody>
      </p:sp>
      <p:sp>
        <p:nvSpPr>
          <p:cNvPr id="1054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DD5CC29-34CE-8645-A63A-E21504AB9196}" type="slidenum">
              <a:rPr lang="tr-TR" altLang="x-none" sz="1200"/>
              <a:pPr eaLnBrk="1" hangingPunct="1"/>
              <a:t>14</a:t>
            </a:fld>
            <a:endParaRPr lang="tr-TR" altLang="x-none" sz="1200"/>
          </a:p>
        </p:txBody>
      </p:sp>
    </p:spTree>
    <p:extLst>
      <p:ext uri="{BB962C8B-B14F-4D97-AF65-F5344CB8AC3E}">
        <p14:creationId xmlns:p14="http://schemas.microsoft.com/office/powerpoint/2010/main" val="129757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/>
          </a:p>
        </p:txBody>
      </p:sp>
      <p:sp>
        <p:nvSpPr>
          <p:cNvPr id="1065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4D5881A-805E-6943-BB1A-AA18558FA784}" type="slidenum">
              <a:rPr lang="tr-TR" altLang="x-none" sz="1200"/>
              <a:pPr eaLnBrk="1" hangingPunct="1"/>
              <a:t>33</a:t>
            </a:fld>
            <a:endParaRPr lang="tr-TR" altLang="x-none" sz="1200"/>
          </a:p>
        </p:txBody>
      </p:sp>
    </p:spTree>
    <p:extLst>
      <p:ext uri="{BB962C8B-B14F-4D97-AF65-F5344CB8AC3E}">
        <p14:creationId xmlns:p14="http://schemas.microsoft.com/office/powerpoint/2010/main" val="158237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582B-3755-DE4F-8BA4-10415D5F74E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60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A070-469A-CD4A-94ED-4D4F1A790C26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4776-6F73-4948-8CE5-9EC7170E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microsoft.com/office/2007/relationships/media" Target="file:///C:\Users\serdar\Desktop\malrotasyon%20ses%20dosyalar&#305;\malrotasyon%20slide%2012.wav" TargetMode="External"/><Relationship Id="rId2" Type="http://schemas.openxmlformats.org/officeDocument/2006/relationships/audio" Target="file:///C:\Users\serdar\Desktop\malrotasyon%20ses%20dosyalar&#305;\malrotasyon%20slide%2012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file://///Volumes/KINGSTON/meltemkologlu%20ders/IHPS%20ve%20c&#807;ocuklarda%20intestinal%20obstru&#776;ksiyon/malrotasyon4.43dk.wmv" TargetMode="External"/><Relationship Id="rId2" Type="http://schemas.openxmlformats.org/officeDocument/2006/relationships/video" Target="file://///Volumes/KINGSTON/meltemkologlu%20ders/IHPS%20ve%20c&#807;ocuklarda%20intestinal%20obstru&#776;ksiyon/malrotasyon4.43dk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1" Type="http://schemas.microsoft.com/office/2007/relationships/media" Target="file:///C:\Users\serdar\Desktop\malrotasyon%20ses%20dosyalar&#305;\malrotasyon%20slide%2013.wav" TargetMode="External"/><Relationship Id="rId2" Type="http://schemas.openxmlformats.org/officeDocument/2006/relationships/audio" Target="file:///C:\Users\serdar\Desktop\malrotasyon%20ses%20dosyalar&#305;\malrotasyon%20slide%2013.wa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file://///Volumes/KINGSTON/meltemkologlu%20ders/IHPS%20ve%20c&#807;ocuklarda%20intestinal%20obstru&#776;ksiyon/Laparoscopic%20Ladd's%20procedure.mp4" TargetMode="External"/><Relationship Id="rId2" Type="http://schemas.openxmlformats.org/officeDocument/2006/relationships/video" Target="file://///Volumes/KINGSTON/meltemkologlu%20ders/IHPS%20ve%20c&#807;ocuklarda%20intestinal%20obstru&#776;ksiyon/Laparoscopic%20Ladd's%20procedure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file://///Volumes/KINGSTON/meltemkologlu%20ders/IHPS%20ve%20c&#807;ocuklarda%20intestinal%20obstru&#776;ksiyon/Embryological%20Rotation%20of%20the%20Midgut%20(1).mp4" TargetMode="External"/><Relationship Id="rId2" Type="http://schemas.openxmlformats.org/officeDocument/2006/relationships/video" Target="file://///Volumes/KINGSTON/meltemkologlu%20ders/IHPS%20ve%20c&#807;ocuklarda%20intestinal%20obstru&#776;ksiyon/Embryological%20Rotation%20of%20the%20Midgut%20(1)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Çocuklarda</a:t>
            </a:r>
            <a:r>
              <a:rPr lang="en-US" dirty="0" smtClean="0"/>
              <a:t> intestinal </a:t>
            </a:r>
            <a:r>
              <a:rPr lang="en-US" dirty="0" err="1" smtClean="0"/>
              <a:t>rotasyon</a:t>
            </a:r>
            <a:r>
              <a:rPr lang="en-US" dirty="0" smtClean="0"/>
              <a:t> </a:t>
            </a:r>
            <a:r>
              <a:rPr lang="en-US" smtClean="0"/>
              <a:t>anomalileri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x-none"/>
          </a:p>
        </p:txBody>
      </p:sp>
      <p:pic>
        <p:nvPicPr>
          <p:cNvPr id="50179" name="Picture 5" descr="malrotasy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505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malrotasy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676400"/>
            <a:ext cx="55800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Ortabarsak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volvulusu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1203" name="3 İçerik Yer Tutucusu" descr="malrotasyon ve volvulus ayş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2276476"/>
            <a:ext cx="4102100" cy="3457575"/>
          </a:xfrm>
        </p:spPr>
      </p:pic>
      <p:pic>
        <p:nvPicPr>
          <p:cNvPr id="51204" name="Picture 6" descr="malrotasy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276476"/>
            <a:ext cx="39608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Akut Orta Barsak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Volvulusu</a:t>
            </a:r>
            <a:endParaRPr lang="tr-TR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idx="1"/>
          </p:nvPr>
        </p:nvSpPr>
        <p:spPr>
          <a:xfrm>
            <a:off x="2424113" y="1196975"/>
            <a:ext cx="7772400" cy="4572000"/>
          </a:xfrm>
        </p:spPr>
        <p:txBody>
          <a:bodyPr>
            <a:noAutofit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charset="2"/>
              <a:buChar char=""/>
            </a:pPr>
            <a:r>
              <a:rPr lang="tr-TR" altLang="x-none" sz="2000" b="1"/>
              <a:t>İlk 7 gün (%30), ilk ay (%50-60)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x-none" sz="2400" b="1">
                <a:solidFill>
                  <a:srgbClr val="FFFF00"/>
                </a:solidFill>
              </a:rPr>
              <a:t>Sağlıklı bebekte, Ani başlangıç !!, 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>
                <a:solidFill>
                  <a:srgbClr val="FFFF00"/>
                </a:solidFill>
              </a:rPr>
              <a:t>Safralı kusma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Çökük karın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Huzursuzluk, infantil kolik – letarji,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x-none" sz="2400"/>
              <a:t>6- 8 saat içinde düzeltilmeli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x-none" sz="2400"/>
              <a:t>Geç dönemde;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Karında distansiyon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Karında hassasiyet 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>
                <a:solidFill>
                  <a:srgbClr val="FFFF00"/>
                </a:solidFill>
              </a:rPr>
              <a:t>Kanlı dışkılama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Metabolik asidoz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Dolaşım ve genel durum bozukluğu, </a:t>
            </a:r>
          </a:p>
          <a:p>
            <a:pPr marL="411163" lvl="1" indent="-342900">
              <a:buFont typeface="Arial" charset="0"/>
              <a:buChar char="–"/>
            </a:pPr>
            <a:r>
              <a:rPr lang="tr-TR" altLang="x-none" sz="2000"/>
              <a:t>Hipovolemik şok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B100937A-787D-9249-A310-F195E376F57D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12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sz="3600" dirty="0" err="1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 - Tanı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341439"/>
            <a:ext cx="4402138" cy="4784725"/>
          </a:xfrm>
        </p:spPr>
        <p:txBody>
          <a:bodyPr>
            <a:normAutofit fontScale="92500" lnSpcReduction="10000"/>
          </a:bodyPr>
          <a:lstStyle/>
          <a:p>
            <a:pPr marL="411480" algn="just">
              <a:lnSpc>
                <a:spcPct val="80000"/>
              </a:lnSpc>
              <a:buFont typeface="Wingdings"/>
              <a:buChar char=""/>
              <a:defRPr/>
            </a:pPr>
            <a:endParaRPr lang="tr-TR" sz="2000" dirty="0">
              <a:latin typeface="Times New Roman" pitchFamily="18" charset="0"/>
            </a:endParaRPr>
          </a:p>
          <a:p>
            <a:pPr marL="411480">
              <a:lnSpc>
                <a:spcPct val="140000"/>
              </a:lnSpc>
              <a:buFont typeface="Wingdings" pitchFamily="2" charset="2"/>
              <a:buChar char="Ø"/>
              <a:defRPr/>
            </a:pPr>
            <a:r>
              <a:rPr lang="tr-TR" sz="2400" dirty="0"/>
              <a:t>Karın </a:t>
            </a:r>
            <a:r>
              <a:rPr lang="tr-TR" sz="2400" dirty="0" err="1"/>
              <a:t>grafisinde</a:t>
            </a:r>
            <a:r>
              <a:rPr lang="tr-TR" sz="2400" dirty="0"/>
              <a:t>  mide </a:t>
            </a:r>
            <a:r>
              <a:rPr lang="tr-TR" sz="2400" dirty="0" err="1"/>
              <a:t>duodenum</a:t>
            </a:r>
            <a:r>
              <a:rPr lang="tr-TR" sz="2400" dirty="0"/>
              <a:t> </a:t>
            </a:r>
            <a:r>
              <a:rPr lang="tr-TR" sz="2400" dirty="0" err="1"/>
              <a:t>dilatasyonu</a:t>
            </a:r>
            <a:r>
              <a:rPr lang="tr-TR" sz="2400" dirty="0"/>
              <a:t> (</a:t>
            </a:r>
            <a:r>
              <a:rPr lang="tr-TR" sz="2400" dirty="0" err="1"/>
              <a:t>cift</a:t>
            </a:r>
            <a:r>
              <a:rPr lang="tr-TR" sz="2400" dirty="0"/>
              <a:t> hava kabarcığı görünümü)ile birlikte sağ üste  az miktarda gaz ve kolonda gaz olmaması</a:t>
            </a:r>
          </a:p>
          <a:p>
            <a:pPr marL="411480">
              <a:lnSpc>
                <a:spcPct val="140000"/>
              </a:lnSpc>
              <a:buFont typeface="Wingdings" pitchFamily="2" charset="2"/>
              <a:buChar char="Ø"/>
              <a:defRPr/>
            </a:pPr>
            <a:r>
              <a:rPr lang="tr-TR" sz="2400" dirty="0"/>
              <a:t>Karın gazlarının azalması</a:t>
            </a:r>
          </a:p>
          <a:p>
            <a:pPr marL="411480">
              <a:lnSpc>
                <a:spcPct val="140000"/>
              </a:lnSpc>
              <a:buFont typeface="Wingdings" pitchFamily="2" charset="2"/>
              <a:buChar char="Ø"/>
              <a:defRPr/>
            </a:pPr>
            <a:r>
              <a:rPr lang="tr-TR" sz="2400" dirty="0"/>
              <a:t>Ancak ADKG özgün bulgu vermeyebilir</a:t>
            </a:r>
          </a:p>
          <a:p>
            <a:pPr marL="740092" lvl="1">
              <a:lnSpc>
                <a:spcPct val="140000"/>
              </a:lnSpc>
              <a:buFont typeface="Wingdings" pitchFamily="2" charset="2"/>
              <a:buChar char="Ø"/>
              <a:defRPr/>
            </a:pPr>
            <a:r>
              <a:rPr lang="tr-TR" sz="2000" dirty="0"/>
              <a:t>%20 hastada normal</a:t>
            </a:r>
          </a:p>
          <a:p>
            <a:pPr marL="411480">
              <a:lnSpc>
                <a:spcPct val="140000"/>
              </a:lnSpc>
              <a:buFont typeface="Wingdings" pitchFamily="2" charset="2"/>
              <a:buChar char="Ø"/>
              <a:defRPr/>
            </a:pPr>
            <a:endParaRPr lang="tr-TR" sz="2000" dirty="0">
              <a:latin typeface="Times New Roman" pitchFamily="18" charset="0"/>
            </a:endParaRPr>
          </a:p>
          <a:p>
            <a:pPr marL="411480" algn="just">
              <a:lnSpc>
                <a:spcPct val="80000"/>
              </a:lnSpc>
              <a:buFont typeface="Wingdings"/>
              <a:buChar char=""/>
              <a:defRPr/>
            </a:pPr>
            <a:endParaRPr lang="tr-TR" sz="2000" dirty="0">
              <a:latin typeface="Times New Roman" pitchFamily="18" charset="0"/>
            </a:endParaRP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endParaRPr lang="en-US" sz="2000" dirty="0"/>
          </a:p>
        </p:txBody>
      </p:sp>
      <p:pic>
        <p:nvPicPr>
          <p:cNvPr id="53252" name="5 Resim" descr="malrotasyon ve volvulu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844676"/>
            <a:ext cx="33464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8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- Tanı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4275" name="Resim 9" descr="Bebek%20Koca%20Malrotsyon%20inkomplet%20duod%20obstr%20preop%20direkt%20gr%20(1)"/>
          <p:cNvSpPr>
            <a:spLocks noChangeAspect="1" noChangeArrowheads="1"/>
          </p:cNvSpPr>
          <p:nvPr/>
        </p:nvSpPr>
        <p:spPr bwMode="auto">
          <a:xfrm>
            <a:off x="4722814" y="247651"/>
            <a:ext cx="20542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tr-TR" altLang="x-none"/>
          </a:p>
        </p:txBody>
      </p:sp>
      <p:sp>
        <p:nvSpPr>
          <p:cNvPr id="54276" name="Resim 9" descr="Bebek%20Koca%20Malrotsyon%20inkomplet%20duod%20obstr%20preop%20direkt%20gr%20(1)"/>
          <p:cNvSpPr>
            <a:spLocks noChangeAspect="1" noChangeArrowheads="1"/>
          </p:cNvSpPr>
          <p:nvPr/>
        </p:nvSpPr>
        <p:spPr bwMode="auto">
          <a:xfrm>
            <a:off x="4722814" y="247651"/>
            <a:ext cx="20542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tr-TR" altLang="x-none"/>
          </a:p>
        </p:txBody>
      </p:sp>
      <p:pic>
        <p:nvPicPr>
          <p:cNvPr id="54277" name="Resim 9" descr="Bebek%20Koca%20Malrotsyon%20inkomplet%20duod%20obstr%20preop%20direkt%20gr%20(1)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700214"/>
            <a:ext cx="2663825" cy="37179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4" descr="Yunus Elmas Malrot Volv NEK preop gr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700213"/>
            <a:ext cx="2963863" cy="38163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3 İçerik Yer Tutucusu" descr="Malrotation duodenal tıkanıklı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700214"/>
            <a:ext cx="2736850" cy="37179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- Tanı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2063751" y="1268414"/>
            <a:ext cx="4176713" cy="4860925"/>
          </a:xfrm>
        </p:spPr>
        <p:txBody>
          <a:bodyPr rtlCol="0">
            <a:normAutofit/>
          </a:bodyPr>
          <a:lstStyle/>
          <a:p>
            <a:pPr marL="41148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tr-TR" sz="1800" dirty="0">
              <a:latin typeface="+mj-lt"/>
            </a:endParaRPr>
          </a:p>
          <a:p>
            <a:pPr marL="41148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dirty="0" err="1"/>
              <a:t>Doppler</a:t>
            </a:r>
            <a:r>
              <a:rPr lang="tr-TR" dirty="0"/>
              <a:t> USG </a:t>
            </a:r>
          </a:p>
          <a:p>
            <a:pPr marL="740092"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sz="2000" dirty="0"/>
              <a:t>Girdap görüntüsü, SMV </a:t>
            </a:r>
            <a:r>
              <a:rPr lang="tr-TR" sz="2000" dirty="0" err="1"/>
              <a:t>nin</a:t>
            </a:r>
            <a:r>
              <a:rPr lang="tr-TR" sz="2000" dirty="0"/>
              <a:t> ve mezonun SMA çevresinde girdap görüntüsü</a:t>
            </a:r>
          </a:p>
          <a:p>
            <a:pPr marL="740092"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sz="2000" dirty="0"/>
              <a:t>SMV </a:t>
            </a:r>
            <a:r>
              <a:rPr lang="tr-TR" sz="2000" dirty="0" err="1"/>
              <a:t>nin</a:t>
            </a:r>
            <a:r>
              <a:rPr lang="tr-TR" sz="2000" dirty="0"/>
              <a:t> </a:t>
            </a:r>
            <a:r>
              <a:rPr lang="tr-TR" sz="2000" dirty="0" err="1"/>
              <a:t>SMAnın</a:t>
            </a:r>
            <a:r>
              <a:rPr lang="tr-TR" sz="2000" dirty="0"/>
              <a:t> soluna geçmesi</a:t>
            </a:r>
          </a:p>
          <a:p>
            <a:pPr marL="740092"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sz="2000" dirty="0" err="1"/>
              <a:t>Dilate</a:t>
            </a:r>
            <a:r>
              <a:rPr lang="tr-TR" sz="2000" dirty="0"/>
              <a:t> </a:t>
            </a:r>
            <a:r>
              <a:rPr lang="tr-TR" sz="2000" dirty="0" err="1"/>
              <a:t>duedonum</a:t>
            </a:r>
            <a:endParaRPr lang="tr-TR" sz="2000" dirty="0"/>
          </a:p>
          <a:p>
            <a:pPr marL="740664"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tr-TR" sz="2000" dirty="0" err="1"/>
              <a:t>SMA’nın</a:t>
            </a:r>
            <a:r>
              <a:rPr lang="tr-TR" sz="2000" dirty="0"/>
              <a:t> sağında ödemli, </a:t>
            </a:r>
            <a:r>
              <a:rPr lang="tr-TR" sz="2000" dirty="0" err="1"/>
              <a:t>dilate</a:t>
            </a:r>
            <a:r>
              <a:rPr lang="tr-TR" sz="2000" dirty="0"/>
              <a:t> </a:t>
            </a:r>
            <a:r>
              <a:rPr lang="tr-TR" sz="2000" dirty="0" err="1"/>
              <a:t>anslar</a:t>
            </a:r>
            <a:r>
              <a:rPr lang="tr-TR" dirty="0"/>
              <a:t>,</a:t>
            </a:r>
          </a:p>
          <a:p>
            <a:pPr marL="740664" lvl="1">
              <a:lnSpc>
                <a:spcPct val="120000"/>
              </a:lnSpc>
              <a:buFont typeface="Arial" pitchFamily="34" charset="0"/>
              <a:buChar char="–"/>
              <a:defRPr/>
            </a:pPr>
            <a:endParaRPr lang="tr-TR" sz="1800" dirty="0">
              <a:latin typeface="Arial" charset="0"/>
            </a:endParaRP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A1AAF5C6-71FA-F94D-A39F-D53516AF08B8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15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rot="10800000">
            <a:off x="9239250" y="2928939"/>
            <a:ext cx="285750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25539"/>
            <a:ext cx="40338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3" name="13 Resim" descr="malrotasyon U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157664"/>
            <a:ext cx="40322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- BT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6323" name="3 İçerik Yer Tutucusu" descr="gird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196975"/>
            <a:ext cx="3024187" cy="3024188"/>
          </a:xfrm>
        </p:spPr>
      </p:pic>
      <p:pic>
        <p:nvPicPr>
          <p:cNvPr id="56324" name="4 Resim" descr="midgut_volvulus 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341438"/>
            <a:ext cx="4248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5 Resim" descr="malrotation ve midgut volvulus CT2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149726"/>
            <a:ext cx="374491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6 Resim" descr="malrotation ve midgut volvulus CTjp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4365626"/>
            <a:ext cx="38877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- Tanı</a:t>
            </a:r>
            <a:endParaRPr lang="en-US" dirty="0" smtClean="0">
              <a:solidFill>
                <a:schemeClr val="tx2">
                  <a:satMod val="20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1844675"/>
            <a:ext cx="360045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Üst sindirim sistemini değerlendiren opaklı radyogramlarda mide ve duedonumun dilate olduğu ve opak maddenin jejunuma geçmemesi veya çok az geçmesi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 sz="1600">
                <a:ea typeface="Times New Roman" charset="0"/>
                <a:cs typeface="Times New Roman" charset="0"/>
              </a:rPr>
              <a:t>Tirbüşon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 sz="1600">
                <a:ea typeface="Times New Roman" charset="0"/>
                <a:cs typeface="Times New Roman" charset="0"/>
              </a:rPr>
              <a:t>Gaga görüntüsü</a:t>
            </a:r>
            <a:endParaRPr lang="tr-TR" altLang="x-none" sz="1600"/>
          </a:p>
          <a:p>
            <a:pPr algn="just" eaLnBrk="1" hangingPunct="1">
              <a:lnSpc>
                <a:spcPct val="90000"/>
              </a:lnSpc>
            </a:pPr>
            <a:endParaRPr lang="tr-TR" altLang="x-none" sz="2000"/>
          </a:p>
          <a:p>
            <a:pPr algn="just" eaLnBrk="1" hangingPunct="1">
              <a:lnSpc>
                <a:spcPct val="90000"/>
              </a:lnSpc>
            </a:pPr>
            <a:r>
              <a:rPr lang="tr-TR" altLang="x-none" sz="2000">
                <a:ea typeface="Times New Roman" charset="0"/>
                <a:cs typeface="Times New Roman" charset="0"/>
              </a:rPr>
              <a:t>Baryumlu kolon grafisi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 sz="1600">
                <a:ea typeface="Times New Roman" charset="0"/>
                <a:cs typeface="Times New Roman" charset="0"/>
              </a:rPr>
              <a:t>Ancak nonrotasyonda çekum sağ alta olabilir</a:t>
            </a:r>
            <a:endParaRPr lang="tr-TR" altLang="x-none" sz="1600"/>
          </a:p>
          <a:p>
            <a:pPr algn="just" eaLnBrk="1" hangingPunct="1">
              <a:lnSpc>
                <a:spcPct val="90000"/>
              </a:lnSpc>
            </a:pPr>
            <a:endParaRPr lang="tr-TR" altLang="x-none" sz="2000"/>
          </a:p>
          <a:p>
            <a:pPr eaLnBrk="1" hangingPunct="1">
              <a:lnSpc>
                <a:spcPct val="90000"/>
              </a:lnSpc>
            </a:pPr>
            <a:endParaRPr lang="en-US" altLang="x-none" sz="2000">
              <a:latin typeface="Calibri" charset="0"/>
            </a:endParaRPr>
          </a:p>
        </p:txBody>
      </p:sp>
      <p:pic>
        <p:nvPicPr>
          <p:cNvPr id="57348" name="Picture 5" descr="malrotasyon ve ortabarsak volvulus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6825" y="1981200"/>
            <a:ext cx="3460750" cy="4114800"/>
          </a:xfrm>
        </p:spPr>
      </p:pic>
    </p:spTree>
    <p:extLst>
      <p:ext uri="{BB962C8B-B14F-4D97-AF65-F5344CB8AC3E}">
        <p14:creationId xmlns:p14="http://schemas.microsoft.com/office/powerpoint/2010/main" val="1524880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815AA4ED-0839-874B-B3FB-46EE89FED9BC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18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11" name="malrotasyon slide 1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11 Resim" descr="malrotation ve midgut volvulu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6"/>
            <a:ext cx="40322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12 Resim" descr="malrotation ve midgut volvulu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628776"/>
            <a:ext cx="37512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Orta Bağırsak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- Tanı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grpSp>
        <p:nvGrpSpPr>
          <p:cNvPr id="59395" name="Group 12"/>
          <p:cNvGrpSpPr>
            <a:grpSpLocks noGrp="1"/>
          </p:cNvGrpSpPr>
          <p:nvPr/>
        </p:nvGrpSpPr>
        <p:grpSpPr bwMode="auto">
          <a:xfrm>
            <a:off x="2424114" y="1844675"/>
            <a:ext cx="4543425" cy="3887788"/>
            <a:chOff x="1150" y="1299"/>
            <a:chExt cx="2142" cy="1361"/>
          </a:xfrm>
        </p:grpSpPr>
        <p:pic>
          <p:nvPicPr>
            <p:cNvPr id="59397" name="Picture 4" descr="Yunus Elmas Malrot Volv NEK preop gr 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1299"/>
              <a:ext cx="1018" cy="136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98" name="Picture 11" descr="Yunus Elmas Malrot Volv NEK preop g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20" b="13603"/>
            <a:stretch>
              <a:fillRect/>
            </a:stretch>
          </p:blipFill>
          <p:spPr bwMode="auto">
            <a:xfrm>
              <a:off x="2304" y="1299"/>
              <a:ext cx="988" cy="1361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Resim" descr="malrotasyon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773239"/>
            <a:ext cx="2232025" cy="40147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2438400" y="63023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İntestinal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rotasyon anomalileri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2438400" y="1881188"/>
            <a:ext cx="7772400" cy="4572000"/>
          </a:xfrm>
        </p:spPr>
        <p:txBody>
          <a:bodyPr/>
          <a:lstStyle/>
          <a:p>
            <a:pPr eaLnBrk="1" hangingPunct="1"/>
            <a:r>
              <a:rPr lang="tr-TR" altLang="x-none"/>
              <a:t>1898’de Mall: İlk kez embryoda barsak rotasyonu  tanımlanmış. </a:t>
            </a:r>
          </a:p>
          <a:p>
            <a:pPr eaLnBrk="1" hangingPunct="1"/>
            <a:endParaRPr lang="tr-TR" altLang="x-none"/>
          </a:p>
          <a:p>
            <a:pPr eaLnBrk="1" hangingPunct="1"/>
            <a:r>
              <a:rPr lang="tr-TR" altLang="x-none"/>
              <a:t>1930’da Ladd: Malrotasyona bağlı volvulus ve tedavisi</a:t>
            </a:r>
          </a:p>
          <a:p>
            <a:pPr lvl="1" eaLnBrk="1" hangingPunct="1"/>
            <a:r>
              <a:rPr lang="tr-TR" altLang="x-none"/>
              <a:t>Halen geçerli</a:t>
            </a:r>
          </a:p>
          <a:p>
            <a:pPr eaLnBrk="1" hangingPunct="1"/>
            <a:endParaRPr lang="tr-TR" altLang="x-none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41181C9D-195C-6D48-8C80-D2FE4E768CEB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2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5236" name="malrotasyon4.43dk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39939"/>
            <a:ext cx="5759450" cy="4319587"/>
          </a:xfrm>
        </p:spPr>
      </p:pic>
    </p:spTree>
    <p:extLst>
      <p:ext uri="{BB962C8B-B14F-4D97-AF65-F5344CB8AC3E}">
        <p14:creationId xmlns:p14="http://schemas.microsoft.com/office/powerpoint/2010/main" val="3037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08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Kronik orta barsak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vovulusu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x-none"/>
              <a:t>Genelde 2 yaşından büyük çocuklarda </a:t>
            </a:r>
          </a:p>
          <a:p>
            <a:pPr eaLnBrk="1" hangingPunct="1"/>
            <a:r>
              <a:rPr lang="tr-TR" altLang="x-none"/>
              <a:t>Kronik safralı kusma</a:t>
            </a:r>
          </a:p>
          <a:p>
            <a:pPr eaLnBrk="1" hangingPunct="1"/>
            <a:r>
              <a:rPr lang="tr-TR" altLang="x-none"/>
              <a:t>Kolik tarzı karınağrısı</a:t>
            </a:r>
          </a:p>
          <a:p>
            <a:pPr eaLnBrk="1" hangingPunct="1"/>
            <a:r>
              <a:rPr lang="tr-TR" altLang="x-none"/>
              <a:t>İshal, malabsorbsiyon</a:t>
            </a:r>
          </a:p>
          <a:p>
            <a:pPr eaLnBrk="1" hangingPunct="1"/>
            <a:r>
              <a:rPr lang="tr-TR" altLang="x-none"/>
              <a:t>Malnütrisyon</a:t>
            </a:r>
          </a:p>
          <a:p>
            <a:pPr eaLnBrk="1" hangingPunct="1"/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10749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Kronik orta barsak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volvulusu</a:t>
            </a:r>
            <a:endParaRPr lang="tr-TR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x-none"/>
          </a:p>
        </p:txBody>
      </p:sp>
      <p:pic>
        <p:nvPicPr>
          <p:cNvPr id="62468" name="Picture 9" descr="malrotasyo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628775"/>
            <a:ext cx="34020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Duodenal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Tıkanıklık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err="1" smtClean="0">
                <a:latin typeface="+mj-lt"/>
              </a:rPr>
              <a:t>Yenidoğan</a:t>
            </a:r>
            <a:r>
              <a:rPr lang="tr-TR" dirty="0" smtClean="0">
                <a:latin typeface="+mj-lt"/>
              </a:rPr>
              <a:t> veya birkaç aylık bebek,</a:t>
            </a: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Safralı kusma,</a:t>
            </a: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err="1" smtClean="0">
                <a:latin typeface="+mj-lt"/>
              </a:rPr>
              <a:t>Epigastrik</a:t>
            </a:r>
            <a:r>
              <a:rPr lang="tr-TR" dirty="0" smtClean="0">
                <a:latin typeface="+mj-lt"/>
              </a:rPr>
              <a:t> dolgunluk, </a:t>
            </a:r>
            <a:r>
              <a:rPr lang="tr-TR" dirty="0" err="1" smtClean="0">
                <a:latin typeface="+mj-lt"/>
              </a:rPr>
              <a:t>gastrik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peristaltizm</a:t>
            </a:r>
            <a:endParaRPr lang="tr-TR" dirty="0" smtClean="0">
              <a:latin typeface="+mj-lt"/>
            </a:endParaRP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Tıkanıklık tam ya da </a:t>
            </a:r>
            <a:r>
              <a:rPr lang="tr-TR" dirty="0" err="1" smtClean="0">
                <a:latin typeface="+mj-lt"/>
              </a:rPr>
              <a:t>parsiyel</a:t>
            </a:r>
            <a:endParaRPr lang="tr-TR" dirty="0" smtClean="0">
              <a:latin typeface="+mj-lt"/>
            </a:endParaRP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Sarılık </a:t>
            </a: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err="1" smtClean="0">
                <a:latin typeface="+mj-lt"/>
              </a:rPr>
              <a:t>Malnütrisyon</a:t>
            </a:r>
            <a:endParaRPr lang="tr-TR" dirty="0" smtClean="0">
              <a:latin typeface="+mj-lt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972812CD-FE46-8C4A-A91A-955896B56950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23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5" name="malrotasyon slide 13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Duodenal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Tıkanıklık - Tanı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1774826" y="1447800"/>
            <a:ext cx="4665663" cy="4572000"/>
          </a:xfrm>
        </p:spPr>
        <p:txBody>
          <a:bodyPr>
            <a:normAutofit/>
          </a:bodyPr>
          <a:lstStyle/>
          <a:p>
            <a:pPr marL="411480"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Direkt </a:t>
            </a:r>
            <a:r>
              <a:rPr lang="tr-TR" dirty="0" err="1" smtClean="0">
                <a:latin typeface="+mj-lt"/>
              </a:rPr>
              <a:t>grafi</a:t>
            </a:r>
            <a:endParaRPr lang="tr-TR" dirty="0" smtClean="0">
              <a:latin typeface="+mj-lt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tr-TR" dirty="0" smtClean="0">
                <a:latin typeface="+mj-lt"/>
              </a:rPr>
              <a:t>Normal görünüm,</a:t>
            </a:r>
          </a:p>
          <a:p>
            <a:pPr marL="740664" lvl="1">
              <a:buFont typeface="Wingdings"/>
              <a:buChar char=""/>
              <a:defRPr/>
            </a:pPr>
            <a:r>
              <a:rPr lang="tr-TR" dirty="0" smtClean="0">
                <a:latin typeface="+mj-lt"/>
              </a:rPr>
              <a:t>Alt karında gaz yok veya az,</a:t>
            </a:r>
          </a:p>
          <a:p>
            <a:pPr marL="411480">
              <a:lnSpc>
                <a:spcPct val="130000"/>
              </a:lnSpc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“</a:t>
            </a:r>
            <a:r>
              <a:rPr lang="tr-TR" dirty="0" err="1" smtClean="0">
                <a:latin typeface="+mj-lt"/>
              </a:rPr>
              <a:t>double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bubble</a:t>
            </a:r>
            <a:r>
              <a:rPr lang="tr-TR" dirty="0" smtClean="0">
                <a:latin typeface="+mj-lt"/>
              </a:rPr>
              <a:t>” belirtisi</a:t>
            </a:r>
            <a:r>
              <a:rPr lang="tr-TR" dirty="0" smtClean="0"/>
              <a:t>.</a:t>
            </a:r>
          </a:p>
          <a:p>
            <a:pPr marL="740664" lvl="1">
              <a:lnSpc>
                <a:spcPct val="130000"/>
              </a:lnSpc>
              <a:buFont typeface="Wingdings"/>
              <a:buChar char=""/>
              <a:defRPr/>
            </a:pPr>
            <a:r>
              <a:rPr lang="tr-TR" dirty="0" smtClean="0"/>
              <a:t>mideye hava verilerek de ortaya konabilir</a:t>
            </a:r>
            <a:endParaRPr lang="tr-TR" dirty="0" smtClean="0">
              <a:latin typeface="+mj-lt"/>
            </a:endParaRPr>
          </a:p>
          <a:p>
            <a:pPr marL="411480">
              <a:buFont typeface="Wingdings"/>
              <a:buChar char=""/>
              <a:defRPr/>
            </a:pPr>
            <a:r>
              <a:rPr lang="tr-TR" dirty="0" smtClean="0">
                <a:latin typeface="+mj-lt"/>
              </a:rPr>
              <a:t>Üst GİS pasaj </a:t>
            </a:r>
            <a:r>
              <a:rPr lang="tr-TR" dirty="0" err="1" smtClean="0">
                <a:latin typeface="+mj-lt"/>
              </a:rPr>
              <a:t>grafisi</a:t>
            </a:r>
            <a:endParaRPr lang="tr-TR" dirty="0" smtClean="0">
              <a:latin typeface="+mj-lt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tr-TR" dirty="0" err="1" smtClean="0">
                <a:latin typeface="+mj-lt"/>
              </a:rPr>
              <a:t>Duodenal</a:t>
            </a:r>
            <a:r>
              <a:rPr lang="tr-TR" dirty="0" smtClean="0">
                <a:latin typeface="+mj-lt"/>
              </a:rPr>
              <a:t> tıkanıklık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8E590580-5E02-3848-8BBB-A160AE1F5A20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24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64517" name="7 Resim" descr="Resim 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9789"/>
          <a:stretch>
            <a:fillRect/>
          </a:stretch>
        </p:blipFill>
        <p:spPr bwMode="auto">
          <a:xfrm>
            <a:off x="7319964" y="1700213"/>
            <a:ext cx="27511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5539" name="5 Resim" descr="malrotasyon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60351"/>
            <a:ext cx="51847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6 Resim" descr="malrotasyonÖ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57563"/>
            <a:ext cx="25209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8 Resim" descr="malrotasyon duodenal tıkanıklı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357564"/>
            <a:ext cx="287972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4113" y="40481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İnternal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herniyasyonlar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51088" y="1196975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x-none"/>
              <a:t>Sağ kolon , sol kolon ve duedonumun fiksasyon eksikliği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x-none"/>
              <a:t>Potansiyel boşluklar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x-none"/>
              <a:t>Sağ ve sol mezokolik (paraduedonal herniler</a:t>
            </a:r>
          </a:p>
          <a:p>
            <a:pPr marL="411163" lvl="1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charset="2"/>
              <a:buChar char=""/>
            </a:pPr>
            <a:r>
              <a:rPr lang="tr-TR" altLang="x-none"/>
              <a:t>Sağ mezokolik herni </a:t>
            </a:r>
          </a:p>
          <a:p>
            <a:pPr marL="666750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charset="2"/>
              <a:buChar char=""/>
            </a:pPr>
            <a:r>
              <a:rPr lang="tr-TR" altLang="x-none" sz="2200"/>
              <a:t>İncebarsak ansları çekum ve sağ kolon mezosunun arkasında sıkışır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x-none"/>
              <a:t>Sol mezokolik herni</a:t>
            </a:r>
          </a:p>
          <a:p>
            <a:pPr marL="411163" lvl="1" indent="-342900">
              <a:lnSpc>
                <a:spcPct val="80000"/>
              </a:lnSpc>
            </a:pPr>
            <a:r>
              <a:rPr lang="tr-TR" altLang="x-none"/>
              <a:t>Proksimal incebarsak ansları inen kolon mezosu ve inferior mezenterik ven arasındaki potansiyel boşluğa sıkışır</a:t>
            </a:r>
          </a:p>
          <a:p>
            <a:pPr marL="411163" lvl="1" indent="-342900">
              <a:lnSpc>
                <a:spcPct val="80000"/>
              </a:lnSpc>
            </a:pPr>
            <a:endParaRPr lang="tr-TR" altLang="x-none"/>
          </a:p>
          <a:p>
            <a:pPr marL="411163" lvl="1" indent="-342900">
              <a:lnSpc>
                <a:spcPct val="80000"/>
              </a:lnSpc>
            </a:pPr>
            <a:endParaRPr lang="tr-TR" altLang="x-none"/>
          </a:p>
          <a:p>
            <a:pPr eaLnBrk="1" hangingPunct="1">
              <a:lnSpc>
                <a:spcPct val="80000"/>
              </a:lnSpc>
            </a:pPr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13526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İnternal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herniyasyonlar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7587" name="6 Resim" descr="sağ mezokolic her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347788"/>
            <a:ext cx="5472113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38401" y="512763"/>
            <a:ext cx="8050213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Sol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mezokolik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herni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(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paraduedonal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)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8611" name="3 İçerik Yer Tutucusu" descr="sol mezokolik her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385888"/>
            <a:ext cx="4078287" cy="5472112"/>
          </a:xfrm>
        </p:spPr>
      </p:pic>
      <p:pic>
        <p:nvPicPr>
          <p:cNvPr id="68612" name="5 Resim" descr="mezokolik hern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76364"/>
            <a:ext cx="4583112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İnternal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herniasyonlar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9635" name="3 İçerik Yer Tutucusu" descr="mezokolic her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64160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493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İntestinal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rotasyon anomalileri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x-none"/>
              <a:t>Normal barsak rotasyonu </a:t>
            </a:r>
          </a:p>
          <a:p>
            <a:pPr lvl="1" eaLnBrk="1" hangingPunct="1"/>
            <a:r>
              <a:rPr lang="tr-TR" altLang="x-none"/>
              <a:t>Embryoda  4-12.hf da </a:t>
            </a:r>
          </a:p>
          <a:p>
            <a:pPr lvl="1" eaLnBrk="1" hangingPunct="1"/>
            <a:r>
              <a:rPr lang="tr-TR" altLang="x-none"/>
              <a:t>Duodenojejunal segment ve çekokolik segmentin SMA etrafında ardaşık olarak  yaptıkları 270</a:t>
            </a:r>
            <a:r>
              <a:rPr lang="tr-TR" altLang="x-none" baseline="30000"/>
              <a:t>o</a:t>
            </a:r>
            <a:r>
              <a:rPr lang="tr-TR" altLang="x-none"/>
              <a:t>C rotasyon ve fiksasyon</a:t>
            </a:r>
          </a:p>
          <a:p>
            <a:pPr lvl="1" eaLnBrk="1" hangingPunct="1"/>
            <a:endParaRPr lang="tr-TR" altLang="x-none"/>
          </a:p>
          <a:p>
            <a:pPr eaLnBrk="1" hangingPunct="1">
              <a:buFont typeface="Wingdings" charset="2"/>
              <a:buNone/>
            </a:pPr>
            <a:endParaRPr lang="tr-TR" altLang="x-none"/>
          </a:p>
          <a:p>
            <a:pPr eaLnBrk="1" hangingPunct="1"/>
            <a:r>
              <a:rPr lang="tr-TR" altLang="x-none"/>
              <a:t>Bu sürecin tamamlanmaması durumunda “intestinal rotasyon anomalileri” gelişir</a:t>
            </a:r>
            <a:endParaRPr lang="tr-TR" altLang="x-none">
              <a:latin typeface="Arial" charset="0"/>
            </a:endParaRPr>
          </a:p>
          <a:p>
            <a:pPr eaLnBrk="1" hangingPunct="1"/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2028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600" b="1" dirty="0" err="1">
                <a:solidFill>
                  <a:schemeClr val="tx2">
                    <a:satMod val="200000"/>
                  </a:schemeClr>
                </a:solidFill>
              </a:rPr>
              <a:t>Ladd</a:t>
            </a:r>
            <a:r>
              <a:rPr lang="tr-TR" sz="3600" b="1" dirty="0">
                <a:solidFill>
                  <a:schemeClr val="tx2">
                    <a:satMod val="200000"/>
                  </a:schemeClr>
                </a:solidFill>
              </a:rPr>
              <a:t> ameliyatı</a:t>
            </a:r>
            <a:endParaRPr lang="tr-TR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1847851" y="1412876"/>
            <a:ext cx="4752975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altLang="x-none" sz="1700"/>
              <a:t>Ladd ameliyatını hatırlıyalım mı?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Tüm barsakların dışarı alınması ve Mezenter tabanının incelenmesi 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Volvulus varsa saat yönünün tersine detorsiyon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Anatomik referans noktaların kontrolü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Ladd bantlarının ayrılması ve duodenumun aksının düzleştirilmesi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İntrinsik tıkanıklık nedenlerinin ekarte edilmesi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Apendektomi</a:t>
            </a:r>
          </a:p>
          <a:p>
            <a:pPr lvl="1" eaLnBrk="1" hangingPunct="1">
              <a:lnSpc>
                <a:spcPct val="120000"/>
              </a:lnSpc>
            </a:pPr>
            <a:r>
              <a:rPr lang="tr-TR" altLang="x-none" sz="1700"/>
              <a:t>Çekumun sol alt kadrana yerleştirilmesi</a:t>
            </a:r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E4C43B3-AD20-7842-8D7F-A4B7487A2A55}" type="slidenum">
              <a:rPr lang="tr-TR" altLang="x-none" sz="1200">
                <a:solidFill>
                  <a:schemeClr val="tx2"/>
                </a:solidFill>
                <a:ea typeface="Arial" charset="0"/>
                <a:cs typeface="Arial" charset="0"/>
              </a:rPr>
              <a:pPr eaLnBrk="1" hangingPunct="1"/>
              <a:t>30</a:t>
            </a:fld>
            <a:endParaRPr lang="tr-TR" altLang="x-none" sz="120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70661" name="4 Resim" descr="malro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412875"/>
            <a:ext cx="4211637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95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Laparoskopik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Ladd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ameliyatı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Laparoscopic Ladd's procedur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927350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3206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Komplikasyonlar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x-none" b="1"/>
              <a:t>Kısa Barsak !!</a:t>
            </a:r>
          </a:p>
          <a:p>
            <a:pPr eaLnBrk="1" hangingPunct="1"/>
            <a:r>
              <a:rPr lang="tr-TR" altLang="x-none"/>
              <a:t>İnvajinasyon (%3)</a:t>
            </a:r>
          </a:p>
          <a:p>
            <a:pPr eaLnBrk="1" hangingPunct="1"/>
            <a:r>
              <a:rPr lang="tr-TR" altLang="x-none"/>
              <a:t>Barsak yapışıklığı ve ileus (%4)</a:t>
            </a:r>
          </a:p>
          <a:p>
            <a:pPr eaLnBrk="1" hangingPunct="1"/>
            <a:r>
              <a:rPr lang="tr-TR" altLang="x-none"/>
              <a:t>Tekrarlayan volvulus (çok nadir)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291D78D0-D9D7-6E4F-BCB3-BD7247211071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32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SAKIN  UNUTMA !!!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1992314" y="1268413"/>
            <a:ext cx="8497887" cy="4743450"/>
          </a:xfrm>
        </p:spPr>
        <p:txBody>
          <a:bodyPr>
            <a:normAutofit/>
          </a:bodyPr>
          <a:lstStyle/>
          <a:p>
            <a:pPr marL="411480">
              <a:lnSpc>
                <a:spcPct val="150000"/>
              </a:lnSpc>
              <a:buNone/>
              <a:defRPr/>
            </a:pP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  <a:p>
            <a:pPr marL="41148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000" dirty="0" err="1">
                <a:solidFill>
                  <a:srgbClr val="FFC000"/>
                </a:solidFill>
                <a:latin typeface="+mj-lt"/>
              </a:rPr>
              <a:t>Yenidoğan</a:t>
            </a:r>
            <a:r>
              <a:rPr lang="tr-TR" sz="2000" dirty="0">
                <a:solidFill>
                  <a:srgbClr val="FFC000"/>
                </a:solidFill>
                <a:latin typeface="+mj-lt"/>
              </a:rPr>
              <a:t> ve bebeklerde ani safralı kusma ile başlayan tablolarda </a:t>
            </a:r>
            <a:r>
              <a:rPr lang="tr-TR" sz="2000" dirty="0" err="1">
                <a:solidFill>
                  <a:srgbClr val="FFC000"/>
                </a:solidFill>
                <a:latin typeface="+mj-lt"/>
              </a:rPr>
              <a:t>malrotasyona</a:t>
            </a:r>
            <a:r>
              <a:rPr lang="tr-TR" sz="2000" dirty="0">
                <a:solidFill>
                  <a:srgbClr val="FFC000"/>
                </a:solidFill>
                <a:latin typeface="+mj-lt"/>
              </a:rPr>
              <a:t> bağlı orta barsak </a:t>
            </a:r>
            <a:r>
              <a:rPr lang="tr-TR" sz="2000" dirty="0" err="1">
                <a:solidFill>
                  <a:srgbClr val="FFC000"/>
                </a:solidFill>
                <a:latin typeface="+mj-lt"/>
              </a:rPr>
              <a:t>volvulusunu</a:t>
            </a:r>
            <a:r>
              <a:rPr lang="tr-TR" sz="2000" dirty="0">
                <a:solidFill>
                  <a:srgbClr val="FFC000"/>
                </a:solidFill>
                <a:latin typeface="+mj-lt"/>
              </a:rPr>
              <a:t> mutlaka akla getir</a:t>
            </a:r>
            <a:endParaRPr lang="tr-TR" sz="20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1148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Karın </a:t>
            </a:r>
            <a:r>
              <a:rPr lang="tr-TR" sz="2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distansiyonu</a:t>
            </a:r>
            <a:r>
              <a:rPr lang="tr-TR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ve </a:t>
            </a:r>
            <a:r>
              <a:rPr lang="tr-TR" sz="2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rektal</a:t>
            </a:r>
            <a:r>
              <a:rPr lang="tr-TR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kanama başlangıçta olmayabilir.Yada varsa çok geç olabilir</a:t>
            </a:r>
          </a:p>
          <a:p>
            <a:pPr marL="41148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000" dirty="0">
                <a:latin typeface="+mj-lt"/>
              </a:rPr>
              <a:t>Tüm </a:t>
            </a:r>
            <a:r>
              <a:rPr lang="tr-TR" sz="2000" dirty="0" err="1">
                <a:latin typeface="+mj-lt"/>
              </a:rPr>
              <a:t>duodenal</a:t>
            </a:r>
            <a:r>
              <a:rPr lang="tr-TR" sz="2000" dirty="0">
                <a:latin typeface="+mj-lt"/>
              </a:rPr>
              <a:t> tıkanıklık şüphesi yada </a:t>
            </a:r>
            <a:r>
              <a:rPr lang="tr-TR" sz="2000" dirty="0" err="1">
                <a:latin typeface="+mj-lt"/>
              </a:rPr>
              <a:t>proksimal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jejunal</a:t>
            </a:r>
            <a:r>
              <a:rPr lang="tr-TR" sz="2000" dirty="0">
                <a:latin typeface="+mj-lt"/>
              </a:rPr>
              <a:t> tıkanıklık şüphesi olan </a:t>
            </a:r>
            <a:r>
              <a:rPr lang="tr-TR" sz="2000" dirty="0" err="1">
                <a:latin typeface="+mj-lt"/>
              </a:rPr>
              <a:t>yenidoğanlarda</a:t>
            </a:r>
            <a:r>
              <a:rPr lang="tr-TR" sz="2000" dirty="0">
                <a:latin typeface="+mj-lt"/>
              </a:rPr>
              <a:t> beklemeden önce </a:t>
            </a:r>
            <a:r>
              <a:rPr lang="tr-TR" sz="2000" dirty="0" err="1">
                <a:latin typeface="+mj-lt"/>
              </a:rPr>
              <a:t>opaklı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grafi</a:t>
            </a:r>
            <a:r>
              <a:rPr lang="tr-TR" sz="2000" dirty="0">
                <a:latin typeface="+mj-lt"/>
              </a:rPr>
              <a:t> ile </a:t>
            </a:r>
            <a:r>
              <a:rPr lang="tr-TR" sz="2000" dirty="0" err="1">
                <a:latin typeface="+mj-lt"/>
              </a:rPr>
              <a:t>volvulusu</a:t>
            </a:r>
            <a:r>
              <a:rPr lang="tr-TR" sz="2000" dirty="0">
                <a:latin typeface="+mj-lt"/>
              </a:rPr>
              <a:t> ekarte et</a:t>
            </a:r>
          </a:p>
          <a:p>
            <a:pPr marL="740092"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600" dirty="0">
                <a:latin typeface="+mj-lt"/>
              </a:rPr>
              <a:t>Özellikle  ADBG de </a:t>
            </a:r>
            <a:r>
              <a:rPr lang="tr-TR" sz="1600" dirty="0" err="1">
                <a:latin typeface="+mj-lt"/>
              </a:rPr>
              <a:t>parsiyel</a:t>
            </a:r>
            <a:r>
              <a:rPr lang="tr-TR" sz="1600" dirty="0">
                <a:latin typeface="+mj-lt"/>
              </a:rPr>
              <a:t> </a:t>
            </a:r>
            <a:r>
              <a:rPr lang="tr-TR" sz="1600" dirty="0" err="1">
                <a:latin typeface="+mj-lt"/>
              </a:rPr>
              <a:t>duodenal</a:t>
            </a:r>
            <a:r>
              <a:rPr lang="tr-TR" sz="1600" dirty="0">
                <a:latin typeface="+mj-lt"/>
              </a:rPr>
              <a:t> tıkanıklık bulgusu varsa </a:t>
            </a:r>
            <a:r>
              <a:rPr lang="tr-TR" sz="2000" dirty="0">
                <a:latin typeface="+mj-lt"/>
              </a:rPr>
              <a:t> </a:t>
            </a:r>
          </a:p>
        </p:txBody>
      </p:sp>
      <p:sp>
        <p:nvSpPr>
          <p:cNvPr id="73732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6BC975E-4573-254A-BB2A-684BBE94DD78}" type="slidenum">
              <a:rPr lang="tr-TR" altLang="x-none" sz="1200">
                <a:solidFill>
                  <a:schemeClr val="tx2"/>
                </a:solidFill>
                <a:ea typeface="Arial" charset="0"/>
                <a:cs typeface="Arial" charset="0"/>
              </a:rPr>
              <a:pPr eaLnBrk="1" hangingPunct="1"/>
              <a:t>33</a:t>
            </a:fld>
            <a:endParaRPr lang="tr-TR" altLang="x-none" sz="120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1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Embriyoda barsak rotasyonu</a:t>
            </a:r>
          </a:p>
        </p:txBody>
      </p:sp>
      <p:pic>
        <p:nvPicPr>
          <p:cNvPr id="4" name="Embryological Rotation of the Midgut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2420938"/>
            <a:ext cx="4849812" cy="3636962"/>
          </a:xfrm>
        </p:spPr>
      </p:pic>
    </p:spTree>
    <p:extLst>
      <p:ext uri="{BB962C8B-B14F-4D97-AF65-F5344CB8AC3E}">
        <p14:creationId xmlns:p14="http://schemas.microsoft.com/office/powerpoint/2010/main" val="7037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  <a:latin typeface="Arial" charset="0"/>
              </a:rPr>
              <a:t>Normal Rotasyon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BE4D1609-BCB6-1142-A2D9-D043D2CBE404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5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1992313" y="1989139"/>
            <a:ext cx="20129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>
                <a:solidFill>
                  <a:srgbClr val="FFFF00"/>
                </a:solidFill>
                <a:latin typeface="Comic Sans MS" charset="0"/>
              </a:rPr>
              <a:t>Du</a:t>
            </a:r>
            <a:r>
              <a:rPr lang="tr-TR" altLang="x-none" sz="1600" b="1">
                <a:solidFill>
                  <a:srgbClr val="FFFF00"/>
                </a:solidFill>
                <a:latin typeface="Comic Sans MS" charset="0"/>
              </a:rPr>
              <a:t>edojejunal segment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İlk 90 derece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İkinci 90 derece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Üçüncü 90 derece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tr-TR" altLang="x-none" sz="1400" b="1">
              <a:latin typeface="Calibri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b="1">
                <a:solidFill>
                  <a:srgbClr val="FFFF00"/>
                </a:solidFill>
                <a:latin typeface="Calibri" charset="0"/>
              </a:rPr>
              <a:t>Çeko-kolik Segment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İlk 90 derece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İkinci 90 derece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Üçüncü 90 derece</a:t>
            </a:r>
          </a:p>
        </p:txBody>
      </p:sp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3792539" y="2276476"/>
            <a:ext cx="16541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solidFill>
                  <a:srgbClr val="FFFF00"/>
                </a:solidFill>
                <a:latin typeface="Calibri" charset="0"/>
              </a:rPr>
              <a:t>SMA’nın önünde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sağına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arkasına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soluna - yukarı</a:t>
            </a:r>
          </a:p>
        </p:txBody>
      </p:sp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3719514" y="4795838"/>
            <a:ext cx="1800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solidFill>
                  <a:srgbClr val="FFFF00"/>
                </a:solidFill>
                <a:latin typeface="Calibri" charset="0"/>
              </a:rPr>
              <a:t>SMA’nın arkasında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soluna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önüne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tr-TR" altLang="x-none" sz="1600" b="1">
                <a:latin typeface="Calibri" charset="0"/>
              </a:rPr>
              <a:t>SMA’nın sağına - aşağı</a:t>
            </a:r>
          </a:p>
        </p:txBody>
      </p:sp>
      <p:grpSp>
        <p:nvGrpSpPr>
          <p:cNvPr id="45063" name="Group 20"/>
          <p:cNvGrpSpPr>
            <a:grpSpLocks/>
          </p:cNvGrpSpPr>
          <p:nvPr/>
        </p:nvGrpSpPr>
        <p:grpSpPr bwMode="auto">
          <a:xfrm>
            <a:off x="5180462" y="1628776"/>
            <a:ext cx="5236715" cy="4824413"/>
            <a:chOff x="3454" y="1117"/>
            <a:chExt cx="2195" cy="2540"/>
          </a:xfrm>
        </p:grpSpPr>
        <p:pic>
          <p:nvPicPr>
            <p:cNvPr id="45064" name="Picture 4" descr="tara0036"/>
            <p:cNvPicPr>
              <a:picLocks noChangeAspect="1" noChangeArrowheads="1"/>
            </p:cNvPicPr>
            <p:nvPr/>
          </p:nvPicPr>
          <p:blipFill>
            <a:blip r:embed="rId3">
              <a:lum bright="-24000" contrast="36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4" r="4222" b="21227"/>
            <a:stretch>
              <a:fillRect/>
            </a:stretch>
          </p:blipFill>
          <p:spPr bwMode="auto">
            <a:xfrm>
              <a:off x="3742" y="1117"/>
              <a:ext cx="1907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5284" y="1298"/>
              <a:ext cx="318" cy="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tr-TR" b="1" dirty="0">
                  <a:solidFill>
                    <a:srgbClr val="FFFFFF"/>
                  </a:solidFill>
                  <a:latin typeface="Calibri" pitchFamily="34" charset="0"/>
                </a:rPr>
                <a:t>1.</a:t>
              </a: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auto">
            <a:xfrm>
              <a:off x="4864" y="2103"/>
              <a:ext cx="401" cy="19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tr-TR" b="1">
                  <a:solidFill>
                    <a:srgbClr val="FFFFFF"/>
                  </a:solidFill>
                  <a:latin typeface="Calibri" pitchFamily="34" charset="0"/>
                </a:rPr>
                <a:t>2.</a:t>
              </a:r>
            </a:p>
          </p:txBody>
        </p:sp>
        <p:sp>
          <p:nvSpPr>
            <p:cNvPr id="17420" name="Text Box 16"/>
            <p:cNvSpPr txBox="1">
              <a:spLocks noChangeArrowheads="1"/>
            </p:cNvSpPr>
            <p:nvPr/>
          </p:nvSpPr>
          <p:spPr bwMode="auto">
            <a:xfrm>
              <a:off x="5329" y="2750"/>
              <a:ext cx="318" cy="1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tr-TR" b="1">
                  <a:solidFill>
                    <a:srgbClr val="FFFFFF"/>
                  </a:solidFill>
                  <a:latin typeface="Calibri" pitchFamily="34" charset="0"/>
                </a:rPr>
                <a:t>3.</a:t>
              </a:r>
            </a:p>
          </p:txBody>
        </p:sp>
        <p:sp>
          <p:nvSpPr>
            <p:cNvPr id="17421" name="Text Box 17"/>
            <p:cNvSpPr txBox="1">
              <a:spLocks noChangeArrowheads="1"/>
            </p:cNvSpPr>
            <p:nvPr/>
          </p:nvSpPr>
          <p:spPr bwMode="auto">
            <a:xfrm>
              <a:off x="3454" y="1162"/>
              <a:ext cx="387" cy="7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altLang="x-none" b="1">
                  <a:solidFill>
                    <a:srgbClr val="FFFFFF"/>
                  </a:solidFill>
                  <a:latin typeface="Calibri" charset="0"/>
                </a:rPr>
                <a:t>Barsaklar dışarıda</a:t>
              </a:r>
            </a:p>
          </p:txBody>
        </p:sp>
        <p:sp>
          <p:nvSpPr>
            <p:cNvPr id="17422" name="Text Box 18"/>
            <p:cNvSpPr txBox="1">
              <a:spLocks noChangeArrowheads="1"/>
            </p:cNvSpPr>
            <p:nvPr/>
          </p:nvSpPr>
          <p:spPr bwMode="auto">
            <a:xfrm>
              <a:off x="3531" y="1977"/>
              <a:ext cx="310" cy="7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b="1" dirty="0" err="1">
                  <a:solidFill>
                    <a:srgbClr val="FFFFFF"/>
                  </a:solidFill>
                  <a:latin typeface="Calibri" pitchFamily="34" charset="0"/>
                </a:rPr>
                <a:t>Barsaklar</a:t>
              </a:r>
              <a:r>
                <a:rPr lang="tr-TR" b="1" dirty="0">
                  <a:solidFill>
                    <a:srgbClr val="FFFFFF"/>
                  </a:solidFill>
                  <a:latin typeface="Calibri" pitchFamily="34" charset="0"/>
                </a:rPr>
                <a:t> karında</a:t>
              </a:r>
            </a:p>
          </p:txBody>
        </p:sp>
        <p:sp>
          <p:nvSpPr>
            <p:cNvPr id="17423" name="Text Box 19"/>
            <p:cNvSpPr txBox="1">
              <a:spLocks noChangeArrowheads="1"/>
            </p:cNvSpPr>
            <p:nvPr/>
          </p:nvSpPr>
          <p:spPr bwMode="auto">
            <a:xfrm>
              <a:off x="3531" y="2795"/>
              <a:ext cx="310" cy="7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b="1" dirty="0" err="1">
                  <a:solidFill>
                    <a:srgbClr val="FFFFFF"/>
                  </a:solidFill>
                  <a:latin typeface="Calibri" pitchFamily="34" charset="0"/>
                </a:rPr>
                <a:t>Barsaklar</a:t>
              </a:r>
              <a:r>
                <a:rPr lang="tr-TR" b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tr-TR" b="1" dirty="0" err="1">
                  <a:solidFill>
                    <a:srgbClr val="FFFFFF"/>
                  </a:solidFill>
                  <a:latin typeface="Calibri" pitchFamily="34" charset="0"/>
                </a:rPr>
                <a:t>fikse</a:t>
              </a:r>
              <a:endParaRPr lang="tr-TR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952626" y="357188"/>
            <a:ext cx="8247063" cy="914400"/>
          </a:xfrm>
        </p:spPr>
        <p:txBody>
          <a:bodyPr/>
          <a:lstStyle/>
          <a:p>
            <a:pPr>
              <a:defRPr/>
            </a:pPr>
            <a:r>
              <a:rPr lang="tr-TR" sz="3600" dirty="0" err="1">
                <a:solidFill>
                  <a:schemeClr val="tx2">
                    <a:satMod val="200000"/>
                  </a:schemeClr>
                </a:solidFill>
              </a:rPr>
              <a:t>İntestinal</a:t>
            </a: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 rotasyon anomalileri </a:t>
            </a:r>
          </a:p>
        </p:txBody>
      </p:sp>
      <p:sp>
        <p:nvSpPr>
          <p:cNvPr id="46083" name="7 Metin Yer Tutucusu"/>
          <p:cNvSpPr>
            <a:spLocks noGrp="1"/>
          </p:cNvSpPr>
          <p:nvPr>
            <p:ph type="body" idx="1"/>
          </p:nvPr>
        </p:nvSpPr>
        <p:spPr>
          <a:xfrm>
            <a:off x="1847850" y="1196976"/>
            <a:ext cx="4040188" cy="639763"/>
          </a:xfrm>
        </p:spPr>
        <p:txBody>
          <a:bodyPr/>
          <a:lstStyle/>
          <a:p>
            <a:pPr marL="73025">
              <a:buFont typeface="Arial" charset="0"/>
              <a:buChar char="•"/>
            </a:pPr>
            <a:r>
              <a:rPr lang="tr-TR" altLang="x-none">
                <a:solidFill>
                  <a:srgbClr val="00B0F0"/>
                </a:solidFill>
              </a:rPr>
              <a:t>Nonrotasyon  1. evre </a:t>
            </a:r>
          </a:p>
          <a:p>
            <a:pPr marL="73025"/>
            <a:endParaRPr lang="tr-TR" altLang="x-none"/>
          </a:p>
        </p:txBody>
      </p:sp>
      <p:sp>
        <p:nvSpPr>
          <p:cNvPr id="9" name="8 Metin Yer Tutucusu"/>
          <p:cNvSpPr>
            <a:spLocks noGrp="1"/>
          </p:cNvSpPr>
          <p:nvPr>
            <p:ph type="body" sz="half" idx="3"/>
          </p:nvPr>
        </p:nvSpPr>
        <p:spPr>
          <a:xfrm>
            <a:off x="5667376" y="908050"/>
            <a:ext cx="5000625" cy="107950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tr-TR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tr-TR" sz="3600" dirty="0" err="1">
                <a:solidFill>
                  <a:srgbClr val="FFFF00"/>
                </a:solidFill>
              </a:rPr>
              <a:t>İnkomplet</a:t>
            </a:r>
            <a:r>
              <a:rPr lang="tr-TR" sz="3600" dirty="0">
                <a:solidFill>
                  <a:srgbClr val="FFFF00"/>
                </a:solidFill>
              </a:rPr>
              <a:t>  rotasyon </a:t>
            </a:r>
            <a:r>
              <a:rPr lang="tr-TR" sz="3300" dirty="0">
                <a:solidFill>
                  <a:srgbClr val="FFFF00"/>
                </a:solidFill>
              </a:rPr>
              <a:t>2.evre</a:t>
            </a:r>
          </a:p>
          <a:p>
            <a:pPr>
              <a:defRPr/>
            </a:pPr>
            <a:endParaRPr lang="tr-TR" sz="2900" dirty="0"/>
          </a:p>
        </p:txBody>
      </p:sp>
      <p:pic>
        <p:nvPicPr>
          <p:cNvPr id="46085" name="Picture 6" descr="malrot şema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557339"/>
            <a:ext cx="2519362" cy="2447925"/>
          </a:xfrm>
        </p:spPr>
      </p:pic>
      <p:sp>
        <p:nvSpPr>
          <p:cNvPr id="46086" name="Rectangle 3"/>
          <p:cNvSpPr>
            <a:spLocks noGrp="1"/>
          </p:cNvSpPr>
          <p:nvPr>
            <p:ph sz="quarter" idx="4"/>
          </p:nvPr>
        </p:nvSpPr>
        <p:spPr>
          <a:xfrm>
            <a:off x="6672263" y="4149725"/>
            <a:ext cx="3529012" cy="3392488"/>
          </a:xfrm>
        </p:spPr>
        <p:txBody>
          <a:bodyPr/>
          <a:lstStyle/>
          <a:p>
            <a:pPr eaLnBrk="1" hangingPunct="1"/>
            <a:r>
              <a:rPr lang="tr-TR" altLang="x-none" sz="2600">
                <a:solidFill>
                  <a:srgbClr val="00B0F0"/>
                </a:solidFill>
              </a:rPr>
              <a:t>Atipik malrotasyon</a:t>
            </a:r>
          </a:p>
          <a:p>
            <a:pPr lvl="1" eaLnBrk="1" hangingPunct="1"/>
            <a:r>
              <a:rPr lang="tr-TR" altLang="x-none" sz="2200"/>
              <a:t>12.torasik vertebrada daha yüksek ve alçak sol yerleşimli treitz</a:t>
            </a:r>
          </a:p>
          <a:p>
            <a:pPr lvl="1" eaLnBrk="1" hangingPunct="1"/>
            <a:r>
              <a:rPr lang="tr-TR" altLang="x-none" sz="2200"/>
              <a:t>Atipik yerleşimli çekum</a:t>
            </a:r>
          </a:p>
        </p:txBody>
      </p:sp>
      <p:sp>
        <p:nvSpPr>
          <p:cNvPr id="460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6807608E-58AF-8643-A79E-CFA9ED73627D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6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46088" name="Picture 8" descr="nonratas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28776"/>
            <a:ext cx="237648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10 Dikdörtgen"/>
          <p:cNvSpPr>
            <a:spLocks noChangeArrowheads="1"/>
          </p:cNvSpPr>
          <p:nvPr/>
        </p:nvSpPr>
        <p:spPr bwMode="auto">
          <a:xfrm>
            <a:off x="1992314" y="3716339"/>
            <a:ext cx="3622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163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B500"/>
              </a:buClr>
              <a:buSzPct val="95000"/>
              <a:buFont typeface="Wingdings" charset="2"/>
              <a:buChar char=""/>
            </a:pPr>
            <a:r>
              <a:rPr lang="tr-TR" altLang="x-none" sz="2600">
                <a:solidFill>
                  <a:srgbClr val="00B0F0"/>
                </a:solidFill>
                <a:latin typeface="Comic Sans MS" charset="0"/>
              </a:rPr>
              <a:t>Revers (tersine) rotasyon</a:t>
            </a:r>
          </a:p>
        </p:txBody>
      </p:sp>
      <p:pic>
        <p:nvPicPr>
          <p:cNvPr id="46090" name="9 Resim" descr="reverse rot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570414"/>
            <a:ext cx="23050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Eşlik eden anomalileri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>
          <a:xfrm>
            <a:off x="2452688" y="1571625"/>
            <a:ext cx="7772400" cy="4572000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Doğumsal diyafragma hernisi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Karın ön duvarı defektleri (Omfalosel, gastroşizis)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Duodenojejunal atreziler 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Mezenterik kistler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Sendromik biliyer atrezi 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Situs inversus</a:t>
            </a:r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Heterotaksi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Akciğe anomalileri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Aspleni ve polispleni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Simetrik ve orta hatyerleşimli karaciğer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Mide ve safra kesesin  sol da yerleşmesi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Vena cava ve aort anomalileri</a:t>
            </a:r>
          </a:p>
          <a:p>
            <a:pPr lvl="2" eaLnBrk="1" hangingPunct="1">
              <a:buFont typeface="Wingdings" charset="2"/>
              <a:buChar char="§"/>
            </a:pPr>
            <a:r>
              <a:rPr lang="tr-TR" altLang="x-none" sz="1800"/>
              <a:t>Kardiyak anomaliler</a:t>
            </a:r>
            <a:endParaRPr lang="tr-TR" altLang="x-none"/>
          </a:p>
          <a:p>
            <a:pPr lvl="1" eaLnBrk="1" hangingPunct="1">
              <a:buFont typeface="Wingdings" charset="2"/>
              <a:buChar char="§"/>
            </a:pPr>
            <a:r>
              <a:rPr lang="tr-TR" altLang="x-none" sz="2000"/>
              <a:t>Malratosyonlu hastaların %30-60ında eşlik eden anomali vardır </a:t>
            </a:r>
          </a:p>
          <a:p>
            <a:pPr eaLnBrk="1" hangingPunct="1">
              <a:buFont typeface="Wingdings" charset="2"/>
              <a:buChar char="§"/>
            </a:pPr>
            <a:endParaRPr lang="tr-TR" altLang="x-none" sz="3200"/>
          </a:p>
        </p:txBody>
      </p:sp>
    </p:spTree>
    <p:extLst>
      <p:ext uri="{BB962C8B-B14F-4D97-AF65-F5344CB8AC3E}">
        <p14:creationId xmlns:p14="http://schemas.microsoft.com/office/powerpoint/2010/main" val="12994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Klinik tablolar ???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424113" y="1484313"/>
            <a:ext cx="7772400" cy="4572000"/>
          </a:xfrm>
        </p:spPr>
        <p:txBody>
          <a:bodyPr>
            <a:normAutofit/>
          </a:bodyPr>
          <a:lstStyle/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orta barsak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volvulusu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orta bağırsak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volvulusu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Kronik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karınağrısı</a:t>
            </a:r>
            <a:endParaRPr lang="tr-T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duodenal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tıkanıklık,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yenidoğanda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duedonal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tıkanıklık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tıkanıklık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rotasyonda kolon tıkanıklığı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Belirtisiz rastlantısal saptanan olgular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herniler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volvulus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endParaRPr lang="tr-TR" dirty="0" smtClean="0">
              <a:latin typeface="Arial" charset="0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fld id="{C6A81DE0-28E3-504D-8668-442966426843}" type="slidenum">
              <a:rPr lang="tr-TR" altLang="x-none" sz="1200">
                <a:solidFill>
                  <a:schemeClr val="tx2"/>
                </a:solidFill>
                <a:latin typeface="Tahoma" charset="0"/>
              </a:rPr>
              <a:pPr algn="ctr" eaLnBrk="1" hangingPunct="1"/>
              <a:t>8</a:t>
            </a:fld>
            <a:endParaRPr lang="tr-TR" altLang="x-none" sz="12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Malrotasyon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volvulus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tr-TR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/>
            </a:r>
            <a:br>
              <a:rPr lang="tr-T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</a:br>
            <a:r>
              <a:rPr lang="tr-T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/>
            </a:r>
            <a:br>
              <a:rPr lang="tr-TR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</a:br>
            <a: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1773238"/>
            <a:ext cx="7772400" cy="39798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Çocuk cerrahisinin en acil tablosu</a:t>
            </a:r>
          </a:p>
          <a:p>
            <a:pPr algn="just" eaLnBrk="1" hangingPunct="1">
              <a:lnSpc>
                <a:spcPct val="70000"/>
              </a:lnSpc>
            </a:pPr>
            <a:endParaRPr lang="tr-TR" altLang="x-none" sz="2600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Önceden bir problemi olmayan bebekte aniden ortaya çıkan safralı kusma ve rektal kanama ve genel durum bozukluğu</a:t>
            </a:r>
            <a:endParaRPr lang="tr-TR" altLang="x-none" sz="2600"/>
          </a:p>
          <a:p>
            <a:pPr algn="just" eaLnBrk="1" hangingPunct="1">
              <a:lnSpc>
                <a:spcPct val="70000"/>
              </a:lnSpc>
            </a:pPr>
            <a:endParaRPr lang="tr-TR" altLang="x-none" sz="2600"/>
          </a:p>
          <a:p>
            <a:pPr algn="just"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Volvulus oluşmuş ise hızla strangülasyon ve gangren gelişir</a:t>
            </a:r>
          </a:p>
          <a:p>
            <a:pPr algn="just" eaLnBrk="1" hangingPunct="1">
              <a:lnSpc>
                <a:spcPct val="70000"/>
              </a:lnSpc>
            </a:pPr>
            <a:endParaRPr lang="tr-TR" altLang="x-none" sz="2600"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6-8 saat içinde düzeltilmez ise SMA tarafından beslenen alanlar nekroza gider</a:t>
            </a:r>
            <a:endParaRPr lang="en-US" altLang="x-none" sz="2600"/>
          </a:p>
          <a:p>
            <a:pPr eaLnBrk="1" hangingPunct="1">
              <a:lnSpc>
                <a:spcPct val="70000"/>
              </a:lnSpc>
            </a:pPr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1609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745</Words>
  <Application>Microsoft Macintosh PowerPoint</Application>
  <PresentationFormat>Widescreen</PresentationFormat>
  <Paragraphs>189</Paragraphs>
  <Slides>33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 Light</vt:lpstr>
      <vt:lpstr>Arial</vt:lpstr>
      <vt:lpstr>Calibri</vt:lpstr>
      <vt:lpstr>Comic Sans MS</vt:lpstr>
      <vt:lpstr>Tahoma</vt:lpstr>
      <vt:lpstr>Times New Roman</vt:lpstr>
      <vt:lpstr>Wingdings</vt:lpstr>
      <vt:lpstr>Office Theme</vt:lpstr>
      <vt:lpstr>Çocuklarda intestinal rotasyon anomalileri</vt:lpstr>
      <vt:lpstr>İntestinal rotasyon anomalileri</vt:lpstr>
      <vt:lpstr>İntestinal rotasyon anomalileri</vt:lpstr>
      <vt:lpstr>Embriyoda barsak rotasyonu</vt:lpstr>
      <vt:lpstr>Normal Rotasyon</vt:lpstr>
      <vt:lpstr>İntestinal rotasyon anomalileri </vt:lpstr>
      <vt:lpstr>Eşlik eden anomalileri</vt:lpstr>
      <vt:lpstr>Klinik tablolar ???</vt:lpstr>
      <vt:lpstr>Malrotasyon ve volvulus      </vt:lpstr>
      <vt:lpstr>PowerPoint Presentation</vt:lpstr>
      <vt:lpstr>Ortabarsak volvulusu</vt:lpstr>
      <vt:lpstr>Akut Orta Barsak Volvulusu</vt:lpstr>
      <vt:lpstr>Orta Bağırsak Volvulus - Tanı</vt:lpstr>
      <vt:lpstr>Orta Bağırsak Volvulus - Tanı</vt:lpstr>
      <vt:lpstr>Orta Bağırsak Volvulus - Tanı</vt:lpstr>
      <vt:lpstr>Orta Bağırsak Volvulus - BT</vt:lpstr>
      <vt:lpstr>Orta Bağırsak Volvulus - Tanı</vt:lpstr>
      <vt:lpstr>PowerPoint Presentation</vt:lpstr>
      <vt:lpstr>Orta Bağırsak Volvulus - Tanı</vt:lpstr>
      <vt:lpstr>PowerPoint Presentation</vt:lpstr>
      <vt:lpstr>Kronik orta barsak vovulusu</vt:lpstr>
      <vt:lpstr>Kronik orta barsak volvulusu</vt:lpstr>
      <vt:lpstr>Duodenal Tıkanıklık</vt:lpstr>
      <vt:lpstr>Duodenal Tıkanıklık - Tanı</vt:lpstr>
      <vt:lpstr>PowerPoint Presentation</vt:lpstr>
      <vt:lpstr>İnternal herniyasyonlar</vt:lpstr>
      <vt:lpstr>İnternal herniyasyonlar</vt:lpstr>
      <vt:lpstr>Sol mezokolik herni (paraduedonal)</vt:lpstr>
      <vt:lpstr>İnternal herniasyonlar</vt:lpstr>
      <vt:lpstr>Ladd ameliyatı</vt:lpstr>
      <vt:lpstr>Laparoskopik Ladd ameliyatı</vt:lpstr>
      <vt:lpstr>Komplikasyonlar</vt:lpstr>
      <vt:lpstr>SAKIN  UNUTMA !!!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intestinal rotasyon anomalileri</dc:title>
  <dc:creator>Meltem Koloğlu</dc:creator>
  <cp:lastModifiedBy>Meltem Koloğlu</cp:lastModifiedBy>
  <cp:revision>2</cp:revision>
  <dcterms:created xsi:type="dcterms:W3CDTF">2017-08-05T13:46:04Z</dcterms:created>
  <dcterms:modified xsi:type="dcterms:W3CDTF">2017-08-05T13:49:23Z</dcterms:modified>
</cp:coreProperties>
</file>