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79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2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59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12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6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49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0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4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98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0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8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8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23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0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95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6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4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F9B14-7ABF-484C-8A61-E5ABDF32E6F0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C78AB1-DA13-41E1-9F46-E7FF4CC03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0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err="1" smtClean="0"/>
              <a:t>Lipidler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05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Esansiyel</a:t>
            </a:r>
            <a:r>
              <a:rPr lang="tr-TR" b="1" dirty="0"/>
              <a:t> Yağ Asitleri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315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Asitlerinin İsimlendirilmesi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T</a:t>
            </a:r>
            <a:r>
              <a:rPr lang="tr-TR" dirty="0" err="1" smtClean="0"/>
              <a:t>rivial</a:t>
            </a:r>
            <a:r>
              <a:rPr lang="tr-TR" dirty="0" smtClean="0"/>
              <a:t> </a:t>
            </a:r>
            <a:r>
              <a:rPr lang="tr-TR" dirty="0"/>
              <a:t>adlandırmaya göre genel isimleri vardır. Oleik asit, stearik asit vb.</a:t>
            </a:r>
          </a:p>
          <a:p>
            <a:r>
              <a:rPr lang="tr-TR" dirty="0"/>
              <a:t>Yağ asitleri Cenevre sistemine göre aynı sayıda karbon atomu bulunan hidrokarbonlara göre adlandırılabilir. </a:t>
            </a:r>
          </a:p>
        </p:txBody>
      </p:sp>
    </p:spTree>
    <p:extLst>
      <p:ext uri="{BB962C8B-B14F-4D97-AF65-F5344CB8AC3E}">
        <p14:creationId xmlns:p14="http://schemas.microsoft.com/office/powerpoint/2010/main" val="275681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Yağ Asitlerinin Numaralandırılması ve Gösterilmesi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tr-TR" dirty="0"/>
                  <a:t>Bir yağ asidinin karbon atomları , ya karboksilik gruptan başlayarak 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tr-TR" dirty="0"/>
                  <a:t> numaralandırma sistemi) veya karboksilik uca en uzakta bulunan metil grubundan başlayarak  (n yada </a:t>
                </a:r>
                <a:r>
                  <a:rPr lang="tr-TR" dirty="0" err="1"/>
                  <a:t>omega</a:t>
                </a:r>
                <a:r>
                  <a:rPr lang="tr-TR" dirty="0"/>
                  <a:t> numaralandırma sistemi) numaralanır.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 r="-10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84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Yağ Asitlerinin Numaralandırılması ve Gösterilmesi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310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Doymamış yağ asitleri temel olarak 4 sınıfa ayrılır:</a:t>
            </a:r>
          </a:p>
          <a:p>
            <a:pPr marL="0" indent="0">
              <a:buNone/>
            </a:pPr>
            <a:r>
              <a:rPr lang="tr-TR" dirty="0" err="1"/>
              <a:t>Omega</a:t>
            </a:r>
            <a:r>
              <a:rPr lang="tr-TR" dirty="0"/>
              <a:t> </a:t>
            </a:r>
            <a:r>
              <a:rPr lang="tr-TR" dirty="0" smtClean="0"/>
              <a:t>7 </a:t>
            </a:r>
            <a:r>
              <a:rPr lang="tr-TR" dirty="0" err="1" smtClean="0"/>
              <a:t>palmitoleik</a:t>
            </a:r>
            <a:r>
              <a:rPr lang="tr-TR" dirty="0" smtClean="0"/>
              <a:t> </a:t>
            </a:r>
            <a:r>
              <a:rPr lang="tr-TR" dirty="0"/>
              <a:t>asit		9-16:1</a:t>
            </a:r>
          </a:p>
          <a:p>
            <a:pPr marL="0" indent="0">
              <a:buNone/>
            </a:pPr>
            <a:r>
              <a:rPr lang="tr-TR" dirty="0"/>
              <a:t>Omega9	oleik asit			9-18:1</a:t>
            </a:r>
          </a:p>
          <a:p>
            <a:pPr marL="0" indent="0">
              <a:buNone/>
            </a:pPr>
            <a:r>
              <a:rPr lang="tr-TR" dirty="0"/>
              <a:t>Omega6	</a:t>
            </a:r>
            <a:r>
              <a:rPr lang="tr-TR" dirty="0" err="1"/>
              <a:t>linoleik</a:t>
            </a:r>
            <a:r>
              <a:rPr lang="tr-TR" dirty="0"/>
              <a:t> asit			9,12-18:2</a:t>
            </a:r>
          </a:p>
          <a:p>
            <a:pPr marL="0" indent="0">
              <a:buNone/>
            </a:pPr>
            <a:r>
              <a:rPr lang="tr-TR" dirty="0"/>
              <a:t>Omega3	</a:t>
            </a:r>
            <a:r>
              <a:rPr lang="tr-TR" dirty="0" err="1"/>
              <a:t>linolenik</a:t>
            </a:r>
            <a:r>
              <a:rPr lang="tr-TR" dirty="0"/>
              <a:t> asit		9,12,15-18:3</a:t>
            </a:r>
          </a:p>
          <a:p>
            <a:pPr marL="0" indent="0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Her sınıf bir yağ asidi ailesini oluşturur. Bu ailenin tüm üyeleri ana bir yağ asidinden başlanarak sentezlenir. </a:t>
            </a:r>
          </a:p>
          <a:p>
            <a:pPr marL="0" indent="0" algn="just">
              <a:buNone/>
            </a:pPr>
            <a:r>
              <a:rPr lang="tr-TR" dirty="0"/>
              <a:t>Bir sınıfa mensup bir yağ asidi, biyolojik olarak başka bir sınıfa çevrilemez.</a:t>
            </a:r>
          </a:p>
        </p:txBody>
      </p:sp>
    </p:spTree>
    <p:extLst>
      <p:ext uri="{BB962C8B-B14F-4D97-AF65-F5344CB8AC3E}">
        <p14:creationId xmlns:p14="http://schemas.microsoft.com/office/powerpoint/2010/main" val="426743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Asitlerinin Fiziksel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Yağ asitlerinin hem fiziksel hem de fizyolojik özellikleri karbon zincirinin uzunluğuna ve moleküldeki çift bağların sayısına (yağ asidinin </a:t>
            </a:r>
            <a:r>
              <a:rPr lang="tr-TR" dirty="0" err="1"/>
              <a:t>doymamışlık</a:t>
            </a:r>
            <a:r>
              <a:rPr lang="tr-TR" dirty="0"/>
              <a:t> derecesine) bağlıdır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Karbon sayısı düşük olan (10'a kadar) yağ asitleri adi ısıda sıvı ve uçucudur. Daha fazla sayıda karbona sahip olanlar </a:t>
            </a:r>
            <a:r>
              <a:rPr lang="tr-TR" dirty="0" smtClean="0"/>
              <a:t>vücut </a:t>
            </a:r>
            <a:r>
              <a:rPr lang="tr-TR" dirty="0"/>
              <a:t>sıcaklığında katıdır. </a:t>
            </a:r>
          </a:p>
          <a:p>
            <a:r>
              <a:rPr lang="tr-TR" dirty="0"/>
              <a:t>Bilinen bütün doymamış yağ asitleri oda ısısında sıvıdır. Çift bağ sayısı arttıkça daha düşük derecelerde de sıvı kalabilirler. </a:t>
            </a:r>
          </a:p>
        </p:txBody>
      </p:sp>
    </p:spTree>
    <p:extLst>
      <p:ext uri="{BB962C8B-B14F-4D97-AF65-F5344CB8AC3E}">
        <p14:creationId xmlns:p14="http://schemas.microsoft.com/office/powerpoint/2010/main" val="7724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Asitlerinin Fiziksel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2-4 karbonlu yağ asitleri, asetik, </a:t>
            </a:r>
            <a:r>
              <a:rPr lang="tr-TR" dirty="0" err="1"/>
              <a:t>propiyonik</a:t>
            </a:r>
            <a:r>
              <a:rPr lang="tr-TR" dirty="0"/>
              <a:t> ve </a:t>
            </a:r>
            <a:r>
              <a:rPr lang="tr-TR" dirty="0" err="1"/>
              <a:t>bütirik</a:t>
            </a:r>
            <a:r>
              <a:rPr lang="tr-TR" dirty="0"/>
              <a:t> asitler her oranda su ile karışımlarına karşılık, karbon sayısı arttıkça suyla karışma yetenekleri azalır. Karbon sayısı 10'dan fazla olanlar doymuş yağ asitleri suda hiç erimezler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Pratikte doğal </a:t>
            </a:r>
            <a:r>
              <a:rPr lang="tr-TR" dirty="0" err="1"/>
              <a:t>açilgliseroller</a:t>
            </a:r>
            <a:r>
              <a:rPr lang="tr-TR" dirty="0"/>
              <a:t> kendilerinin fonksiyonel rollerine uyacak şekilde biçimlenmiş yağ asidi karışımlarını </a:t>
            </a:r>
            <a:r>
              <a:rPr lang="tr-TR" dirty="0" err="1"/>
              <a:t>içerirler.Örneğin</a:t>
            </a:r>
            <a:r>
              <a:rPr lang="tr-TR" dirty="0"/>
              <a:t> bütün çevresel ısılarda sıvı olması gereken </a:t>
            </a:r>
            <a:r>
              <a:rPr lang="tr-TR" dirty="0" err="1"/>
              <a:t>membran</a:t>
            </a:r>
            <a:r>
              <a:rPr lang="tr-TR" dirty="0"/>
              <a:t> </a:t>
            </a:r>
            <a:r>
              <a:rPr lang="tr-TR" dirty="0" err="1"/>
              <a:t>lipidleri</a:t>
            </a:r>
            <a:r>
              <a:rPr lang="tr-TR" dirty="0"/>
              <a:t> depo </a:t>
            </a:r>
            <a:r>
              <a:rPr lang="tr-TR" dirty="0" err="1"/>
              <a:t>lipidlerden</a:t>
            </a:r>
            <a:r>
              <a:rPr lang="tr-TR" dirty="0"/>
              <a:t> daha fazla doymamış yağ asidi </a:t>
            </a:r>
            <a:r>
              <a:rPr lang="tr-TR" dirty="0" smtClean="0"/>
              <a:t>içerirler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091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Asitlerinin Kimyasal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1 - Tuz Teşkili</a:t>
            </a:r>
            <a:endParaRPr lang="tr-TR" dirty="0"/>
          </a:p>
          <a:p>
            <a:r>
              <a:rPr lang="tr-TR" dirty="0"/>
              <a:t>Altı karbondan yüksek yağ asitlerinin metallerle yaptıkları tuzlara "sabun" denir. Sodyum ve potasyum sabunları suda </a:t>
            </a:r>
            <a:r>
              <a:rPr lang="tr-TR" dirty="0" smtClean="0"/>
              <a:t>erirler</a:t>
            </a:r>
          </a:p>
          <a:p>
            <a:r>
              <a:rPr lang="tr-TR" dirty="0" smtClean="0"/>
              <a:t>Alkali </a:t>
            </a:r>
            <a:r>
              <a:rPr lang="tr-TR" dirty="0"/>
              <a:t>metal sabunları eter, benzol ve kloroformda erimezler. Ağır metallerin sabunları erimez.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1398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2 - Ester Teşkili</a:t>
            </a:r>
          </a:p>
          <a:p>
            <a:r>
              <a:rPr lang="tr-TR" dirty="0"/>
              <a:t>Yağ asitlerinin karboksil grupları alkolle </a:t>
            </a:r>
            <a:r>
              <a:rPr lang="tr-TR" dirty="0" err="1"/>
              <a:t>reverzibl</a:t>
            </a:r>
            <a:r>
              <a:rPr lang="tr-TR" dirty="0"/>
              <a:t> olarak </a:t>
            </a:r>
            <a:r>
              <a:rPr lang="tr-TR" dirty="0" err="1"/>
              <a:t>esterleşebilir</a:t>
            </a:r>
            <a:r>
              <a:rPr lang="tr-TR" dirty="0"/>
              <a:t>. </a:t>
            </a:r>
            <a:r>
              <a:rPr lang="tr-TR" dirty="0" err="1"/>
              <a:t>Esterleşme</a:t>
            </a:r>
            <a:r>
              <a:rPr lang="tr-TR" dirty="0"/>
              <a:t> </a:t>
            </a:r>
            <a:r>
              <a:rPr lang="tr-TR" dirty="0" err="1"/>
              <a:t>kendiliğiden</a:t>
            </a:r>
            <a:r>
              <a:rPr lang="tr-TR" dirty="0"/>
              <a:t> yavaş, fakat ısı veya hidrojen iyonu varlığında hızlı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5945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3 - Çift Bağlarla İlgili Reaksiyonlar</a:t>
            </a:r>
          </a:p>
          <a:p>
            <a:r>
              <a:rPr lang="tr-TR" dirty="0"/>
              <a:t>Doymamış yağ asitlerinin yapısında yer alan etilen bağı (-CH=CH-) kolaylıkla hidrojenle yada halojenlerle doyurulabilir</a:t>
            </a:r>
            <a:r>
              <a:rPr lang="tr-TR" dirty="0" smtClean="0"/>
              <a:t>. </a:t>
            </a:r>
          </a:p>
          <a:p>
            <a:pPr lvl="1"/>
            <a:r>
              <a:rPr lang="tr-TR" dirty="0" smtClean="0"/>
              <a:t>Oleik </a:t>
            </a:r>
            <a:r>
              <a:rPr lang="tr-TR" dirty="0"/>
              <a:t>asitten </a:t>
            </a:r>
            <a:r>
              <a:rPr lang="tr-TR" dirty="0" err="1"/>
              <a:t>pelargonik</a:t>
            </a:r>
            <a:r>
              <a:rPr lang="tr-TR" dirty="0"/>
              <a:t> asit ve </a:t>
            </a:r>
            <a:r>
              <a:rPr lang="tr-TR" dirty="0" err="1"/>
              <a:t>azelaik</a:t>
            </a:r>
            <a:r>
              <a:rPr lang="tr-TR" dirty="0"/>
              <a:t> asitlerin oluşması buna örnek olarak verilebilir.</a:t>
            </a:r>
          </a:p>
          <a:p>
            <a:r>
              <a:rPr lang="tr-TR" dirty="0"/>
              <a:t>Oleik asit oksitleyici olarak potasyum permanganat (KMnO4) kullanıldığında ve düşük ısıda, çift bağına 2 OH grubu eklenerek </a:t>
            </a:r>
            <a:r>
              <a:rPr lang="tr-TR" dirty="0" err="1"/>
              <a:t>dihidroksi</a:t>
            </a:r>
            <a:r>
              <a:rPr lang="tr-TR" dirty="0"/>
              <a:t> stearik aside dönüşür. </a:t>
            </a:r>
          </a:p>
        </p:txBody>
      </p:sp>
    </p:spTree>
    <p:extLst>
      <p:ext uri="{BB962C8B-B14F-4D97-AF65-F5344CB8AC3E}">
        <p14:creationId xmlns:p14="http://schemas.microsoft.com/office/powerpoint/2010/main" val="302997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Tanım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Bloor’a</a:t>
            </a:r>
            <a:r>
              <a:rPr lang="tr-TR" dirty="0"/>
              <a:t> göre </a:t>
            </a:r>
            <a:r>
              <a:rPr lang="tr-TR" dirty="0" err="1"/>
              <a:t>lipidler</a:t>
            </a:r>
            <a:r>
              <a:rPr lang="tr-TR" dirty="0"/>
              <a:t>, yüksek yağ asitlerini, bunların oluşturduğu doğal bileşikleri ve bunlarla kimyasal olarak bağlanan maddeleri kapsayan doğal bir madde grubudur. </a:t>
            </a:r>
            <a:endParaRPr lang="tr-TR" dirty="0" smtClean="0"/>
          </a:p>
          <a:p>
            <a:pPr lvl="1"/>
            <a:r>
              <a:rPr lang="tr-TR" dirty="0" smtClean="0"/>
              <a:t>Suda </a:t>
            </a:r>
            <a:r>
              <a:rPr lang="tr-TR" dirty="0"/>
              <a:t>çözünmezler. Ancak eter, benzen, kloroform gibi organik çözücülerde çözünürler. </a:t>
            </a:r>
            <a:endParaRPr lang="tr-TR" dirty="0" smtClean="0"/>
          </a:p>
          <a:p>
            <a:pPr lvl="1"/>
            <a:r>
              <a:rPr lang="tr-TR" dirty="0" smtClean="0"/>
              <a:t>Yağ </a:t>
            </a:r>
            <a:r>
              <a:rPr lang="tr-TR" dirty="0"/>
              <a:t>asitlerinin esteridirler veya </a:t>
            </a:r>
            <a:r>
              <a:rPr lang="tr-TR" dirty="0" err="1"/>
              <a:t>esterleşebilirler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tr-TR" dirty="0" smtClean="0"/>
              <a:t>Canlı </a:t>
            </a:r>
            <a:r>
              <a:rPr lang="tr-TR" dirty="0"/>
              <a:t>organizmalar tarafından </a:t>
            </a:r>
            <a:r>
              <a:rPr lang="tr-TR" dirty="0" smtClean="0"/>
              <a:t>kullanılabilirler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56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Lipidlerin</a:t>
            </a:r>
            <a:r>
              <a:rPr lang="tr-TR" b="1" dirty="0"/>
              <a:t> </a:t>
            </a:r>
            <a:r>
              <a:rPr lang="tr-TR" b="1" dirty="0" smtClean="0"/>
              <a:t>Sınıflandırılması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914" y="2556931"/>
            <a:ext cx="10951029" cy="3735011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Çok çeşitli sınıflandırmalar olmasına rağmen en memnuniyet verici olanı karbon iskeletinin yapısı üzerine olandır. Buna göre; </a:t>
            </a:r>
          </a:p>
          <a:p>
            <a:pPr marL="0" indent="0">
              <a:buNone/>
            </a:pPr>
            <a:r>
              <a:rPr lang="tr-TR" dirty="0" smtClean="0"/>
              <a:t>1 Kompleks </a:t>
            </a:r>
            <a:r>
              <a:rPr lang="tr-TR" dirty="0" err="1"/>
              <a:t>lipidler</a:t>
            </a:r>
            <a:r>
              <a:rPr lang="tr-TR" dirty="0"/>
              <a:t> (sabunlaşabilir):</a:t>
            </a:r>
          </a:p>
          <a:p>
            <a:r>
              <a:rPr lang="tr-TR" dirty="0"/>
              <a:t>Akil-</a:t>
            </a:r>
            <a:r>
              <a:rPr lang="tr-TR" dirty="0" err="1"/>
              <a:t>gliseroller</a:t>
            </a:r>
            <a:r>
              <a:rPr lang="tr-TR" dirty="0"/>
              <a:t> 	 →	</a:t>
            </a:r>
            <a:r>
              <a:rPr lang="tr-TR" dirty="0" err="1"/>
              <a:t>Glserol</a:t>
            </a:r>
            <a:endParaRPr lang="tr-TR" dirty="0"/>
          </a:p>
          <a:p>
            <a:r>
              <a:rPr lang="tr-TR" dirty="0" err="1"/>
              <a:t>Fosfogliseridler</a:t>
            </a:r>
            <a:r>
              <a:rPr lang="tr-TR" dirty="0"/>
              <a:t>	 → 	</a:t>
            </a:r>
            <a:r>
              <a:rPr lang="tr-TR" dirty="0" err="1"/>
              <a:t>Gliserol</a:t>
            </a:r>
            <a:r>
              <a:rPr lang="tr-TR" dirty="0"/>
              <a:t>-p</a:t>
            </a:r>
          </a:p>
          <a:p>
            <a:r>
              <a:rPr lang="tr-TR" dirty="0" err="1"/>
              <a:t>Sfingolipidler</a:t>
            </a:r>
            <a:r>
              <a:rPr lang="tr-TR" dirty="0"/>
              <a:t>		 → 	</a:t>
            </a:r>
            <a:r>
              <a:rPr lang="tr-TR" dirty="0" err="1"/>
              <a:t>Sfingozin</a:t>
            </a:r>
            <a:r>
              <a:rPr lang="tr-TR" dirty="0"/>
              <a:t> alkol</a:t>
            </a:r>
          </a:p>
          <a:p>
            <a:r>
              <a:rPr lang="tr-TR" dirty="0"/>
              <a:t>Mumlar		 → 	Yüksek yağ </a:t>
            </a:r>
            <a:r>
              <a:rPr lang="tr-TR" dirty="0" smtClean="0"/>
              <a:t>alkolleri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1 Basit </a:t>
            </a:r>
            <a:r>
              <a:rPr lang="tr-TR" dirty="0" err="1"/>
              <a:t>lipidler</a:t>
            </a:r>
            <a:r>
              <a:rPr lang="tr-TR" dirty="0"/>
              <a:t> (sabunlaşamaz): </a:t>
            </a:r>
          </a:p>
          <a:p>
            <a:r>
              <a:rPr lang="tr-TR" dirty="0" err="1"/>
              <a:t>Terpenler</a:t>
            </a:r>
            <a:endParaRPr lang="tr-TR" dirty="0"/>
          </a:p>
          <a:p>
            <a:r>
              <a:rPr lang="tr-TR" dirty="0"/>
              <a:t>Steroller</a:t>
            </a:r>
          </a:p>
          <a:p>
            <a:r>
              <a:rPr lang="tr-TR" dirty="0" err="1"/>
              <a:t>Steroidler</a:t>
            </a:r>
            <a:endParaRPr lang="tr-TR" dirty="0"/>
          </a:p>
          <a:p>
            <a:r>
              <a:rPr lang="tr-TR" dirty="0" err="1"/>
              <a:t>Prostaglandinler</a:t>
            </a:r>
            <a:r>
              <a:rPr lang="tr-TR" dirty="0"/>
              <a:t> (PG)</a:t>
            </a:r>
          </a:p>
          <a:p>
            <a:endParaRPr lang="tr-TR" dirty="0"/>
          </a:p>
        </p:txBody>
      </p:sp>
      <p:grpSp>
        <p:nvGrpSpPr>
          <p:cNvPr id="5" name="10 Grup"/>
          <p:cNvGrpSpPr>
            <a:grpSpLocks/>
          </p:cNvGrpSpPr>
          <p:nvPr/>
        </p:nvGrpSpPr>
        <p:grpSpPr bwMode="auto">
          <a:xfrm>
            <a:off x="6772604" y="3613224"/>
            <a:ext cx="2705100" cy="811212"/>
            <a:chOff x="5811838" y="4129956"/>
            <a:chExt cx="2705100" cy="811212"/>
          </a:xfrm>
        </p:grpSpPr>
        <p:pic>
          <p:nvPicPr>
            <p:cNvPr id="6" name="Picture 5" descr="image0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15738" r="8333" b="13443"/>
            <a:stretch>
              <a:fillRect/>
            </a:stretch>
          </p:blipFill>
          <p:spPr bwMode="auto">
            <a:xfrm>
              <a:off x="5811838" y="4129956"/>
              <a:ext cx="2705100" cy="811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940425" y="4655418"/>
              <a:ext cx="792163" cy="27622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Mum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6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Lipidlerin</a:t>
            </a:r>
            <a:r>
              <a:rPr lang="tr-TR" b="1" dirty="0"/>
              <a:t> Sınıflandırılması</a:t>
            </a:r>
            <a:endParaRPr lang="tr-TR" dirty="0"/>
          </a:p>
        </p:txBody>
      </p:sp>
      <p:grpSp>
        <p:nvGrpSpPr>
          <p:cNvPr id="5" name="31 Grup"/>
          <p:cNvGrpSpPr>
            <a:grpSpLocks/>
          </p:cNvGrpSpPr>
          <p:nvPr/>
        </p:nvGrpSpPr>
        <p:grpSpPr bwMode="auto">
          <a:xfrm>
            <a:off x="1088571" y="2285999"/>
            <a:ext cx="10276115" cy="3806826"/>
            <a:chOff x="179388" y="1268413"/>
            <a:chExt cx="8785225" cy="48244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268413"/>
              <a:ext cx="8785225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Metin kutusu"/>
            <p:cNvSpPr txBox="1">
              <a:spLocks noChangeArrowheads="1"/>
            </p:cNvSpPr>
            <p:nvPr/>
          </p:nvSpPr>
          <p:spPr bwMode="auto">
            <a:xfrm>
              <a:off x="736526" y="1575842"/>
              <a:ext cx="792088" cy="64633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Depo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Lipidler</a:t>
              </a:r>
              <a:endParaRPr kumimoji="0" lang="tr-TR" alt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tr-TR" altLang="tr-T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nötral</a:t>
              </a:r>
              <a:r>
                <a:rPr kumimoji="0" lang="tr-TR" alt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8" name="7 Metin kutusu"/>
            <p:cNvSpPr txBox="1">
              <a:spLocks noChangeArrowheads="1"/>
            </p:cNvSpPr>
            <p:nvPr/>
          </p:nvSpPr>
          <p:spPr bwMode="auto">
            <a:xfrm>
              <a:off x="5301605" y="1575842"/>
              <a:ext cx="2016224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Zar Lipidleri (polar)</a:t>
              </a:r>
            </a:p>
          </p:txBody>
        </p:sp>
        <p:sp>
          <p:nvSpPr>
            <p:cNvPr id="9" name="8 Metin kutusu"/>
            <p:cNvSpPr txBox="1">
              <a:spLocks noChangeArrowheads="1"/>
            </p:cNvSpPr>
            <p:nvPr/>
          </p:nvSpPr>
          <p:spPr bwMode="auto">
            <a:xfrm>
              <a:off x="3635896" y="2647945"/>
              <a:ext cx="1152128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Fosfolipidler</a:t>
              </a:r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7783513" y="2660650"/>
              <a:ext cx="965200" cy="25400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Glikolipidler</a:t>
              </a:r>
              <a:endParaRPr kumimoji="0" lang="tr-T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10 Metin kutusu"/>
            <p:cNvSpPr txBox="1">
              <a:spLocks noChangeArrowheads="1"/>
            </p:cNvSpPr>
            <p:nvPr/>
          </p:nvSpPr>
          <p:spPr bwMode="auto">
            <a:xfrm>
              <a:off x="467544" y="3377550"/>
              <a:ext cx="1368152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Triakilgliseroller</a:t>
              </a:r>
            </a:p>
          </p:txBody>
        </p:sp>
        <p:sp>
          <p:nvSpPr>
            <p:cNvPr id="12" name="11 Metin kutusu"/>
            <p:cNvSpPr txBox="1">
              <a:spLocks noChangeArrowheads="1"/>
            </p:cNvSpPr>
            <p:nvPr/>
          </p:nvSpPr>
          <p:spPr bwMode="auto">
            <a:xfrm>
              <a:off x="2339752" y="3356992"/>
              <a:ext cx="1728192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Gliserofosfolipidler</a:t>
              </a:r>
            </a:p>
          </p:txBody>
        </p:sp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4860032" y="3376042"/>
              <a:ext cx="1728192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Sfingolipidler</a:t>
              </a:r>
            </a:p>
          </p:txBody>
        </p:sp>
        <p:sp>
          <p:nvSpPr>
            <p:cNvPr id="14" name="13 Metin kutusu"/>
            <p:cNvSpPr txBox="1">
              <a:spLocks noChangeArrowheads="1"/>
            </p:cNvSpPr>
            <p:nvPr/>
          </p:nvSpPr>
          <p:spPr bwMode="auto">
            <a:xfrm>
              <a:off x="7226771" y="3366517"/>
              <a:ext cx="1440160" cy="27699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Sfingolipidler</a:t>
              </a:r>
            </a:p>
          </p:txBody>
        </p:sp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1024558" y="4086597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Yağ asidi</a:t>
              </a:r>
            </a:p>
          </p:txBody>
        </p:sp>
        <p:sp>
          <p:nvSpPr>
            <p:cNvPr id="16" name="15 Metin kutusu"/>
            <p:cNvSpPr txBox="1">
              <a:spLocks noChangeArrowheads="1"/>
            </p:cNvSpPr>
            <p:nvPr/>
          </p:nvSpPr>
          <p:spPr bwMode="auto">
            <a:xfrm>
              <a:off x="1024558" y="4808185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Yağ asidi</a:t>
              </a:r>
            </a:p>
          </p:txBody>
        </p:sp>
        <p:sp>
          <p:nvSpPr>
            <p:cNvPr id="17" name="16 Metin kutusu"/>
            <p:cNvSpPr txBox="1">
              <a:spLocks noChangeArrowheads="1"/>
            </p:cNvSpPr>
            <p:nvPr/>
          </p:nvSpPr>
          <p:spPr bwMode="auto">
            <a:xfrm>
              <a:off x="1024558" y="5509215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Yağ asidi</a:t>
              </a:r>
            </a:p>
          </p:txBody>
        </p:sp>
        <p:sp>
          <p:nvSpPr>
            <p:cNvPr id="18" name="17 Metin kutusu"/>
            <p:cNvSpPr txBox="1">
              <a:spLocks noChangeArrowheads="1"/>
            </p:cNvSpPr>
            <p:nvPr/>
          </p:nvSpPr>
          <p:spPr bwMode="auto">
            <a:xfrm>
              <a:off x="2862858" y="4797152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Yağ asidi</a:t>
              </a:r>
            </a:p>
          </p:txBody>
        </p:sp>
        <p:sp>
          <p:nvSpPr>
            <p:cNvPr id="19" name="18 Metin kutusu"/>
            <p:cNvSpPr txBox="1">
              <a:spLocks noChangeArrowheads="1"/>
            </p:cNvSpPr>
            <p:nvPr/>
          </p:nvSpPr>
          <p:spPr bwMode="auto">
            <a:xfrm>
              <a:off x="2881908" y="4086597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Yağ asidi</a:t>
              </a:r>
            </a:p>
          </p:txBody>
        </p:sp>
        <p:sp>
          <p:nvSpPr>
            <p:cNvPr id="20" name="19 Metin kutusu"/>
            <p:cNvSpPr txBox="1">
              <a:spLocks noChangeArrowheads="1"/>
            </p:cNvSpPr>
            <p:nvPr/>
          </p:nvSpPr>
          <p:spPr bwMode="auto">
            <a:xfrm>
              <a:off x="5311130" y="4797152"/>
              <a:ext cx="864096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Yağ asidi</a:t>
              </a:r>
            </a:p>
          </p:txBody>
        </p:sp>
        <p:sp>
          <p:nvSpPr>
            <p:cNvPr id="21" name="20 Metin kutusu"/>
            <p:cNvSpPr txBox="1">
              <a:spLocks noChangeArrowheads="1"/>
            </p:cNvSpPr>
            <p:nvPr/>
          </p:nvSpPr>
          <p:spPr bwMode="auto">
            <a:xfrm>
              <a:off x="7668344" y="4797152"/>
              <a:ext cx="945629" cy="2769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Yağ asidi</a:t>
              </a:r>
            </a:p>
          </p:txBody>
        </p:sp>
        <p:sp>
          <p:nvSpPr>
            <p:cNvPr id="22" name="21 Metin kutusu"/>
            <p:cNvSpPr txBox="1"/>
            <p:nvPr/>
          </p:nvSpPr>
          <p:spPr>
            <a:xfrm>
              <a:off x="3670301" y="5507038"/>
              <a:ext cx="647700" cy="277812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Alkol</a:t>
              </a:r>
            </a:p>
          </p:txBody>
        </p:sp>
        <p:sp>
          <p:nvSpPr>
            <p:cNvPr id="23" name="22 Metin kutusu"/>
            <p:cNvSpPr txBox="1"/>
            <p:nvPr/>
          </p:nvSpPr>
          <p:spPr>
            <a:xfrm>
              <a:off x="7639051" y="5354638"/>
              <a:ext cx="1081087" cy="414337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Mono ya da </a:t>
              </a:r>
              <a:r>
                <a:rPr kumimoji="0" lang="tr-TR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oligosakkarid</a:t>
              </a:r>
              <a:endParaRPr kumimoji="0" lang="tr-TR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23 Metin kutusu"/>
            <p:cNvSpPr txBox="1"/>
            <p:nvPr/>
          </p:nvSpPr>
          <p:spPr>
            <a:xfrm>
              <a:off x="6146801" y="5516563"/>
              <a:ext cx="647700" cy="277812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Kolin</a:t>
              </a:r>
            </a:p>
          </p:txBody>
        </p:sp>
        <p:sp>
          <p:nvSpPr>
            <p:cNvPr id="25" name="24 Metin kutusu"/>
            <p:cNvSpPr txBox="1"/>
            <p:nvPr/>
          </p:nvSpPr>
          <p:spPr>
            <a:xfrm rot="16200000">
              <a:off x="-339724" y="4792662"/>
              <a:ext cx="1728788" cy="27781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Gliserol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26 Metin kutusu"/>
            <p:cNvSpPr txBox="1"/>
            <p:nvPr/>
          </p:nvSpPr>
          <p:spPr>
            <a:xfrm rot="16200000">
              <a:off x="1509713" y="4802188"/>
              <a:ext cx="1728788" cy="277812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Gliserol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27 Metin kutusu"/>
            <p:cNvSpPr txBox="1"/>
            <p:nvPr/>
          </p:nvSpPr>
          <p:spPr>
            <a:xfrm rot="16200000">
              <a:off x="3957638" y="4792663"/>
              <a:ext cx="1728788" cy="277812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Sfingozin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28 Metin kutusu"/>
            <p:cNvSpPr txBox="1"/>
            <p:nvPr/>
          </p:nvSpPr>
          <p:spPr>
            <a:xfrm rot="16200000">
              <a:off x="6449220" y="4802981"/>
              <a:ext cx="1728788" cy="27622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Sfingozin</a:t>
              </a: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29 Metin kutusu"/>
            <p:cNvSpPr txBox="1"/>
            <p:nvPr/>
          </p:nvSpPr>
          <p:spPr>
            <a:xfrm>
              <a:off x="4705351" y="4076700"/>
              <a:ext cx="1470025" cy="27781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30 Metin kutusu"/>
            <p:cNvSpPr txBox="1"/>
            <p:nvPr/>
          </p:nvSpPr>
          <p:spPr>
            <a:xfrm>
              <a:off x="7197726" y="4086225"/>
              <a:ext cx="1468437" cy="27781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FFFFCC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Açilgliseroller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Kimyasal yapı </a:t>
            </a:r>
            <a:r>
              <a:rPr lang="tr-TR" dirty="0" err="1"/>
              <a:t>olarak,gliserolün</a:t>
            </a:r>
            <a:r>
              <a:rPr lang="tr-TR" dirty="0"/>
              <a:t> yağ asitleri ile yaptıkları esterlerdir. Sağlık bilimlerinde genellikle </a:t>
            </a:r>
            <a:r>
              <a:rPr lang="tr-TR" dirty="0" err="1"/>
              <a:t>gliseridler</a:t>
            </a:r>
            <a:r>
              <a:rPr lang="tr-TR" dirty="0"/>
              <a:t> olarak adlandırılırlar.</a:t>
            </a:r>
          </a:p>
          <a:p>
            <a:r>
              <a:rPr lang="tr-TR" dirty="0" err="1"/>
              <a:t>Gliseridlerin</a:t>
            </a:r>
            <a:r>
              <a:rPr lang="tr-TR" dirty="0"/>
              <a:t> </a:t>
            </a:r>
            <a:r>
              <a:rPr lang="tr-TR" dirty="0" err="1"/>
              <a:t>monogliseridler</a:t>
            </a:r>
            <a:r>
              <a:rPr lang="tr-TR" dirty="0"/>
              <a:t>, </a:t>
            </a:r>
            <a:r>
              <a:rPr lang="tr-TR" dirty="0" err="1"/>
              <a:t>digliseridler</a:t>
            </a:r>
            <a:r>
              <a:rPr lang="tr-TR" dirty="0"/>
              <a:t> ve </a:t>
            </a:r>
            <a:r>
              <a:rPr lang="tr-TR" dirty="0" err="1"/>
              <a:t>trigliseridler</a:t>
            </a:r>
            <a:r>
              <a:rPr lang="tr-TR" dirty="0"/>
              <a:t> olarak 3 sınıfı vardır.</a:t>
            </a:r>
          </a:p>
          <a:p>
            <a:endParaRPr lang="tr-TR" dirty="0"/>
          </a:p>
          <a:p>
            <a:r>
              <a:rPr lang="tr-TR" dirty="0" err="1"/>
              <a:t>Monogliserid</a:t>
            </a:r>
            <a:r>
              <a:rPr lang="tr-TR" dirty="0"/>
              <a:t>  = </a:t>
            </a:r>
            <a:r>
              <a:rPr lang="tr-TR" dirty="0" err="1"/>
              <a:t>monoaçilgliserol</a:t>
            </a:r>
            <a:endParaRPr lang="tr-TR" dirty="0"/>
          </a:p>
          <a:p>
            <a:r>
              <a:rPr lang="tr-TR" dirty="0" err="1"/>
              <a:t>Digliserid</a:t>
            </a:r>
            <a:r>
              <a:rPr lang="tr-TR" dirty="0"/>
              <a:t> = </a:t>
            </a:r>
            <a:r>
              <a:rPr lang="tr-TR" dirty="0" err="1"/>
              <a:t>diaçilgliserol</a:t>
            </a:r>
            <a:endParaRPr lang="tr-TR" dirty="0"/>
          </a:p>
          <a:p>
            <a:r>
              <a:rPr lang="tr-TR" dirty="0" err="1"/>
              <a:t>Trigliserid</a:t>
            </a:r>
            <a:r>
              <a:rPr lang="tr-TR" dirty="0"/>
              <a:t> = </a:t>
            </a:r>
            <a:r>
              <a:rPr lang="tr-TR" dirty="0" err="1"/>
              <a:t>triaçilgliserol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97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Monogliseridler</a:t>
            </a:r>
            <a:r>
              <a:rPr lang="tr-TR" dirty="0"/>
              <a:t>, </a:t>
            </a:r>
            <a:r>
              <a:rPr lang="tr-TR" dirty="0" err="1"/>
              <a:t>gliserolün</a:t>
            </a:r>
            <a:r>
              <a:rPr lang="tr-TR" dirty="0"/>
              <a:t> birinci yada ikinci alkol grubuna bağlanmış tek bir </a:t>
            </a:r>
            <a:r>
              <a:rPr lang="tr-TR" dirty="0" err="1"/>
              <a:t>açil</a:t>
            </a:r>
            <a:r>
              <a:rPr lang="tr-TR" dirty="0"/>
              <a:t> grubu taşırlar. </a:t>
            </a:r>
            <a:r>
              <a:rPr lang="tr-TR" dirty="0" err="1"/>
              <a:t>Monogliseridler</a:t>
            </a:r>
            <a:r>
              <a:rPr lang="tr-TR" dirty="0"/>
              <a:t>, sindirim sırasında ve </a:t>
            </a:r>
            <a:r>
              <a:rPr lang="tr-TR" dirty="0" err="1"/>
              <a:t>açilgliserollerin</a:t>
            </a:r>
            <a:r>
              <a:rPr lang="tr-TR" dirty="0"/>
              <a:t> diğer </a:t>
            </a:r>
            <a:r>
              <a:rPr lang="tr-TR" dirty="0" err="1"/>
              <a:t>metabolik</a:t>
            </a:r>
            <a:r>
              <a:rPr lang="tr-TR" dirty="0"/>
              <a:t> olaylarında ara ürün olmaları nedeniyle  biyolojik öneme sahiptir.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126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Trigliserit</a:t>
            </a:r>
            <a:r>
              <a:rPr lang="tr-TR" dirty="0"/>
              <a:t> (</a:t>
            </a:r>
            <a:r>
              <a:rPr lang="tr-TR" dirty="0" err="1"/>
              <a:t>triasilgliserol</a:t>
            </a:r>
            <a:r>
              <a:rPr lang="tr-TR" dirty="0"/>
              <a:t> veya </a:t>
            </a:r>
            <a:r>
              <a:rPr lang="tr-TR" dirty="0" err="1"/>
              <a:t>triasilgliserit</a:t>
            </a:r>
            <a:r>
              <a:rPr lang="tr-TR" dirty="0"/>
              <a:t> olarak da bilinir) </a:t>
            </a:r>
            <a:r>
              <a:rPr lang="tr-TR" dirty="0" err="1"/>
              <a:t>gliserol</a:t>
            </a:r>
            <a:r>
              <a:rPr lang="tr-TR" dirty="0"/>
              <a:t> ve üç yağ asidinden oluşan bir esterdir. Bitkisel ve hayvansal yağların ana bileşenidir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Doğal </a:t>
            </a:r>
            <a:r>
              <a:rPr lang="tr-TR" dirty="0" err="1"/>
              <a:t>trigliseritlerde</a:t>
            </a:r>
            <a:r>
              <a:rPr lang="tr-TR" dirty="0"/>
              <a:t> </a:t>
            </a:r>
            <a:r>
              <a:rPr lang="tr-TR" dirty="0" err="1"/>
              <a:t>rastalanan</a:t>
            </a:r>
            <a:r>
              <a:rPr lang="tr-TR" dirty="0"/>
              <a:t> yağ asitlerinin zincir uzunlukları 3 ila 22 karbon atomu uzunluğu arasında değişebilmekle beraber 16 ve 18 en yaygın uzunluktur. Bazı maddelerde daha kısa zincirler de olabilir (</a:t>
            </a:r>
            <a:r>
              <a:rPr lang="tr-TR" dirty="0" err="1"/>
              <a:t>tereyağdaki</a:t>
            </a:r>
            <a:r>
              <a:rPr lang="tr-TR" dirty="0"/>
              <a:t> 4 karbonlu </a:t>
            </a:r>
            <a:r>
              <a:rPr lang="tr-TR" dirty="0" err="1"/>
              <a:t>butirik</a:t>
            </a:r>
            <a:r>
              <a:rPr lang="tr-TR" dirty="0"/>
              <a:t> asit gibi). </a:t>
            </a:r>
          </a:p>
          <a:p>
            <a:r>
              <a:rPr lang="tr-TR" dirty="0"/>
              <a:t>Genelde hayvan ve bitkilerdeki yağ asitleri </a:t>
            </a:r>
            <a:r>
              <a:rPr lang="tr-TR" dirty="0" err="1"/>
              <a:t>Acetyl</a:t>
            </a:r>
            <a:r>
              <a:rPr lang="tr-TR" dirty="0"/>
              <a:t> </a:t>
            </a:r>
            <a:r>
              <a:rPr lang="tr-TR" dirty="0" err="1"/>
              <a:t>CoA'dan</a:t>
            </a:r>
            <a:r>
              <a:rPr lang="tr-TR" dirty="0"/>
              <a:t> sentezlendikleri için zincir uzunlukları çift sayılıdır. </a:t>
            </a:r>
          </a:p>
        </p:txBody>
      </p:sp>
    </p:spTree>
    <p:extLst>
      <p:ext uri="{BB962C8B-B14F-4D97-AF65-F5344CB8AC3E}">
        <p14:creationId xmlns:p14="http://schemas.microsoft.com/office/powerpoint/2010/main" val="3783356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Trigliseritler</a:t>
            </a:r>
            <a:r>
              <a:rPr lang="tr-TR" dirty="0"/>
              <a:t> enerji kaynağı olarak metabolizmada önemli rol oynarlar. </a:t>
            </a:r>
            <a:r>
              <a:rPr lang="tr-TR" dirty="0" err="1"/>
              <a:t>Karbohidratlar</a:t>
            </a:r>
            <a:r>
              <a:rPr lang="tr-TR" dirty="0"/>
              <a:t> ve proteinlerin iki katı enerji taşırlar (9 kalori/g). İnce </a:t>
            </a:r>
            <a:r>
              <a:rPr lang="tr-TR" dirty="0" err="1"/>
              <a:t>barsakta</a:t>
            </a:r>
            <a:r>
              <a:rPr lang="tr-TR" dirty="0"/>
              <a:t> </a:t>
            </a:r>
            <a:r>
              <a:rPr lang="tr-TR" dirty="0" err="1"/>
              <a:t>trigliseritler</a:t>
            </a:r>
            <a:r>
              <a:rPr lang="tr-TR" dirty="0"/>
              <a:t>, </a:t>
            </a:r>
            <a:r>
              <a:rPr lang="tr-TR" dirty="0" err="1"/>
              <a:t>lipaz</a:t>
            </a:r>
            <a:r>
              <a:rPr lang="tr-TR" dirty="0"/>
              <a:t> enzimleri ve safranın etkisiyle </a:t>
            </a:r>
            <a:r>
              <a:rPr lang="tr-TR" dirty="0" err="1"/>
              <a:t>gliserol</a:t>
            </a:r>
            <a:r>
              <a:rPr lang="tr-TR" dirty="0"/>
              <a:t> ve yağ asitlerine ayrışırlar, bunlar da kana geçer. Kanda, </a:t>
            </a:r>
            <a:r>
              <a:rPr lang="tr-TR" dirty="0" err="1"/>
              <a:t>gliserit</a:t>
            </a:r>
            <a:r>
              <a:rPr lang="tr-TR" dirty="0"/>
              <a:t> ve yağ asitlerinin </a:t>
            </a:r>
            <a:r>
              <a:rPr lang="tr-TR" dirty="0" err="1"/>
              <a:t>biraraya</a:t>
            </a:r>
            <a:r>
              <a:rPr lang="tr-TR" dirty="0"/>
              <a:t> gelmesiyle </a:t>
            </a:r>
            <a:r>
              <a:rPr lang="tr-TR" dirty="0" err="1"/>
              <a:t>trigliseritler</a:t>
            </a:r>
            <a:r>
              <a:rPr lang="tr-TR" dirty="0"/>
              <a:t> yeni baştan oluşurlar ve </a:t>
            </a:r>
            <a:r>
              <a:rPr lang="tr-TR" dirty="0" err="1"/>
              <a:t>lipoproteinlere</a:t>
            </a:r>
            <a:r>
              <a:rPr lang="tr-TR" dirty="0"/>
              <a:t> katılırlar.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7201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Fosfogliseridler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C3- hidroksil grubunda </a:t>
            </a:r>
            <a:r>
              <a:rPr lang="tr-TR" dirty="0" err="1"/>
              <a:t>esterleşmiş</a:t>
            </a:r>
            <a:r>
              <a:rPr lang="tr-TR" dirty="0"/>
              <a:t> bir fosforik asit taşıyan </a:t>
            </a:r>
            <a:r>
              <a:rPr lang="tr-TR" dirty="0" err="1"/>
              <a:t>açilgliserollere</a:t>
            </a:r>
            <a:r>
              <a:rPr lang="tr-TR" dirty="0"/>
              <a:t> </a:t>
            </a:r>
            <a:r>
              <a:rPr lang="tr-TR" dirty="0" err="1"/>
              <a:t>fosfogliserid</a:t>
            </a:r>
            <a:r>
              <a:rPr lang="tr-TR" dirty="0"/>
              <a:t> denir.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948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Sfingolipidler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Memelilerde bulunan </a:t>
            </a:r>
            <a:r>
              <a:rPr lang="tr-TR" dirty="0" err="1"/>
              <a:t>lipidlerden</a:t>
            </a:r>
            <a:r>
              <a:rPr lang="tr-TR" dirty="0"/>
              <a:t> başka bir sınıfı ise 18 karbonlu bir </a:t>
            </a:r>
            <a:r>
              <a:rPr lang="tr-TR" dirty="0" err="1"/>
              <a:t>dihidrik</a:t>
            </a:r>
            <a:r>
              <a:rPr lang="tr-TR" dirty="0"/>
              <a:t> alkol olan C17’de bir amino grubu taşıyan </a:t>
            </a:r>
            <a:r>
              <a:rPr lang="tr-TR" dirty="0" err="1"/>
              <a:t>sifingozin</a:t>
            </a:r>
            <a:r>
              <a:rPr lang="tr-TR" dirty="0"/>
              <a:t> türevleridir.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53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Seramidler, sifingozinin amino grubuna bir yağ asidi bağlanması ile oluşurlar. Sfingolipidler ise seramide ya bir fosforilkolin veya karbonhidratın bağlanması ile elde edilirler.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121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Sfingomyelin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Sfingomiyelin</a:t>
            </a:r>
            <a:r>
              <a:rPr lang="tr-TR" dirty="0"/>
              <a:t>, bir </a:t>
            </a:r>
            <a:r>
              <a:rPr lang="tr-TR" dirty="0" err="1"/>
              <a:t>seramidin</a:t>
            </a:r>
            <a:r>
              <a:rPr lang="tr-TR" dirty="0"/>
              <a:t> uçtaki hidroksil grubuna </a:t>
            </a:r>
            <a:r>
              <a:rPr lang="tr-TR" dirty="0" err="1"/>
              <a:t>fosforilkolinin</a:t>
            </a:r>
            <a:r>
              <a:rPr lang="tr-TR" dirty="0"/>
              <a:t> bağlanması sonucu oluşur. </a:t>
            </a:r>
            <a:r>
              <a:rPr lang="tr-TR" dirty="0" err="1"/>
              <a:t>Sfingomiyelin</a:t>
            </a:r>
            <a:r>
              <a:rPr lang="tr-TR" dirty="0"/>
              <a:t>, bazı biyolojik </a:t>
            </a:r>
            <a:r>
              <a:rPr lang="tr-TR" dirty="0" err="1"/>
              <a:t>membranlarda</a:t>
            </a:r>
            <a:r>
              <a:rPr lang="tr-TR" dirty="0"/>
              <a:t> en çok bulunan </a:t>
            </a:r>
            <a:r>
              <a:rPr lang="tr-TR" dirty="0" err="1"/>
              <a:t>lipid</a:t>
            </a:r>
            <a:r>
              <a:rPr lang="tr-TR" dirty="0"/>
              <a:t> tipidir. Örneğin eritrosit </a:t>
            </a:r>
            <a:r>
              <a:rPr lang="tr-TR" dirty="0" err="1"/>
              <a:t>membranında</a:t>
            </a:r>
            <a:r>
              <a:rPr lang="tr-TR" dirty="0"/>
              <a:t> oldukça yüksek miktarda bulunur.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1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Lipidlerin</a:t>
            </a:r>
            <a:r>
              <a:rPr lang="tr-TR" dirty="0"/>
              <a:t> Temel Biyolojik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Biyolojik zarların yapısal bileşenidir.</a:t>
            </a:r>
          </a:p>
          <a:p>
            <a:r>
              <a:rPr lang="tr-TR" dirty="0" err="1"/>
              <a:t>Triakilgliserol</a:t>
            </a:r>
            <a:r>
              <a:rPr lang="tr-TR" dirty="0"/>
              <a:t> (</a:t>
            </a:r>
            <a:r>
              <a:rPr lang="tr-TR" dirty="0" err="1"/>
              <a:t>Trigliserid</a:t>
            </a:r>
            <a:r>
              <a:rPr lang="tr-TR" dirty="0"/>
              <a:t>, TG) şeklinde enerji rezervidir. </a:t>
            </a:r>
          </a:p>
          <a:p>
            <a:r>
              <a:rPr lang="tr-TR" dirty="0" err="1"/>
              <a:t>Lipid</a:t>
            </a:r>
            <a:r>
              <a:rPr lang="tr-TR" dirty="0"/>
              <a:t> ve </a:t>
            </a:r>
            <a:r>
              <a:rPr lang="tr-TR" dirty="0" err="1"/>
              <a:t>lipid</a:t>
            </a:r>
            <a:r>
              <a:rPr lang="tr-TR" dirty="0"/>
              <a:t> türevi şeklinde vitamin ve hormon olarak hizmet verir. </a:t>
            </a:r>
          </a:p>
          <a:p>
            <a:r>
              <a:rPr lang="tr-TR" dirty="0" err="1"/>
              <a:t>Lipofilik</a:t>
            </a:r>
            <a:r>
              <a:rPr lang="tr-TR" dirty="0"/>
              <a:t> safra asitleri ile </a:t>
            </a:r>
            <a:r>
              <a:rPr lang="tr-TR" dirty="0" err="1"/>
              <a:t>lipidlerin</a:t>
            </a:r>
            <a:r>
              <a:rPr lang="tr-TR" dirty="0"/>
              <a:t> çözünür </a:t>
            </a:r>
            <a:r>
              <a:rPr lang="tr-TR" dirty="0" smtClean="0"/>
              <a:t>hale </a:t>
            </a:r>
            <a:r>
              <a:rPr lang="tr-TR" dirty="0"/>
              <a:t>gelmesine ve emilimine yardım eder</a:t>
            </a:r>
          </a:p>
        </p:txBody>
      </p:sp>
    </p:spTree>
    <p:extLst>
      <p:ext uri="{BB962C8B-B14F-4D97-AF65-F5344CB8AC3E}">
        <p14:creationId xmlns:p14="http://schemas.microsoft.com/office/powerpoint/2010/main" val="1120290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Glikosfingolipidler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Galaktozilseramid</a:t>
            </a:r>
            <a:r>
              <a:rPr lang="tr-TR" dirty="0"/>
              <a:t>: </a:t>
            </a:r>
            <a:r>
              <a:rPr lang="tr-TR" dirty="0" err="1"/>
              <a:t>Sfingozinin</a:t>
            </a:r>
            <a:r>
              <a:rPr lang="tr-TR" dirty="0"/>
              <a:t> terminal hidroksil grubuna bir </a:t>
            </a:r>
            <a:r>
              <a:rPr lang="tr-TR" dirty="0" err="1"/>
              <a:t>galaktoz</a:t>
            </a:r>
            <a:r>
              <a:rPr lang="tr-TR" dirty="0"/>
              <a:t> ünitesinin bağlandığı </a:t>
            </a:r>
            <a:r>
              <a:rPr lang="tr-TR" dirty="0" err="1"/>
              <a:t>seramidlerdir</a:t>
            </a:r>
            <a:r>
              <a:rPr lang="tr-TR" dirty="0"/>
              <a:t>. Bu </a:t>
            </a:r>
            <a:r>
              <a:rPr lang="tr-TR" dirty="0" err="1"/>
              <a:t>glikolipidler</a:t>
            </a:r>
            <a:r>
              <a:rPr lang="tr-TR" dirty="0"/>
              <a:t> merkezi ve </a:t>
            </a:r>
            <a:r>
              <a:rPr lang="tr-TR" dirty="0" err="1"/>
              <a:t>periferal</a:t>
            </a:r>
            <a:r>
              <a:rPr lang="tr-TR" dirty="0"/>
              <a:t> sinir sisteminde </a:t>
            </a:r>
            <a:r>
              <a:rPr lang="tr-TR" dirty="0" err="1"/>
              <a:t>myelin</a:t>
            </a:r>
            <a:r>
              <a:rPr lang="tr-TR" dirty="0"/>
              <a:t> kılıfın yapısında bulunurlar.</a:t>
            </a:r>
          </a:p>
          <a:p>
            <a:r>
              <a:rPr lang="tr-TR" dirty="0" err="1"/>
              <a:t>Glukozilseramid</a:t>
            </a:r>
            <a:r>
              <a:rPr lang="tr-TR" dirty="0"/>
              <a:t>: </a:t>
            </a:r>
            <a:r>
              <a:rPr lang="tr-TR" dirty="0" err="1"/>
              <a:t>Sfingozinin</a:t>
            </a:r>
            <a:r>
              <a:rPr lang="tr-TR" dirty="0"/>
              <a:t> terminal hidroksil grubuna bir </a:t>
            </a:r>
            <a:r>
              <a:rPr lang="tr-TR" dirty="0" err="1"/>
              <a:t>glikozünitesinin</a:t>
            </a:r>
            <a:r>
              <a:rPr lang="tr-TR" dirty="0"/>
              <a:t> bağlandığı </a:t>
            </a:r>
            <a:r>
              <a:rPr lang="tr-TR" dirty="0" err="1"/>
              <a:t>seramidlerdir</a:t>
            </a:r>
            <a:r>
              <a:rPr lang="tr-TR" dirty="0"/>
              <a:t>.  Daha fazla glikoz üniteleri art arda bağlanarak daha kompleks yapılar oluşur. Hücrelerin yüzeyinde bulunan </a:t>
            </a:r>
            <a:r>
              <a:rPr lang="tr-TR" dirty="0" err="1"/>
              <a:t>glikosfingolipidler</a:t>
            </a:r>
            <a:r>
              <a:rPr lang="tr-TR" dirty="0"/>
              <a:t> , hücre-hücre tanınmasında görev alırlar. </a:t>
            </a:r>
            <a:r>
              <a:rPr lang="tr-TR" dirty="0" err="1"/>
              <a:t>Antijenik</a:t>
            </a:r>
            <a:r>
              <a:rPr lang="tr-TR" dirty="0"/>
              <a:t> karaktere sahip olup, kan gruplarının oluşmasına neden olurlar.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23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Kolesterol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Kolesterol, vücudun başlıca sterolüdür. Hücre </a:t>
            </a:r>
            <a:r>
              <a:rPr lang="tr-TR" dirty="0" err="1"/>
              <a:t>membranlarının</a:t>
            </a:r>
            <a:r>
              <a:rPr lang="tr-TR" dirty="0"/>
              <a:t> ve plazma </a:t>
            </a:r>
            <a:r>
              <a:rPr lang="tr-TR" dirty="0" err="1"/>
              <a:t>lipoproteinlerinin</a:t>
            </a:r>
            <a:r>
              <a:rPr lang="tr-TR" dirty="0"/>
              <a:t> yapısal elemanı olduğu gibi, </a:t>
            </a:r>
            <a:r>
              <a:rPr lang="tr-TR" dirty="0" err="1"/>
              <a:t>steroid</a:t>
            </a:r>
            <a:r>
              <a:rPr lang="tr-TR" dirty="0"/>
              <a:t> hormonların ve safra asitlerinin sentezinde öncül bileşiktir.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279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Kolesterol, özellikle hayvansal gıdalarda bulunur ama vücuttaki </a:t>
            </a:r>
            <a:r>
              <a:rPr lang="tr-TR" dirty="0" err="1"/>
              <a:t>kolesterolun</a:t>
            </a:r>
            <a:r>
              <a:rPr lang="tr-TR" dirty="0"/>
              <a:t> ancak ufak bir kısmı gıda kaynaklıdır; çoğu vücut tarafından sentezlenir. </a:t>
            </a:r>
          </a:p>
          <a:p>
            <a:r>
              <a:rPr lang="tr-TR" dirty="0"/>
              <a:t>Vücudun her hücresinde bulunmakla beraber, onun sentezlendiği veya hücre zarlarının daha çok olduğu organ ve dokularda, örneğin karaciğer, omurilik ve beyinde </a:t>
            </a:r>
            <a:r>
              <a:rPr lang="tr-TR" dirty="0" err="1"/>
              <a:t>kolesterolun</a:t>
            </a:r>
            <a:r>
              <a:rPr lang="tr-TR" dirty="0"/>
              <a:t> yoğunluğu daha yüksektir. </a:t>
            </a:r>
          </a:p>
          <a:p>
            <a:r>
              <a:rPr lang="tr-TR" dirty="0"/>
              <a:t>Kolesterol kanda normalden fazla bulunması halinde damarlarda birikerek </a:t>
            </a:r>
            <a:r>
              <a:rPr lang="tr-TR" dirty="0" err="1"/>
              <a:t>ateroskleroza</a:t>
            </a:r>
            <a:r>
              <a:rPr lang="tr-TR" dirty="0"/>
              <a:t> yol açabilir. Bazen de safra pigmentleri ile birleşerek safra taşlarının (</a:t>
            </a:r>
            <a:r>
              <a:rPr lang="tr-TR" dirty="0" err="1"/>
              <a:t>kolelitiazis</a:t>
            </a:r>
            <a:r>
              <a:rPr lang="tr-TR" dirty="0"/>
              <a:t>) oluşumunda rol oynar.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4605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çözündüğünden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sulu</a:t>
            </a:r>
            <a:r>
              <a:rPr lang="en-US" dirty="0"/>
              <a:t> </a:t>
            </a:r>
            <a:r>
              <a:rPr lang="en-US" dirty="0" err="1"/>
              <a:t>kısmında</a:t>
            </a:r>
            <a:r>
              <a:rPr lang="en-US" dirty="0"/>
              <a:t> </a:t>
            </a:r>
            <a:r>
              <a:rPr lang="en-US" dirty="0" err="1"/>
              <a:t>taşınamaz</a:t>
            </a:r>
            <a:r>
              <a:rPr lang="en-US" dirty="0"/>
              <a:t>. </a:t>
            </a:r>
            <a:r>
              <a:rPr lang="en-US" dirty="0" err="1"/>
              <a:t>Kolesterolün</a:t>
            </a:r>
            <a:r>
              <a:rPr lang="en-US" dirty="0"/>
              <a:t> </a:t>
            </a:r>
            <a:r>
              <a:rPr lang="en-US" dirty="0" err="1"/>
              <a:t>kanda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, </a:t>
            </a:r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çözünebilen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türevlerini</a:t>
            </a:r>
            <a:r>
              <a:rPr lang="en-US" dirty="0"/>
              <a:t> </a:t>
            </a:r>
            <a:r>
              <a:rPr lang="en-US" dirty="0" err="1"/>
              <a:t>taşıyabilen</a:t>
            </a:r>
            <a:r>
              <a:rPr lang="en-US" dirty="0"/>
              <a:t> </a:t>
            </a:r>
            <a:r>
              <a:rPr lang="en-US" dirty="0" err="1"/>
              <a:t>lipoproteinler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tr-TR" dirty="0"/>
              <a:t>Kolesterol esterleri, kolesterolün dokulardaki depo halidir.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9802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Kolsterol</a:t>
            </a:r>
            <a:r>
              <a:rPr lang="tr-TR" dirty="0"/>
              <a:t> sentezinin yapıldığı başlıca yerler; karaciğer, barsak, adrenal korteks, </a:t>
            </a:r>
            <a:r>
              <a:rPr lang="tr-TR" dirty="0" err="1"/>
              <a:t>ovaryum</a:t>
            </a:r>
            <a:r>
              <a:rPr lang="tr-TR" dirty="0"/>
              <a:t> ve testislerdir.</a:t>
            </a:r>
          </a:p>
          <a:p>
            <a:endParaRPr lang="tr-TR" dirty="0"/>
          </a:p>
          <a:p>
            <a:r>
              <a:rPr lang="tr-TR" dirty="0"/>
              <a:t>Karaciğer vücudun kolesterol dengesinin düzenlenmesinde merkezi role sahiptir. Karaciğerin total kolesterol havuzuna çeşitli kaynaklardan kolesterol gelmektedir:</a:t>
            </a:r>
          </a:p>
          <a:p>
            <a:pPr lvl="1"/>
            <a:r>
              <a:rPr lang="tr-TR" dirty="0" smtClean="0"/>
              <a:t>Diyetle </a:t>
            </a:r>
            <a:r>
              <a:rPr lang="tr-TR" dirty="0"/>
              <a:t>alınan </a:t>
            </a:r>
            <a:r>
              <a:rPr lang="tr-TR" dirty="0" err="1"/>
              <a:t>kolsterol</a:t>
            </a:r>
            <a:endParaRPr lang="tr-TR" dirty="0"/>
          </a:p>
          <a:p>
            <a:pPr lvl="1"/>
            <a:r>
              <a:rPr lang="tr-TR" dirty="0" err="1" smtClean="0"/>
              <a:t>Ekstrahepatik</a:t>
            </a:r>
            <a:r>
              <a:rPr lang="tr-TR" dirty="0" smtClean="0"/>
              <a:t> </a:t>
            </a:r>
            <a:r>
              <a:rPr lang="tr-TR" dirty="0"/>
              <a:t>dokularda sentezlenen </a:t>
            </a:r>
            <a:r>
              <a:rPr lang="tr-TR" dirty="0" err="1"/>
              <a:t>kolsterol</a:t>
            </a:r>
            <a:endParaRPr lang="tr-TR" dirty="0"/>
          </a:p>
          <a:p>
            <a:pPr lvl="1"/>
            <a:r>
              <a:rPr lang="tr-TR" dirty="0" err="1" smtClean="0"/>
              <a:t>Karaciüerde</a:t>
            </a:r>
            <a:r>
              <a:rPr lang="tr-TR" dirty="0" smtClean="0"/>
              <a:t> </a:t>
            </a:r>
            <a:r>
              <a:rPr lang="tr-TR" dirty="0" err="1"/>
              <a:t>denovo</a:t>
            </a:r>
            <a:r>
              <a:rPr lang="tr-TR" dirty="0"/>
              <a:t> sentezle oluşan kolesterol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1947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Karaciğerden kolesterolün elemine edilmesinin çeşitli yolları </a:t>
            </a:r>
            <a:r>
              <a:rPr lang="tr-TR" dirty="0" smtClean="0"/>
              <a:t>vardır</a:t>
            </a:r>
            <a:endParaRPr lang="tr-TR" dirty="0"/>
          </a:p>
          <a:p>
            <a:pPr lvl="1"/>
            <a:r>
              <a:rPr lang="tr-TR" dirty="0" smtClean="0"/>
              <a:t>safrada </a:t>
            </a:r>
            <a:r>
              <a:rPr lang="tr-TR" dirty="0"/>
              <a:t>değişmemiş kolesterol olarak atılır.</a:t>
            </a:r>
          </a:p>
          <a:p>
            <a:pPr lvl="1"/>
            <a:r>
              <a:rPr lang="tr-TR" dirty="0" smtClean="0"/>
              <a:t>dokulara </a:t>
            </a:r>
            <a:r>
              <a:rPr lang="tr-TR" dirty="0"/>
              <a:t>giden plazma </a:t>
            </a:r>
            <a:r>
              <a:rPr lang="tr-TR" dirty="0" err="1"/>
              <a:t>lipoproteinlerinin</a:t>
            </a:r>
            <a:r>
              <a:rPr lang="tr-TR" dirty="0"/>
              <a:t> yapısına katılır.</a:t>
            </a:r>
          </a:p>
          <a:p>
            <a:pPr lvl="1"/>
            <a:r>
              <a:rPr lang="tr-TR" dirty="0" smtClean="0"/>
              <a:t>barsak </a:t>
            </a:r>
            <a:r>
              <a:rPr lang="tr-TR" dirty="0"/>
              <a:t>lümenine salgılanan safra tuzlarının yapısını oluşturur.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618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Kolesterolün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Steroller </a:t>
            </a:r>
            <a:r>
              <a:rPr lang="tr-TR" dirty="0" err="1"/>
              <a:t>perhidrosiklopantanofenantren</a:t>
            </a:r>
            <a:r>
              <a:rPr lang="tr-TR" dirty="0"/>
              <a:t> halka sisteminin </a:t>
            </a:r>
            <a:r>
              <a:rPr lang="tr-TR" dirty="0" err="1"/>
              <a:t>deriveleridir</a:t>
            </a:r>
            <a:r>
              <a:rPr lang="tr-TR" dirty="0"/>
              <a:t>. 4 halkadan </a:t>
            </a:r>
            <a:r>
              <a:rPr lang="tr-TR" dirty="0" err="1"/>
              <a:t>oluşur,halkalardan</a:t>
            </a:r>
            <a:r>
              <a:rPr lang="tr-TR" dirty="0"/>
              <a:t> 3 tanesi 6 </a:t>
            </a:r>
            <a:r>
              <a:rPr lang="tr-TR" dirty="0" err="1"/>
              <a:t>C’lu</a:t>
            </a:r>
            <a:r>
              <a:rPr lang="tr-TR" dirty="0"/>
              <a:t>, 1 tanesi 5 </a:t>
            </a:r>
            <a:r>
              <a:rPr lang="tr-TR" dirty="0" err="1"/>
              <a:t>C’ludur</a:t>
            </a:r>
            <a:r>
              <a:rPr lang="tr-TR" dirty="0"/>
              <a:t>.</a:t>
            </a:r>
          </a:p>
          <a:p>
            <a:r>
              <a:rPr lang="tr-TR" dirty="0"/>
              <a:t>Kolesterol, memelilerdeki başlıca steroldür.</a:t>
            </a:r>
          </a:p>
          <a:p>
            <a:r>
              <a:rPr lang="tr-TR" dirty="0"/>
              <a:t>Plazma </a:t>
            </a:r>
            <a:r>
              <a:rPr lang="tr-TR" dirty="0" err="1"/>
              <a:t>kolsterolünün</a:t>
            </a:r>
            <a:r>
              <a:rPr lang="tr-TR" dirty="0"/>
              <a:t> çoğu </a:t>
            </a:r>
            <a:r>
              <a:rPr lang="tr-TR" dirty="0" err="1"/>
              <a:t>esterleşmil</a:t>
            </a:r>
            <a:r>
              <a:rPr lang="tr-TR" dirty="0"/>
              <a:t> haldedir. Yani 3 numaralı C atomuna ester bağı ile yağ asidi bağlanmıştır. </a:t>
            </a:r>
            <a:r>
              <a:rPr lang="tr-TR" dirty="0" err="1"/>
              <a:t>Esterleşmiş</a:t>
            </a:r>
            <a:r>
              <a:rPr lang="tr-TR" dirty="0"/>
              <a:t> bu yapı </a:t>
            </a:r>
            <a:r>
              <a:rPr lang="tr-TR" dirty="0" err="1"/>
              <a:t>hidrofobiktir</a:t>
            </a:r>
            <a:r>
              <a:rPr lang="tr-TR" dirty="0"/>
              <a:t>. Bu nedenle bu yapı genellikle bir proteine bağlanarak taşınır.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046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Lipoproteinler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Plazma </a:t>
            </a:r>
            <a:r>
              <a:rPr lang="tr-TR" dirty="0" err="1"/>
              <a:t>lipoproteinleri</a:t>
            </a:r>
            <a:r>
              <a:rPr lang="tr-TR" dirty="0"/>
              <a:t>, </a:t>
            </a:r>
            <a:r>
              <a:rPr lang="tr-TR" dirty="0" err="1"/>
              <a:t>apolipoprotein</a:t>
            </a:r>
            <a:r>
              <a:rPr lang="tr-TR" dirty="0"/>
              <a:t> (protein kısmı) ve </a:t>
            </a:r>
            <a:r>
              <a:rPr lang="tr-TR" dirty="0" err="1"/>
              <a:t>lipidten</a:t>
            </a:r>
            <a:r>
              <a:rPr lang="tr-TR" dirty="0"/>
              <a:t> oluşur. 4 temel </a:t>
            </a:r>
            <a:r>
              <a:rPr lang="tr-TR" dirty="0" err="1"/>
              <a:t>lipprotein</a:t>
            </a:r>
            <a:r>
              <a:rPr lang="tr-TR" dirty="0"/>
              <a:t> fraksiyonu vardır : </a:t>
            </a:r>
            <a:r>
              <a:rPr lang="tr-TR" dirty="0" err="1"/>
              <a:t>şilomikron</a:t>
            </a:r>
            <a:r>
              <a:rPr lang="tr-TR" dirty="0"/>
              <a:t>, VLDL, LDL, HDL</a:t>
            </a:r>
            <a:endParaRPr lang="en-US" dirty="0"/>
          </a:p>
          <a:p>
            <a:pPr algn="just"/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plazmasındaki</a:t>
            </a:r>
            <a:r>
              <a:rPr lang="en-US" dirty="0"/>
              <a:t> </a:t>
            </a:r>
            <a:r>
              <a:rPr lang="en-US" dirty="0" err="1"/>
              <a:t>lipoproteinler</a:t>
            </a:r>
            <a:r>
              <a:rPr lang="en-US" dirty="0"/>
              <a:t>, </a:t>
            </a:r>
            <a:r>
              <a:rPr lang="en-US" dirty="0" err="1"/>
              <a:t>suda</a:t>
            </a:r>
            <a:r>
              <a:rPr lang="en-US" dirty="0"/>
              <a:t> </a:t>
            </a:r>
            <a:r>
              <a:rPr lang="en-US" dirty="0" err="1"/>
              <a:t>çözünürlüğü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lipid </a:t>
            </a:r>
            <a:r>
              <a:rPr lang="en-US" dirty="0" err="1"/>
              <a:t>moleküllerini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taşırlar</a:t>
            </a:r>
            <a:r>
              <a:rPr lang="en-US" dirty="0"/>
              <a:t>. </a:t>
            </a:r>
            <a:r>
              <a:rPr lang="en-US" dirty="0" err="1"/>
              <a:t>Taşıyıcı</a:t>
            </a:r>
            <a:r>
              <a:rPr lang="en-US" dirty="0"/>
              <a:t> </a:t>
            </a:r>
            <a:r>
              <a:rPr lang="en-US" dirty="0" err="1"/>
              <a:t>özelliklerinin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, </a:t>
            </a:r>
            <a:r>
              <a:rPr lang="en-US" dirty="0" err="1"/>
              <a:t>lipit</a:t>
            </a:r>
            <a:r>
              <a:rPr lang="en-US" dirty="0"/>
              <a:t> </a:t>
            </a:r>
            <a:r>
              <a:rPr lang="en-US" dirty="0" err="1"/>
              <a:t>metabolizmasında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enzimlerin</a:t>
            </a:r>
            <a:r>
              <a:rPr lang="en-US" dirty="0"/>
              <a:t>, </a:t>
            </a:r>
            <a:r>
              <a:rPr lang="en-US" dirty="0" err="1"/>
              <a:t>taşınan</a:t>
            </a:r>
            <a:r>
              <a:rPr lang="en-US" dirty="0"/>
              <a:t> </a:t>
            </a:r>
            <a:r>
              <a:rPr lang="en-US" dirty="0" err="1"/>
              <a:t>lipitleri</a:t>
            </a:r>
            <a:r>
              <a:rPr lang="en-US" dirty="0"/>
              <a:t> </a:t>
            </a:r>
            <a:r>
              <a:rPr lang="en-US" dirty="0" err="1"/>
              <a:t>birbirine</a:t>
            </a:r>
            <a:r>
              <a:rPr lang="en-US" dirty="0"/>
              <a:t> </a:t>
            </a:r>
            <a:r>
              <a:rPr lang="en-US" dirty="0" err="1"/>
              <a:t>dönüştürdüğü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platformları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işlev</a:t>
            </a:r>
            <a:r>
              <a:rPr lang="en-US" dirty="0"/>
              <a:t> </a:t>
            </a:r>
            <a:r>
              <a:rPr lang="en-US" dirty="0" err="1"/>
              <a:t>görürler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en-US" dirty="0" err="1"/>
              <a:t>Apolipoproteinlerin</a:t>
            </a:r>
            <a:r>
              <a:rPr lang="en-US" dirty="0"/>
              <a:t>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katalitik</a:t>
            </a:r>
            <a:r>
              <a:rPr lang="en-US" dirty="0"/>
              <a:t> </a:t>
            </a:r>
            <a:r>
              <a:rPr lang="en-US" dirty="0" err="1"/>
              <a:t>işlevleri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lipoprot</a:t>
            </a:r>
            <a:r>
              <a:rPr lang="tr-TR" dirty="0" err="1"/>
              <a:t>ei</a:t>
            </a:r>
            <a:r>
              <a:rPr lang="en-US" dirty="0" err="1"/>
              <a:t>nin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</a:t>
            </a:r>
            <a:r>
              <a:rPr lang="en-US" dirty="0" err="1"/>
              <a:t>apolipoproteinlerin</a:t>
            </a:r>
            <a:r>
              <a:rPr lang="en-US" dirty="0"/>
              <a:t> </a:t>
            </a:r>
            <a:r>
              <a:rPr lang="en-US" dirty="0" err="1"/>
              <a:t>birbirleriyle</a:t>
            </a:r>
            <a:r>
              <a:rPr lang="en-US" dirty="0"/>
              <a:t>,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proteinleriyle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membranlarında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reseptörlerle</a:t>
            </a:r>
            <a:r>
              <a:rPr lang="en-US" dirty="0"/>
              <a:t> </a:t>
            </a:r>
            <a:r>
              <a:rPr lang="en-US" dirty="0" err="1"/>
              <a:t>etkileşimi</a:t>
            </a:r>
            <a:r>
              <a:rPr lang="en-US" dirty="0"/>
              <a:t>,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lipit</a:t>
            </a:r>
            <a:r>
              <a:rPr lang="en-US" dirty="0"/>
              <a:t> </a:t>
            </a:r>
            <a:r>
              <a:rPr lang="en-US" dirty="0" err="1"/>
              <a:t>türünün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lipoproteine</a:t>
            </a:r>
            <a:r>
              <a:rPr lang="en-US" dirty="0"/>
              <a:t> </a:t>
            </a:r>
            <a:r>
              <a:rPr lang="en-US" dirty="0" err="1"/>
              <a:t>eklenmesini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ondan</a:t>
            </a:r>
            <a:r>
              <a:rPr lang="en-US" dirty="0"/>
              <a:t> </a:t>
            </a:r>
            <a:r>
              <a:rPr lang="en-US" dirty="0" err="1"/>
              <a:t>çıkartılmasını</a:t>
            </a:r>
            <a:r>
              <a:rPr lang="en-US" dirty="0"/>
              <a:t> </a:t>
            </a:r>
            <a:r>
              <a:rPr lang="en-US" dirty="0" err="1"/>
              <a:t>belirler</a:t>
            </a:r>
            <a:r>
              <a:rPr lang="en-US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1537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E</a:t>
            </a:r>
            <a:r>
              <a:rPr lang="en-US" b="1" dirty="0">
                <a:solidFill>
                  <a:schemeClr val="tx1"/>
                </a:solidFill>
              </a:rPr>
              <a:t>n </a:t>
            </a:r>
            <a:r>
              <a:rPr lang="en-US" b="1" dirty="0" err="1">
                <a:solidFill>
                  <a:schemeClr val="tx1"/>
                </a:solidFill>
              </a:rPr>
              <a:t>yaygın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olarak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kullanılan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gruplandırma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lipoproteinlerin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yoğunluğuna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göre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yapılır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hafifinden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yani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cok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lipit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az</a:t>
            </a:r>
            <a:r>
              <a:rPr lang="en-US" b="1" dirty="0">
                <a:solidFill>
                  <a:schemeClr val="tx1"/>
                </a:solidFill>
              </a:rPr>
              <a:t> protein </a:t>
            </a:r>
            <a:r>
              <a:rPr lang="en-US" b="1" dirty="0" err="1">
                <a:solidFill>
                  <a:schemeClr val="tx1"/>
                </a:solidFill>
              </a:rPr>
              <a:t>içereninden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doğru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sıralama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şöyledir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Şilomikronlar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İnce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bağırsaktan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karaciğere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trigliseritleri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taşırlar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Çok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düşük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(Very Low Density Lipoproteins, VLDL) - </a:t>
            </a:r>
            <a:r>
              <a:rPr lang="en-US" b="1" dirty="0" err="1">
                <a:solidFill>
                  <a:schemeClr val="tx1"/>
                </a:solidFill>
              </a:rPr>
              <a:t>yeni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sentezlenmiş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trigliseritleri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karaciğerden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yağ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dokularına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taşırlar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Ara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(Intermediate Density Lipoproteins, IDL) - </a:t>
            </a:r>
            <a:r>
              <a:rPr lang="en-US" b="1" dirty="0" err="1">
                <a:solidFill>
                  <a:schemeClr val="tx1"/>
                </a:solidFill>
              </a:rPr>
              <a:t>yoğunluk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olarak</a:t>
            </a:r>
            <a:r>
              <a:rPr lang="en-US" b="1" dirty="0">
                <a:solidFill>
                  <a:schemeClr val="tx1"/>
                </a:solidFill>
              </a:rPr>
              <a:t> VLDL </a:t>
            </a:r>
            <a:r>
              <a:rPr lang="en-US" b="1" dirty="0" err="1">
                <a:solidFill>
                  <a:schemeClr val="tx1"/>
                </a:solidFill>
              </a:rPr>
              <a:t>ile</a:t>
            </a:r>
            <a:r>
              <a:rPr lang="en-US" b="1" dirty="0">
                <a:solidFill>
                  <a:schemeClr val="tx1"/>
                </a:solidFill>
              </a:rPr>
              <a:t> LDL </a:t>
            </a:r>
            <a:r>
              <a:rPr lang="en-US" b="1" dirty="0" err="1">
                <a:solidFill>
                  <a:schemeClr val="tx1"/>
                </a:solidFill>
              </a:rPr>
              <a:t>arasındadırlar</a:t>
            </a:r>
            <a:r>
              <a:rPr lang="en-US" b="1" dirty="0">
                <a:solidFill>
                  <a:schemeClr val="tx1"/>
                </a:solidFill>
              </a:rPr>
              <a:t>. Kanda </a:t>
            </a:r>
            <a:r>
              <a:rPr lang="en-US" b="1" dirty="0" err="1">
                <a:solidFill>
                  <a:schemeClr val="tx1"/>
                </a:solidFill>
              </a:rPr>
              <a:t>genelde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görülmezler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Düşük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(Low Density Lipoproteins, LDL) - </a:t>
            </a:r>
            <a:r>
              <a:rPr lang="en-US" b="1" dirty="0" err="1">
                <a:solidFill>
                  <a:schemeClr val="tx1"/>
                </a:solidFill>
              </a:rPr>
              <a:t>karaciğerden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diğer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dokulara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taşırlar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Bazen</a:t>
            </a:r>
            <a:r>
              <a:rPr lang="en-US" b="1" dirty="0">
                <a:solidFill>
                  <a:schemeClr val="tx1"/>
                </a:solidFill>
              </a:rPr>
              <a:t> "</a:t>
            </a:r>
            <a:r>
              <a:rPr lang="en-US" b="1" dirty="0" err="1">
                <a:solidFill>
                  <a:schemeClr val="tx1"/>
                </a:solidFill>
              </a:rPr>
              <a:t>kötü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" </a:t>
            </a:r>
            <a:r>
              <a:rPr lang="en-US" b="1" dirty="0" err="1">
                <a:solidFill>
                  <a:schemeClr val="tx1"/>
                </a:solidFill>
              </a:rPr>
              <a:t>diye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adlandırılırlar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Yüksek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yoğunluklu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lipoproteinler</a:t>
            </a:r>
            <a:r>
              <a:rPr lang="en-US" b="1" dirty="0">
                <a:solidFill>
                  <a:schemeClr val="tx1"/>
                </a:solidFill>
              </a:rPr>
              <a:t> (High Density Lipoproteins, HDL) - </a:t>
            </a:r>
            <a:r>
              <a:rPr lang="en-US" b="1" dirty="0" err="1">
                <a:solidFill>
                  <a:schemeClr val="tx1"/>
                </a:solidFill>
              </a:rPr>
              <a:t>diğer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dokulardan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toplayıp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karaciğere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getirirler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Bazen</a:t>
            </a:r>
            <a:r>
              <a:rPr lang="en-US" b="1" dirty="0">
                <a:solidFill>
                  <a:schemeClr val="tx1"/>
                </a:solidFill>
              </a:rPr>
              <a:t> "</a:t>
            </a:r>
            <a:r>
              <a:rPr lang="en-US" b="1" dirty="0" err="1">
                <a:solidFill>
                  <a:schemeClr val="tx1"/>
                </a:solidFill>
              </a:rPr>
              <a:t>iyi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kolesterol</a:t>
            </a:r>
            <a:r>
              <a:rPr lang="en-US" b="1" dirty="0">
                <a:solidFill>
                  <a:schemeClr val="tx1"/>
                </a:solidFill>
              </a:rPr>
              <a:t>" </a:t>
            </a:r>
            <a:r>
              <a:rPr lang="en-US" b="1" dirty="0" err="1">
                <a:solidFill>
                  <a:schemeClr val="tx1"/>
                </a:solidFill>
              </a:rPr>
              <a:t>olarak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adlandırılırlar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93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Yağ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asitleri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trigliseridleri</a:t>
            </a:r>
            <a:r>
              <a:rPr lang="en-US" dirty="0"/>
              <a:t>, </a:t>
            </a:r>
            <a:r>
              <a:rPr lang="en-US" dirty="0" err="1"/>
              <a:t>fosfolipidleri</a:t>
            </a:r>
            <a:r>
              <a:rPr lang="en-US" dirty="0"/>
              <a:t> </a:t>
            </a:r>
            <a:r>
              <a:rPr lang="en-US" dirty="0" err="1"/>
              <a:t>kurar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eicosanoidlerde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maddedir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Trigliseridler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deposu</a:t>
            </a:r>
            <a:r>
              <a:rPr lang="en-US" dirty="0"/>
              <a:t> (</a:t>
            </a:r>
            <a:r>
              <a:rPr lang="en-US" dirty="0" err="1"/>
              <a:t>yağ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Fosfolipidler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zarlarının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kurucusu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Kolesterol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zarlarının</a:t>
            </a:r>
            <a:r>
              <a:rPr lang="en-US" dirty="0"/>
              <a:t> </a:t>
            </a:r>
            <a:r>
              <a:rPr lang="en-US" dirty="0" err="1"/>
              <a:t>kurucusu</a:t>
            </a:r>
            <a:r>
              <a:rPr lang="en-US" dirty="0"/>
              <a:t> </a:t>
            </a:r>
            <a:r>
              <a:rPr lang="tr-TR" dirty="0"/>
              <a:t>,</a:t>
            </a:r>
            <a:r>
              <a:rPr lang="en-US" dirty="0" err="1"/>
              <a:t>safra</a:t>
            </a:r>
            <a:r>
              <a:rPr lang="en-US" dirty="0"/>
              <a:t> </a:t>
            </a:r>
            <a:r>
              <a:rPr lang="en-US" dirty="0" err="1"/>
              <a:t>asitleri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tr-TR" dirty="0"/>
              <a:t>,s</a:t>
            </a:r>
            <a:r>
              <a:rPr lang="en-US" dirty="0" err="1"/>
              <a:t>teroid</a:t>
            </a:r>
            <a:r>
              <a:rPr lang="en-US" dirty="0"/>
              <a:t> </a:t>
            </a:r>
            <a:r>
              <a:rPr lang="en-US" dirty="0" err="1"/>
              <a:t>hormonlar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88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9714" y="2525486"/>
            <a:ext cx="5834743" cy="3350382"/>
          </a:xfrm>
        </p:spPr>
        <p:txBody>
          <a:bodyPr/>
          <a:lstStyle/>
          <a:p>
            <a:r>
              <a:rPr lang="tr-TR" dirty="0"/>
              <a:t>Yağ asitleri genel olarak çift karbon sayılı, </a:t>
            </a:r>
            <a:r>
              <a:rPr lang="tr-TR" dirty="0" err="1"/>
              <a:t>cis</a:t>
            </a:r>
            <a:r>
              <a:rPr lang="tr-TR" dirty="0"/>
              <a:t> konfigürasyonda, dallanmamış ve düz </a:t>
            </a:r>
            <a:r>
              <a:rPr lang="tr-TR" dirty="0" err="1"/>
              <a:t>dincirli</a:t>
            </a:r>
            <a:r>
              <a:rPr lang="tr-TR" dirty="0"/>
              <a:t> (</a:t>
            </a:r>
            <a:r>
              <a:rPr lang="tr-TR" dirty="0" err="1"/>
              <a:t>asiklik</a:t>
            </a:r>
            <a:r>
              <a:rPr lang="tr-TR" dirty="0"/>
              <a:t>) </a:t>
            </a:r>
            <a:r>
              <a:rPr lang="tr-TR" dirty="0" err="1"/>
              <a:t>monokarboksilik</a:t>
            </a:r>
            <a:r>
              <a:rPr lang="tr-TR" dirty="0"/>
              <a:t> asitlerdir.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122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Yağ asitlerindeki karbon sayısı 2-34 arasında değişmektedir. Yağ asidi molekülünde karbon sayısı 6 dan az ise “kısa”, 6-10 arasında ise “orta” ve 12 ila daha fazla ise “uzun zincirli” yağ asidi olarak tekrar bir alt gruplandırma oluşturulabilir.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114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</a:t>
            </a:r>
            <a:endParaRPr lang="tr-TR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22413" y="2300252"/>
            <a:ext cx="5827712" cy="1828800"/>
            <a:chOff x="1344" y="1392"/>
            <a:chExt cx="3671" cy="1152"/>
          </a:xfrm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1344" y="1776"/>
              <a:ext cx="29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 – C – C – C – C </a:t>
              </a:r>
            </a:p>
          </p:txBody>
        </p:sp>
        <p:sp>
          <p:nvSpPr>
            <p:cNvPr id="6" name="Line 23"/>
            <p:cNvSpPr>
              <a:spLocks noChangeShapeType="1"/>
            </p:cNvSpPr>
            <p:nvPr/>
          </p:nvSpPr>
          <p:spPr bwMode="auto">
            <a:xfrm>
              <a:off x="1932" y="2112"/>
              <a:ext cx="0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Line 24"/>
            <p:cNvSpPr>
              <a:spLocks noChangeShapeType="1"/>
            </p:cNvSpPr>
            <p:nvPr/>
          </p:nvSpPr>
          <p:spPr bwMode="auto">
            <a:xfrm>
              <a:off x="2352" y="1668"/>
              <a:ext cx="0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2784" y="1680"/>
              <a:ext cx="0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H="1">
              <a:off x="3252" y="1704"/>
              <a:ext cx="144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1932" y="1692"/>
              <a:ext cx="0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3336" y="2016"/>
              <a:ext cx="144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312" y="2064"/>
              <a:ext cx="144" cy="1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1788" y="13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2208" y="13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2640" y="13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3300" y="1404"/>
              <a:ext cx="6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1788" y="21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3420" y="2035"/>
              <a:ext cx="6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2504" y="2030"/>
              <a:ext cx="9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>
              <a:off x="2540" y="2030"/>
              <a:ext cx="9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272" y="1728"/>
              <a:ext cx="74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</a:t>
              </a:r>
              <a:r>
                <a:rPr kumimoji="0" lang="tr-TR" altLang="tr-TR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İ</a:t>
              </a:r>
              <a:r>
                <a:rPr kumimoji="0" lang="en-GB" altLang="tr-TR" sz="3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1522413" y="4159782"/>
            <a:ext cx="6477000" cy="1908175"/>
            <a:chOff x="1344" y="2830"/>
            <a:chExt cx="4080" cy="1202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2640" y="366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788" y="366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tr-TR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</a:t>
              </a:r>
            </a:p>
          </p:txBody>
        </p: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344" y="2830"/>
              <a:ext cx="4080" cy="1008"/>
              <a:chOff x="1344" y="2880"/>
              <a:chExt cx="4080" cy="1008"/>
            </a:xfrm>
          </p:grpSpPr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344" y="3264"/>
                <a:ext cx="297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tr-T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 – C – C – C – C 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1932" y="3600"/>
                <a:ext cx="0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2352" y="3156"/>
                <a:ext cx="0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2784" y="3582"/>
                <a:ext cx="0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H="1">
                <a:off x="3252" y="3192"/>
                <a:ext cx="144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1932" y="3180"/>
                <a:ext cx="0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3336" y="3504"/>
                <a:ext cx="144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3312" y="3552"/>
                <a:ext cx="144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1788" y="2880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tr-T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2208" y="2880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tr-T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3300" y="2892"/>
                <a:ext cx="66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tr-T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37" name="Text Box 17"/>
              <p:cNvSpPr txBox="1">
                <a:spLocks noChangeArrowheads="1"/>
              </p:cNvSpPr>
              <p:nvPr/>
            </p:nvSpPr>
            <p:spPr bwMode="auto">
              <a:xfrm>
                <a:off x="3420" y="3523"/>
                <a:ext cx="66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tr-TR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2542" y="3516"/>
                <a:ext cx="96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2504" y="3516"/>
                <a:ext cx="96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Text Box 20"/>
              <p:cNvSpPr txBox="1">
                <a:spLocks noChangeArrowheads="1"/>
              </p:cNvSpPr>
              <p:nvPr/>
            </p:nvSpPr>
            <p:spPr bwMode="auto">
              <a:xfrm>
                <a:off x="4272" y="3168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tr-TR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TRANS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3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Yağ Asitleri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148240" y="2547648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Verdana" panose="020B0604030504040204" pitchFamily="34" charset="0"/>
              </a:rPr>
              <a:t>Doymamış Yağ Asitleri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08034"/>
              </p:ext>
            </p:extLst>
          </p:nvPr>
        </p:nvGraphicFramePr>
        <p:xfrm>
          <a:off x="1295402" y="2916980"/>
          <a:ext cx="9829798" cy="3124200"/>
        </p:xfrm>
        <a:graphic>
          <a:graphicData uri="http://schemas.openxmlformats.org/drawingml/2006/table">
            <a:tbl>
              <a:tblPr/>
              <a:tblGrid>
                <a:gridCol w="2359151">
                  <a:extLst>
                    <a:ext uri="{9D8B030D-6E8A-4147-A177-3AD203B41FA5}">
                      <a16:colId xmlns:a16="http://schemas.microsoft.com/office/drawing/2014/main" val="1685278810"/>
                    </a:ext>
                  </a:extLst>
                </a:gridCol>
                <a:gridCol w="1277874">
                  <a:extLst>
                    <a:ext uri="{9D8B030D-6E8A-4147-A177-3AD203B41FA5}">
                      <a16:colId xmlns:a16="http://schemas.microsoft.com/office/drawing/2014/main" val="4087835467"/>
                    </a:ext>
                  </a:extLst>
                </a:gridCol>
                <a:gridCol w="6192773">
                  <a:extLst>
                    <a:ext uri="{9D8B030D-6E8A-4147-A177-3AD203B41FA5}">
                      <a16:colId xmlns:a16="http://schemas.microsoft.com/office/drawing/2014/main" val="2246590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Palmitoleik Asit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C16H30O2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CH3(CH2)5 CH = CH(CH2)7 COOH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432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Oleik Asit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C18H34O2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CH3(CH2)7 CH = CH(CH2)7 COOH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643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Linoleik</a:t>
                      </a:r>
                      <a:r>
                        <a:rPr lang="tr-TR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Asit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C18H32O2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CH3(CH2)4 CH = CHCH2CH = CH(CH2)7 COOH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31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Alfa-Linolenik Asit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C18H30O2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CH3CH2CH = CHCH2CH = CHCH2CH = CH(CH2)7 COOH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332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Araşidonik Asit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C20H32O2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CH3(CH2)4CH=CHCH2CH=CHCH2CH=CHCH2CH=CH(CH2)3COOH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13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1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Esansiyel</a:t>
            </a:r>
            <a:r>
              <a:rPr lang="tr-TR" b="1" dirty="0"/>
              <a:t> Yağ Asitleri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Hayvansal organizmada ancak bir tek çift bağlı yağ asitleri sentezlenebilmektedir. Birden fazla doymamış bağa sahip olan </a:t>
            </a:r>
            <a:r>
              <a:rPr lang="tr-TR" dirty="0" err="1"/>
              <a:t>linoleik</a:t>
            </a:r>
            <a:r>
              <a:rPr lang="tr-TR" dirty="0"/>
              <a:t>, alfa-</a:t>
            </a:r>
            <a:r>
              <a:rPr lang="tr-TR" dirty="0" err="1"/>
              <a:t>linolenik</a:t>
            </a:r>
            <a:r>
              <a:rPr lang="tr-TR" dirty="0"/>
              <a:t> ve </a:t>
            </a:r>
            <a:r>
              <a:rPr lang="tr-TR" dirty="0" err="1"/>
              <a:t>arahidonik</a:t>
            </a:r>
            <a:r>
              <a:rPr lang="tr-TR" dirty="0"/>
              <a:t> asitler hayvansal organizmada sentez edilemez ve mutlaka dışarıdan alınması gereklidir. </a:t>
            </a:r>
            <a:endParaRPr lang="tr-TR" dirty="0" smtClean="0"/>
          </a:p>
          <a:p>
            <a:r>
              <a:rPr lang="tr-TR" dirty="0" smtClean="0"/>
              <a:t>O</a:t>
            </a:r>
            <a:r>
              <a:rPr lang="tr-TR" dirty="0" smtClean="0"/>
              <a:t>rganizmada </a:t>
            </a:r>
            <a:r>
              <a:rPr lang="tr-TR" dirty="0" err="1"/>
              <a:t>sentezlenemyen</a:t>
            </a:r>
            <a:r>
              <a:rPr lang="tr-TR" dirty="0"/>
              <a:t> ve besinlerle/</a:t>
            </a:r>
            <a:r>
              <a:rPr lang="tr-TR" dirty="0" err="1"/>
              <a:t>rasyonla</a:t>
            </a:r>
            <a:r>
              <a:rPr lang="tr-TR" dirty="0"/>
              <a:t> birlikte alınması gerekli olan </a:t>
            </a:r>
            <a:r>
              <a:rPr lang="tr-TR" dirty="0" err="1"/>
              <a:t>linoleik</a:t>
            </a:r>
            <a:r>
              <a:rPr lang="tr-TR" dirty="0"/>
              <a:t>, </a:t>
            </a:r>
            <a:r>
              <a:rPr lang="tr-TR" dirty="0" err="1"/>
              <a:t>linolenik</a:t>
            </a:r>
            <a:r>
              <a:rPr lang="tr-TR" dirty="0"/>
              <a:t> ve </a:t>
            </a:r>
            <a:r>
              <a:rPr lang="tr-TR" dirty="0" err="1"/>
              <a:t>araşidonik</a:t>
            </a:r>
            <a:r>
              <a:rPr lang="tr-TR" dirty="0"/>
              <a:t> asitlere, </a:t>
            </a:r>
            <a:r>
              <a:rPr lang="tr-TR" dirty="0" err="1"/>
              <a:t>esansiyel</a:t>
            </a:r>
            <a:r>
              <a:rPr lang="tr-TR" dirty="0"/>
              <a:t> yağ asitleri denir. </a:t>
            </a:r>
          </a:p>
        </p:txBody>
      </p:sp>
    </p:spTree>
    <p:extLst>
      <p:ext uri="{BB962C8B-B14F-4D97-AF65-F5344CB8AC3E}">
        <p14:creationId xmlns:p14="http://schemas.microsoft.com/office/powerpoint/2010/main" val="321762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1660</Words>
  <Application>Microsoft Office PowerPoint</Application>
  <PresentationFormat>Geniş ekran</PresentationFormat>
  <Paragraphs>181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4" baseType="lpstr">
      <vt:lpstr>Arial</vt:lpstr>
      <vt:lpstr>Cambria Math</vt:lpstr>
      <vt:lpstr>Garamond</vt:lpstr>
      <vt:lpstr>Times New Roman</vt:lpstr>
      <vt:lpstr>Verdana</vt:lpstr>
      <vt:lpstr>Organik</vt:lpstr>
      <vt:lpstr>Lipidler</vt:lpstr>
      <vt:lpstr>Tanım</vt:lpstr>
      <vt:lpstr>Lipidlerin Temel Biyolojik Görevleri</vt:lpstr>
      <vt:lpstr>PowerPoint Sunusu</vt:lpstr>
      <vt:lpstr>Yağ Asitleri</vt:lpstr>
      <vt:lpstr>Yağ Asitleri</vt:lpstr>
      <vt:lpstr>Yağ Asitleri</vt:lpstr>
      <vt:lpstr>Yağ Asitleri</vt:lpstr>
      <vt:lpstr>Esansiyel Yağ Asitleri</vt:lpstr>
      <vt:lpstr>Esansiyel Yağ Asitleri</vt:lpstr>
      <vt:lpstr>Yağ Asitlerinin İsimlendirilmesi</vt:lpstr>
      <vt:lpstr>Yağ Asitlerinin Numaralandırılması ve Gösterilmesi</vt:lpstr>
      <vt:lpstr>Yağ Asitlerinin Numaralandırılması ve Gösterilmesi</vt:lpstr>
      <vt:lpstr>PowerPoint Sunusu</vt:lpstr>
      <vt:lpstr>Yağ Asitlerinin Fiziksel Özellikleri</vt:lpstr>
      <vt:lpstr>Yağ Asitlerinin Fiziksel Özellikleri</vt:lpstr>
      <vt:lpstr>Yağ Asitlerinin Kimyasal özellikleri</vt:lpstr>
      <vt:lpstr>PowerPoint Sunusu</vt:lpstr>
      <vt:lpstr>PowerPoint Sunusu</vt:lpstr>
      <vt:lpstr>Lipidlerin Sınıflandırılması</vt:lpstr>
      <vt:lpstr>Lipidlerin Sınıflandırılması</vt:lpstr>
      <vt:lpstr>Açilgliseroller</vt:lpstr>
      <vt:lpstr>PowerPoint Sunusu</vt:lpstr>
      <vt:lpstr>PowerPoint Sunusu</vt:lpstr>
      <vt:lpstr>PowerPoint Sunusu</vt:lpstr>
      <vt:lpstr>Fosfogliseridler</vt:lpstr>
      <vt:lpstr>Sfingolipidler</vt:lpstr>
      <vt:lpstr>PowerPoint Sunusu</vt:lpstr>
      <vt:lpstr>Sfingomyelin</vt:lpstr>
      <vt:lpstr>Glikosfingolipidler</vt:lpstr>
      <vt:lpstr>Kolesterol</vt:lpstr>
      <vt:lpstr>PowerPoint Sunusu</vt:lpstr>
      <vt:lpstr>PowerPoint Sunusu</vt:lpstr>
      <vt:lpstr>PowerPoint Sunusu</vt:lpstr>
      <vt:lpstr>PowerPoint Sunusu</vt:lpstr>
      <vt:lpstr>Kolesterolün Yapısı</vt:lpstr>
      <vt:lpstr>Lipoproteinler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Lipidler</dc:title>
  <dc:creator>user</dc:creator>
  <cp:lastModifiedBy>user</cp:lastModifiedBy>
  <cp:revision>13</cp:revision>
  <dcterms:created xsi:type="dcterms:W3CDTF">2019-08-20T13:13:19Z</dcterms:created>
  <dcterms:modified xsi:type="dcterms:W3CDTF">2019-11-12T05:34:16Z</dcterms:modified>
</cp:coreProperties>
</file>