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4BE4422-E552-4D28-B32E-B8C7ADF7576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3704680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BE4422-E552-4D28-B32E-B8C7ADF7576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293228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BE4422-E552-4D28-B32E-B8C7ADF7576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1416749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BE4422-E552-4D28-B32E-B8C7ADF7576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892530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4BE4422-E552-4D28-B32E-B8C7ADF75762}" type="datetimeFigureOut">
              <a:rPr lang="tr-TR" smtClean="0"/>
              <a:t>06.03.2020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3715971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BE4422-E552-4D28-B32E-B8C7ADF75762}"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40483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BE4422-E552-4D28-B32E-B8C7ADF75762}" type="datetimeFigureOut">
              <a:rPr lang="tr-TR" smtClean="0"/>
              <a:t>06.03.2020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1314356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BE4422-E552-4D28-B32E-B8C7ADF75762}" type="datetimeFigureOut">
              <a:rPr lang="tr-TR" smtClean="0"/>
              <a:t>06.03.2020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633375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BE4422-E552-4D28-B32E-B8C7ADF75762}" type="datetimeFigureOut">
              <a:rPr lang="tr-TR" smtClean="0"/>
              <a:t>06.03.2020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4272813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4BE4422-E552-4D28-B32E-B8C7ADF75762}"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1528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4BE4422-E552-4D28-B32E-B8C7ADF75762}" type="datetimeFigureOut">
              <a:rPr lang="tr-TR" smtClean="0"/>
              <a:t>06.03.2020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E84AFC3-13DC-484C-BD92-1311E5FC1B07}" type="slidenum">
              <a:rPr lang="tr-TR" smtClean="0"/>
              <a:t>‹#›</a:t>
            </a:fld>
            <a:endParaRPr lang="tr-TR"/>
          </a:p>
        </p:txBody>
      </p:sp>
    </p:spTree>
    <p:extLst>
      <p:ext uri="{BB962C8B-B14F-4D97-AF65-F5344CB8AC3E}">
        <p14:creationId xmlns:p14="http://schemas.microsoft.com/office/powerpoint/2010/main" val="2781016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BE4422-E552-4D28-B32E-B8C7ADF75762}" type="datetimeFigureOut">
              <a:rPr lang="tr-TR" smtClean="0"/>
              <a:t>06.03.2020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4AFC3-13DC-484C-BD92-1311E5FC1B07}" type="slidenum">
              <a:rPr lang="tr-TR" smtClean="0"/>
              <a:t>‹#›</a:t>
            </a:fld>
            <a:endParaRPr lang="tr-TR"/>
          </a:p>
        </p:txBody>
      </p:sp>
    </p:spTree>
    <p:extLst>
      <p:ext uri="{BB962C8B-B14F-4D97-AF65-F5344CB8AC3E}">
        <p14:creationId xmlns:p14="http://schemas.microsoft.com/office/powerpoint/2010/main" val="653369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TAMİR BAKIM PLANLAMASI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84139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TAMİR-BAKIM FAALİYETLERİNİN ÜRETİME ETKİSİ</a:t>
            </a:r>
            <a:endParaRPr lang="tr-TR" dirty="0"/>
          </a:p>
        </p:txBody>
      </p:sp>
      <p:sp>
        <p:nvSpPr>
          <p:cNvPr id="3" name="İçerik Yer Tutucusu 2"/>
          <p:cNvSpPr>
            <a:spLocks noGrp="1"/>
          </p:cNvSpPr>
          <p:nvPr>
            <p:ph idx="1"/>
          </p:nvPr>
        </p:nvSpPr>
        <p:spPr/>
        <p:txBody>
          <a:bodyPr>
            <a:normAutofit fontScale="40000" lnSpcReduction="20000"/>
          </a:bodyPr>
          <a:lstStyle/>
          <a:p>
            <a:pPr marL="0" indent="0" algn="just">
              <a:buNone/>
            </a:pPr>
            <a:endParaRPr lang="tr-TR" sz="8800" dirty="0" smtClean="0"/>
          </a:p>
          <a:p>
            <a:pPr marL="0" indent="0" algn="just">
              <a:buNone/>
            </a:pPr>
            <a:r>
              <a:rPr lang="tr-TR" sz="8800" dirty="0" smtClean="0"/>
              <a:t>Üretimin </a:t>
            </a:r>
            <a:r>
              <a:rPr lang="tr-TR" sz="8800" dirty="0"/>
              <a:t>programlara uygun biçimde sürdürülmesi, üç temel üretim unsurundan birini oluşturan makine ve tesislerin aksamadan çalışmasına bağlıdır. Makinelerin belirli zamanlardaki bakımları ve beklenmedik zamanlarda ortaya çıkan arızaların giderilmesi üretim akışını mümkün olduğu kadar aksatmadan yapılmalıdır</a:t>
            </a:r>
            <a:r>
              <a:rPr lang="tr-TR" sz="8800" dirty="0" smtClean="0"/>
              <a:t>.</a:t>
            </a:r>
          </a:p>
          <a:p>
            <a:pPr marL="0" indent="0" algn="just">
              <a:buNone/>
            </a:pPr>
            <a:endParaRPr lang="tr-TR" sz="8800" dirty="0"/>
          </a:p>
          <a:p>
            <a:endParaRPr lang="tr-TR" dirty="0"/>
          </a:p>
        </p:txBody>
      </p:sp>
      <p:sp>
        <p:nvSpPr>
          <p:cNvPr id="4" name="Slayt Numarası Yer Tutucusu 3"/>
          <p:cNvSpPr>
            <a:spLocks noGrp="1"/>
          </p:cNvSpPr>
          <p:nvPr>
            <p:ph type="sldNum" sz="quarter" idx="12"/>
          </p:nvPr>
        </p:nvSpPr>
        <p:spPr/>
        <p:txBody>
          <a:bodyPr/>
          <a:lstStyle/>
          <a:p>
            <a:fld id="{06091D9B-AFD9-4190-961A-3DA294BA9F86}" type="slidenum">
              <a:rPr lang="tr-TR" smtClean="0"/>
              <a:t>2</a:t>
            </a:fld>
            <a:endParaRPr lang="tr-TR"/>
          </a:p>
        </p:txBody>
      </p:sp>
    </p:spTree>
    <p:extLst>
      <p:ext uri="{BB962C8B-B14F-4D97-AF65-F5344CB8AC3E}">
        <p14:creationId xmlns:p14="http://schemas.microsoft.com/office/powerpoint/2010/main" val="239255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TAMİR-BAKIM FAALİYETLERİNİN ÜRETİME ETKİSİ</a:t>
            </a:r>
            <a:endParaRPr lang="tr-TR" dirty="0"/>
          </a:p>
        </p:txBody>
      </p:sp>
      <p:sp>
        <p:nvSpPr>
          <p:cNvPr id="3" name="İçerik Yer Tutucusu 2"/>
          <p:cNvSpPr>
            <a:spLocks noGrp="1"/>
          </p:cNvSpPr>
          <p:nvPr>
            <p:ph idx="1"/>
          </p:nvPr>
        </p:nvSpPr>
        <p:spPr/>
        <p:txBody>
          <a:bodyPr>
            <a:normAutofit fontScale="32500" lnSpcReduction="20000"/>
          </a:bodyPr>
          <a:lstStyle/>
          <a:p>
            <a:pPr marL="0" indent="0" algn="just">
              <a:buNone/>
            </a:pPr>
            <a:endParaRPr lang="tr-TR" sz="8800" dirty="0" smtClean="0"/>
          </a:p>
          <a:p>
            <a:pPr marL="0" indent="0" algn="just">
              <a:buNone/>
            </a:pPr>
            <a:r>
              <a:rPr lang="tr-TR" sz="8800" dirty="0" smtClean="0"/>
              <a:t>Üretim </a:t>
            </a:r>
            <a:r>
              <a:rPr lang="tr-TR" sz="8800" dirty="0"/>
              <a:t>sistemi büyüdükçe veya üretim miktarı arttıkça tamir-bakım (TB) faaliyetlerinin önemi artar. Yüzlerce tezgahtan oluşan bir üretim hattında birkaç makinenin arızalanması, zincirleme etkilerle bütün sistemi felce uğratabilir. </a:t>
            </a:r>
            <a:r>
              <a:rPr lang="tr-TR" sz="8800" dirty="0" smtClean="0"/>
              <a:t>Kesikli üretimde </a:t>
            </a:r>
            <a:r>
              <a:rPr lang="tr-TR" sz="8800" dirty="0"/>
              <a:t>arızalanan veya bakıma alınan makinelerin yokluğunu bir ölçüde giderme olanağı vardır. Fakat sürekli üretimde </a:t>
            </a:r>
            <a:r>
              <a:rPr lang="tr-TR" sz="8800" dirty="0" smtClean="0"/>
              <a:t>arızaların </a:t>
            </a:r>
            <a:r>
              <a:rPr lang="tr-TR" sz="8800" dirty="0"/>
              <a:t>üretim akışı üzerindeki etkisi çok büyüktür</a:t>
            </a:r>
            <a:r>
              <a:rPr lang="tr-TR" sz="8800" dirty="0" smtClean="0"/>
              <a:t>.</a:t>
            </a:r>
          </a:p>
        </p:txBody>
      </p:sp>
      <p:sp>
        <p:nvSpPr>
          <p:cNvPr id="4" name="Slayt Numarası Yer Tutucusu 3"/>
          <p:cNvSpPr>
            <a:spLocks noGrp="1"/>
          </p:cNvSpPr>
          <p:nvPr>
            <p:ph type="sldNum" sz="quarter" idx="12"/>
          </p:nvPr>
        </p:nvSpPr>
        <p:spPr/>
        <p:txBody>
          <a:bodyPr/>
          <a:lstStyle/>
          <a:p>
            <a:fld id="{06091D9B-AFD9-4190-961A-3DA294BA9F86}" type="slidenum">
              <a:rPr lang="tr-TR" smtClean="0"/>
              <a:t>3</a:t>
            </a:fld>
            <a:endParaRPr lang="tr-TR"/>
          </a:p>
        </p:txBody>
      </p:sp>
    </p:spTree>
    <p:extLst>
      <p:ext uri="{BB962C8B-B14F-4D97-AF65-F5344CB8AC3E}">
        <p14:creationId xmlns:p14="http://schemas.microsoft.com/office/powerpoint/2010/main" val="2582971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TAMİR-BAKIM FAALİYETLERİNİN ÜRETİME ETKİSİ</a:t>
            </a:r>
            <a:endParaRPr lang="tr-TR" dirty="0"/>
          </a:p>
        </p:txBody>
      </p:sp>
      <p:sp>
        <p:nvSpPr>
          <p:cNvPr id="3" name="İçerik Yer Tutucusu 2"/>
          <p:cNvSpPr>
            <a:spLocks noGrp="1"/>
          </p:cNvSpPr>
          <p:nvPr>
            <p:ph idx="1"/>
          </p:nvPr>
        </p:nvSpPr>
        <p:spPr/>
        <p:txBody>
          <a:bodyPr>
            <a:noAutofit/>
          </a:bodyPr>
          <a:lstStyle/>
          <a:p>
            <a:pPr marL="0" indent="0" algn="just">
              <a:buNone/>
            </a:pPr>
            <a:r>
              <a:rPr lang="tr-TR" sz="2400" dirty="0" smtClean="0"/>
              <a:t>TB faaliyetlerinde üretimin aksamasını minimum düzeyde tutmak gerekli, fakat yeterli değildir. Herhangi bir makinenin bakıma alınması diğer makinelerin boş kalmasına sebep oluyorsa kapasite kaybı var demektir. Çok makineli sistemlerde TB yüzünden kapasite kaybının önlenmesi ayrı bir sorundur. Diğer taraftan TB işlerini yürütecek insan gücünden yararlanma oranım da yüksek tutmak gerekir. TB faaliyetlerinde belirsizlik bulunduğundan eldeki kısıtlı insan gücü kaynaklarından %100 yararlanmak mümkün değildir. Bu oranın yüksek tutulması TB faaliyetlerinin toplam maliyetinin düşürülmesi açısından önem taşır.</a:t>
            </a:r>
          </a:p>
        </p:txBody>
      </p:sp>
      <p:sp>
        <p:nvSpPr>
          <p:cNvPr id="4" name="Slayt Numarası Yer Tutucusu 3"/>
          <p:cNvSpPr>
            <a:spLocks noGrp="1"/>
          </p:cNvSpPr>
          <p:nvPr>
            <p:ph type="sldNum" sz="quarter" idx="12"/>
          </p:nvPr>
        </p:nvSpPr>
        <p:spPr/>
        <p:txBody>
          <a:bodyPr/>
          <a:lstStyle/>
          <a:p>
            <a:fld id="{06091D9B-AFD9-4190-961A-3DA294BA9F86}" type="slidenum">
              <a:rPr lang="tr-TR" smtClean="0"/>
              <a:t>4</a:t>
            </a:fld>
            <a:endParaRPr lang="tr-TR"/>
          </a:p>
        </p:txBody>
      </p:sp>
    </p:spTree>
    <p:extLst>
      <p:ext uri="{BB962C8B-B14F-4D97-AF65-F5344CB8AC3E}">
        <p14:creationId xmlns:p14="http://schemas.microsoft.com/office/powerpoint/2010/main" val="1076893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TAMİR-BAKIM FAALİYETLERİNİN ÜRETİME ETKİSİ</a:t>
            </a:r>
            <a:endParaRPr lang="tr-TR" dirty="0"/>
          </a:p>
        </p:txBody>
      </p:sp>
      <p:sp>
        <p:nvSpPr>
          <p:cNvPr id="3" name="İçerik Yer Tutucusu 2"/>
          <p:cNvSpPr>
            <a:spLocks noGrp="1"/>
          </p:cNvSpPr>
          <p:nvPr>
            <p:ph idx="1"/>
          </p:nvPr>
        </p:nvSpPr>
        <p:spPr/>
        <p:txBody>
          <a:bodyPr>
            <a:noAutofit/>
          </a:bodyPr>
          <a:lstStyle/>
          <a:p>
            <a:pPr marL="0" indent="0" algn="just">
              <a:buNone/>
            </a:pPr>
            <a:endParaRPr lang="tr-TR" sz="1800" dirty="0" smtClean="0"/>
          </a:p>
          <a:p>
            <a:pPr marL="0" indent="0" algn="just">
              <a:buNone/>
            </a:pPr>
            <a:r>
              <a:rPr lang="tr-TR" sz="2000" dirty="0" smtClean="0"/>
              <a:t>TB faaliyetlerindeki aksaklıkların üretim akışı, verimlilik ve dolayısı ile maliyetler üzerindeki etkileri şöyle özetlenebilir:</a:t>
            </a:r>
          </a:p>
          <a:p>
            <a:pPr marL="1314450" lvl="2" indent="-514350" algn="just">
              <a:buFont typeface="+mj-lt"/>
              <a:buAutoNum type="arabicPeriod"/>
            </a:pPr>
            <a:r>
              <a:rPr lang="tr-TR" sz="1600" dirty="0" smtClean="0"/>
              <a:t>Makinelerin ve onları çalıştıran işçilerin boş kalmaları.</a:t>
            </a:r>
          </a:p>
          <a:p>
            <a:pPr marL="1314450" lvl="2" indent="-514350" algn="just">
              <a:buFont typeface="+mj-lt"/>
              <a:buAutoNum type="arabicPeriod"/>
            </a:pPr>
            <a:r>
              <a:rPr lang="tr-TR" sz="1600" dirty="0" smtClean="0"/>
              <a:t>Dolaylı işçilik ve üretim genel masraflarının artması.</a:t>
            </a:r>
          </a:p>
          <a:p>
            <a:pPr marL="1314450" lvl="2" indent="-514350" algn="just">
              <a:buFont typeface="+mj-lt"/>
              <a:buAutoNum type="arabicPeriod"/>
            </a:pPr>
            <a:r>
              <a:rPr lang="tr-TR" sz="1600" dirty="0" smtClean="0"/>
              <a:t>Müşteri taleplerinin karşılanamaması, satışlarda düşmeler.</a:t>
            </a:r>
          </a:p>
          <a:p>
            <a:pPr marL="1314450" lvl="2" indent="-514350" algn="just">
              <a:buFont typeface="+mj-lt"/>
              <a:buAutoNum type="arabicPeriod"/>
            </a:pPr>
            <a:r>
              <a:rPr lang="tr-TR" sz="1600" dirty="0" smtClean="0"/>
              <a:t>Aksaklığın meydana geldiği departmanla ilgili bulunan diğer departmanlardaki gecikme ve boş beklemeler.</a:t>
            </a:r>
          </a:p>
          <a:p>
            <a:pPr marL="1314450" lvl="2" indent="-514350" algn="just">
              <a:buFont typeface="+mj-lt"/>
              <a:buAutoNum type="arabicPeriod"/>
            </a:pPr>
            <a:r>
              <a:rPr lang="tr-TR" sz="1600" dirty="0" smtClean="0"/>
              <a:t>Iskarta oranının artması, kalitenin düşmesi.</a:t>
            </a:r>
          </a:p>
          <a:p>
            <a:pPr marL="1314450" lvl="2" indent="-514350" algn="just">
              <a:buFont typeface="+mj-lt"/>
              <a:buAutoNum type="arabicPeriod"/>
            </a:pPr>
            <a:r>
              <a:rPr lang="tr-TR" sz="1600" dirty="0" smtClean="0"/>
              <a:t>Siparişlerin zamanında teslim edilememesi yüzünden müşteriyi kaybetme veya tazminat ödeme.</a:t>
            </a:r>
          </a:p>
        </p:txBody>
      </p:sp>
      <p:sp>
        <p:nvSpPr>
          <p:cNvPr id="4" name="Slayt Numarası Yer Tutucusu 3"/>
          <p:cNvSpPr>
            <a:spLocks noGrp="1"/>
          </p:cNvSpPr>
          <p:nvPr>
            <p:ph type="sldNum" sz="quarter" idx="12"/>
          </p:nvPr>
        </p:nvSpPr>
        <p:spPr/>
        <p:txBody>
          <a:bodyPr/>
          <a:lstStyle/>
          <a:p>
            <a:fld id="{06091D9B-AFD9-4190-961A-3DA294BA9F86}" type="slidenum">
              <a:rPr lang="tr-TR" smtClean="0"/>
              <a:t>5</a:t>
            </a:fld>
            <a:endParaRPr lang="tr-TR"/>
          </a:p>
        </p:txBody>
      </p:sp>
    </p:spTree>
    <p:extLst>
      <p:ext uri="{BB962C8B-B14F-4D97-AF65-F5344CB8AC3E}">
        <p14:creationId xmlns:p14="http://schemas.microsoft.com/office/powerpoint/2010/main" val="4178813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TAMİR-BAKIM FAALİYETLERİNİN ÜRETİME ETKİSİ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TB planlaması başlıca iki tip faaliyetten oluşur:</a:t>
            </a:r>
          </a:p>
          <a:p>
            <a:pPr marL="971550" lvl="1" indent="-571500" algn="just">
              <a:buFont typeface="+mj-lt"/>
              <a:buAutoNum type="romanUcPeriod"/>
            </a:pPr>
            <a:r>
              <a:rPr lang="tr-TR" dirty="0" smtClean="0"/>
              <a:t>Tamir</a:t>
            </a:r>
          </a:p>
          <a:p>
            <a:pPr marL="800100" lvl="2" indent="0" algn="just">
              <a:buNone/>
            </a:pPr>
            <a:r>
              <a:rPr lang="tr-TR" dirty="0" smtClean="0"/>
              <a:t>Üretim sistemindeki makine ve teçhizat herhangi bir nedenle kısmen veya tamamen çalışamaz duruma girdiğinde tekrar çalışır duruma getirmek için uygulanan işlemlerdir. Tamir süresinin kısa tutulması kapasite kullanım oranını arttırır. Buna karşılık tamir ekiplerinin maliyetinin artmamasına dikkat edilir.</a:t>
            </a:r>
          </a:p>
        </p:txBody>
      </p:sp>
      <p:sp>
        <p:nvSpPr>
          <p:cNvPr id="4" name="Slayt Numarası Yer Tutucusu 3"/>
          <p:cNvSpPr>
            <a:spLocks noGrp="1"/>
          </p:cNvSpPr>
          <p:nvPr>
            <p:ph type="sldNum" sz="quarter" idx="12"/>
          </p:nvPr>
        </p:nvSpPr>
        <p:spPr/>
        <p:txBody>
          <a:bodyPr/>
          <a:lstStyle/>
          <a:p>
            <a:fld id="{06091D9B-AFD9-4190-961A-3DA294BA9F86}" type="slidenum">
              <a:rPr lang="tr-TR" smtClean="0"/>
              <a:t>6</a:t>
            </a:fld>
            <a:endParaRPr lang="tr-TR"/>
          </a:p>
        </p:txBody>
      </p:sp>
    </p:spTree>
    <p:extLst>
      <p:ext uri="{BB962C8B-B14F-4D97-AF65-F5344CB8AC3E}">
        <p14:creationId xmlns:p14="http://schemas.microsoft.com/office/powerpoint/2010/main" val="253162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TAMİR-BAKIM FAALİYETLERİNİN ÜRETİME ETKİSİ</a:t>
            </a:r>
            <a:endParaRPr lang="tr-TR" dirty="0"/>
          </a:p>
        </p:txBody>
      </p:sp>
      <p:sp>
        <p:nvSpPr>
          <p:cNvPr id="3" name="İçerik Yer Tutucusu 2"/>
          <p:cNvSpPr>
            <a:spLocks noGrp="1"/>
          </p:cNvSpPr>
          <p:nvPr>
            <p:ph idx="1"/>
          </p:nvPr>
        </p:nvSpPr>
        <p:spPr/>
        <p:txBody>
          <a:bodyPr>
            <a:normAutofit/>
          </a:bodyPr>
          <a:lstStyle/>
          <a:p>
            <a:pPr marL="971550" lvl="1" indent="-571500" algn="just">
              <a:buFont typeface="+mj-lt"/>
              <a:buAutoNum type="romanUcPeriod" startAt="2"/>
            </a:pPr>
            <a:endParaRPr lang="tr-TR" dirty="0" smtClean="0"/>
          </a:p>
          <a:p>
            <a:pPr marL="971550" lvl="1" indent="-571500" algn="just">
              <a:buFont typeface="+mj-lt"/>
              <a:buAutoNum type="romanUcPeriod" startAt="2"/>
            </a:pPr>
            <a:r>
              <a:rPr lang="tr-TR" dirty="0" smtClean="0"/>
              <a:t>Koruyucu Bakım</a:t>
            </a:r>
          </a:p>
          <a:p>
            <a:pPr marL="800100" lvl="2" indent="0" algn="just">
              <a:buNone/>
            </a:pPr>
            <a:r>
              <a:rPr lang="tr-TR" dirty="0" smtClean="0"/>
              <a:t>Makine ve teçhizat, arıza meydana gelmesi beklenmeden, önceden tespit edilmiş süreler sonunda gözden geçirilir, gerekli parçalar değiştirilir ve ayarlamalar yapılır. Koruyucu bakım, sürpriz arızalar sonunda meydana gelen üretim aksaklıklarını ve kapasite kayıplarını önemli ölçüde azaltır. Bu avantaja karşılık erken değişen parçaların ve muayene işlemlerinin maliyeti artar.</a:t>
            </a:r>
          </a:p>
          <a:p>
            <a:pPr marL="0" indent="0">
              <a:buNone/>
            </a:pPr>
            <a:endParaRPr lang="tr-TR" dirty="0"/>
          </a:p>
        </p:txBody>
      </p:sp>
      <p:sp>
        <p:nvSpPr>
          <p:cNvPr id="4" name="Slayt Numarası Yer Tutucusu 3"/>
          <p:cNvSpPr>
            <a:spLocks noGrp="1"/>
          </p:cNvSpPr>
          <p:nvPr>
            <p:ph type="sldNum" sz="quarter" idx="12"/>
          </p:nvPr>
        </p:nvSpPr>
        <p:spPr/>
        <p:txBody>
          <a:bodyPr/>
          <a:lstStyle/>
          <a:p>
            <a:fld id="{06091D9B-AFD9-4190-961A-3DA294BA9F86}" type="slidenum">
              <a:rPr lang="tr-TR" smtClean="0"/>
              <a:t>7</a:t>
            </a:fld>
            <a:endParaRPr lang="tr-TR"/>
          </a:p>
        </p:txBody>
      </p:sp>
    </p:spTree>
    <p:extLst>
      <p:ext uri="{BB962C8B-B14F-4D97-AF65-F5344CB8AC3E}">
        <p14:creationId xmlns:p14="http://schemas.microsoft.com/office/powerpoint/2010/main" val="3524531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07265" y="1600200"/>
            <a:ext cx="712946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ayt Numarası Yer Tutucusu 2"/>
          <p:cNvSpPr>
            <a:spLocks noGrp="1"/>
          </p:cNvSpPr>
          <p:nvPr>
            <p:ph type="sldNum" sz="quarter" idx="12"/>
          </p:nvPr>
        </p:nvSpPr>
        <p:spPr/>
        <p:txBody>
          <a:bodyPr/>
          <a:lstStyle/>
          <a:p>
            <a:fld id="{06091D9B-AFD9-4190-961A-3DA294BA9F86}" type="slidenum">
              <a:rPr lang="tr-TR" smtClean="0"/>
              <a:t>8</a:t>
            </a:fld>
            <a:endParaRPr lang="tr-TR"/>
          </a:p>
        </p:txBody>
      </p:sp>
    </p:spTree>
    <p:extLst>
      <p:ext uri="{BB962C8B-B14F-4D97-AF65-F5344CB8AC3E}">
        <p14:creationId xmlns:p14="http://schemas.microsoft.com/office/powerpoint/2010/main" val="1582907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lvl="0"/>
            <a:r>
              <a:rPr lang="tr-TR" dirty="0"/>
              <a:t>Bülent </a:t>
            </a:r>
            <a:r>
              <a:rPr lang="tr-TR" dirty="0" err="1"/>
              <a:t>Kobu</a:t>
            </a:r>
            <a:r>
              <a:rPr lang="tr-TR" dirty="0"/>
              <a:t>, </a:t>
            </a:r>
            <a:r>
              <a:rPr lang="tr-TR" b="1" dirty="0"/>
              <a:t>Üretim Yönetimi</a:t>
            </a:r>
            <a:r>
              <a:rPr lang="tr-TR" dirty="0"/>
              <a:t>, Beta Basım Yayım, İstanbul, 2006.</a:t>
            </a:r>
          </a:p>
          <a:p>
            <a:pPr lvl="0"/>
            <a:r>
              <a:rPr lang="tr-TR" dirty="0"/>
              <a:t>Sevinç Üreten, </a:t>
            </a:r>
            <a:r>
              <a:rPr lang="tr-TR" b="1" dirty="0"/>
              <a:t>Üretim/İşlemler Yönetimi Stratejik Kararlar ve Karar Modelleri</a:t>
            </a:r>
            <a:r>
              <a:rPr lang="tr-TR" dirty="0"/>
              <a:t>, Gazi Kitabevi, 2005.</a:t>
            </a:r>
          </a:p>
          <a:p>
            <a:pPr lvl="0"/>
            <a:r>
              <a:rPr lang="tr-TR" dirty="0"/>
              <a:t>Mahmut Tekin, </a:t>
            </a:r>
            <a:r>
              <a:rPr lang="tr-TR" b="1" dirty="0"/>
              <a:t>Üretim Yönetimi Cilt 1</a:t>
            </a:r>
            <a:r>
              <a:rPr lang="tr-TR" dirty="0"/>
              <a:t>, 5. Baskı, 2005</a:t>
            </a:r>
            <a:r>
              <a:rPr lang="tr-TR" dirty="0" smtClean="0"/>
              <a:t>.</a:t>
            </a:r>
            <a:endParaRPr lang="tr-TR" dirty="0"/>
          </a:p>
        </p:txBody>
      </p:sp>
    </p:spTree>
    <p:extLst>
      <p:ext uri="{BB962C8B-B14F-4D97-AF65-F5344CB8AC3E}">
        <p14:creationId xmlns:p14="http://schemas.microsoft.com/office/powerpoint/2010/main" val="4356174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431</Words>
  <Application>Microsoft Office PowerPoint</Application>
  <PresentationFormat>Ekran Gösterisi (4:3)</PresentationFormat>
  <Paragraphs>37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TAMİR BAKIM PLANLAMASI</vt:lpstr>
      <vt:lpstr>TAMİR-BAKIM FAALİYETLERİNİN ÜRETİME ETKİSİ</vt:lpstr>
      <vt:lpstr>TAMİR-BAKIM FAALİYETLERİNİN ÜRETİME ETKİSİ</vt:lpstr>
      <vt:lpstr>TAMİR-BAKIM FAALİYETLERİNİN ÜRETİME ETKİSİ</vt:lpstr>
      <vt:lpstr>TAMİR-BAKIM FAALİYETLERİNİN ÜRETİME ETKİSİ</vt:lpstr>
      <vt:lpstr>TAMİR-BAKIM FAALİYETLERİNİN ÜRETİME ETKİSİ</vt:lpstr>
      <vt:lpstr>TAMİR-BAKIM FAALİYETLERİNİN ÜRETİME ETKİSİ</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TAMİR BAKIM PLANLAMASI</dc:title>
  <dc:creator>ESRA AYHAN</dc:creator>
  <cp:lastModifiedBy>ESRA AYHAN</cp:lastModifiedBy>
  <cp:revision>1</cp:revision>
  <dcterms:created xsi:type="dcterms:W3CDTF">2020-03-06T13:06:32Z</dcterms:created>
  <dcterms:modified xsi:type="dcterms:W3CDTF">2020-03-06T13:07:09Z</dcterms:modified>
</cp:coreProperties>
</file>