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6" r:id="rId3"/>
    <p:sldId id="314" r:id="rId4"/>
    <p:sldId id="315" r:id="rId5"/>
    <p:sldId id="316" r:id="rId6"/>
    <p:sldId id="318" r:id="rId7"/>
    <p:sldId id="317" r:id="rId8"/>
    <p:sldId id="319" r:id="rId9"/>
    <p:sldId id="320" r:id="rId10"/>
    <p:sldId id="32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Büyüköztürk, Ş. Çokluk-</a:t>
            </a:r>
            <a:r>
              <a:rPr lang="tr-TR" dirty="0" err="1"/>
              <a:t>Bökeoğlu</a:t>
            </a:r>
            <a:r>
              <a:rPr lang="tr-TR" dirty="0"/>
              <a:t>, Ö. Köklü, N. (2016). Sosyal Bilimler için İstatistik.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algn="just"/>
            <a:r>
              <a:rPr lang="tr-TR" dirty="0"/>
              <a:t>Büyüköztürk,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409-28.</a:t>
            </a:r>
          </a:p>
          <a:p>
            <a:pPr algn="just"/>
            <a:r>
              <a:rPr lang="tr-TR" dirty="0"/>
              <a:t>Büyüköztürk, Ş. (2017) Sosyal Bilimler için Veri Analizi El Kitabı: İstatistik, Araştırma Deseni SPSS Uygulamaları ve Yorum.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r>
              <a:rPr lang="tr-TR" dirty="0"/>
              <a:t>Çokluk, Ö. Şekercioğlu, G. Büyüköztürk, Ş. (2016). Sosyal Bilimler İçin Çok Değişkenli İstatistik SPSS ve LISREL Uygulamaları.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7170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 smtClean="0"/>
              <a:t>İkiden </a:t>
            </a:r>
            <a:r>
              <a:rPr lang="tr-TR" sz="3200" b="1" dirty="0"/>
              <a:t>Fazla </a:t>
            </a:r>
            <a:r>
              <a:rPr lang="tr-TR" sz="3200" b="1" dirty="0" smtClean="0"/>
              <a:t>Ortalamanın Karşılaştırılmasına </a:t>
            </a:r>
            <a:r>
              <a:rPr lang="tr-TR" sz="3200" b="1" dirty="0"/>
              <a:t>Yönelik Parametrik Olmayan </a:t>
            </a:r>
            <a:r>
              <a:rPr lang="tr-TR" sz="3200" b="1" dirty="0" smtClean="0"/>
              <a:t>Teknikler</a:t>
            </a:r>
            <a:r>
              <a:rPr lang="tr-TR" sz="3200" b="1" dirty="0"/>
              <a:t/>
            </a:r>
            <a:br>
              <a:rPr lang="tr-TR" sz="3200" b="1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Bağımsız Örneklemler için Tek Faktörlü </a:t>
            </a:r>
            <a:r>
              <a:rPr lang="tr-TR" dirty="0" err="1" smtClean="0"/>
              <a:t>Varyans</a:t>
            </a:r>
            <a:r>
              <a:rPr lang="tr-TR" dirty="0" smtClean="0"/>
              <a:t> Analizinin </a:t>
            </a:r>
            <a:r>
              <a:rPr lang="tr-TR" dirty="0"/>
              <a:t>Parametrik Olmayan </a:t>
            </a:r>
            <a:r>
              <a:rPr lang="tr-TR" dirty="0" smtClean="0"/>
              <a:t>Karşılığı: </a:t>
            </a:r>
            <a:r>
              <a:rPr lang="tr-TR" dirty="0" err="1" smtClean="0"/>
              <a:t>Kruskall</a:t>
            </a:r>
            <a:r>
              <a:rPr lang="tr-TR" dirty="0" smtClean="0"/>
              <a:t>-Wallis H Testi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 </a:t>
            </a:r>
            <a:r>
              <a:rPr lang="tr-TR" dirty="0" smtClean="0"/>
              <a:t>Tekrarlı </a:t>
            </a:r>
            <a:r>
              <a:rPr lang="tr-TR" dirty="0"/>
              <a:t>Ölçümler İçin Tek Faktörlü </a:t>
            </a:r>
            <a:r>
              <a:rPr lang="tr-TR" dirty="0" err="1"/>
              <a:t>Varyans</a:t>
            </a:r>
            <a:r>
              <a:rPr lang="tr-TR" dirty="0"/>
              <a:t> </a:t>
            </a:r>
            <a:r>
              <a:rPr lang="tr-TR" dirty="0" smtClean="0"/>
              <a:t>Analizinin </a:t>
            </a:r>
            <a:r>
              <a:rPr lang="tr-TR" dirty="0"/>
              <a:t>Parametrik </a:t>
            </a:r>
            <a:r>
              <a:rPr lang="tr-TR" dirty="0" smtClean="0"/>
              <a:t>Olmayan Karşılığı: </a:t>
            </a:r>
            <a:r>
              <a:rPr lang="tr-TR" dirty="0" err="1" smtClean="0"/>
              <a:t>Friedman</a:t>
            </a:r>
            <a:r>
              <a:rPr lang="tr-TR" dirty="0" smtClean="0"/>
              <a:t> </a:t>
            </a:r>
            <a:r>
              <a:rPr lang="tr-TR" dirty="0"/>
              <a:t>Testi </a:t>
            </a:r>
          </a:p>
        </p:txBody>
      </p:sp>
    </p:spTree>
    <p:extLst>
      <p:ext uri="{BB962C8B-B14F-4D97-AF65-F5344CB8AC3E}">
        <p14:creationId xmlns:p14="http://schemas.microsoft.com/office/powerpoint/2010/main" val="3464338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Kruskall</a:t>
            </a:r>
            <a:r>
              <a:rPr lang="tr-TR" b="1" dirty="0"/>
              <a:t>-Wallis H </a:t>
            </a:r>
            <a:r>
              <a:rPr lang="tr-TR" b="1" dirty="0" smtClean="0"/>
              <a:t>Testi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latin typeface="Comic Sans MS" panose="030F0702030302020204" pitchFamily="66" charset="0"/>
              </a:rPr>
              <a:t>Varyans</a:t>
            </a:r>
            <a:r>
              <a:rPr lang="tr-TR" altLang="tr-TR" dirty="0">
                <a:latin typeface="Comic Sans MS" panose="030F0702030302020204" pitchFamily="66" charset="0"/>
              </a:rPr>
              <a:t> analizinin, “puanların grup değişkenine (bağımsız değişkene) göre oluşturulan her bir alt grupta normal dağılım göstermesi” varsayımı karşılanmadığı taktirde, tek yönlü </a:t>
            </a:r>
            <a:r>
              <a:rPr lang="tr-TR" altLang="tr-TR" dirty="0" err="1">
                <a:latin typeface="Comic Sans MS" panose="030F0702030302020204" pitchFamily="66" charset="0"/>
              </a:rPr>
              <a:t>ANOVA’ya</a:t>
            </a:r>
            <a:r>
              <a:rPr lang="tr-TR" altLang="tr-TR" dirty="0">
                <a:latin typeface="Comic Sans MS" panose="030F0702030302020204" pitchFamily="66" charset="0"/>
              </a:rPr>
              <a:t> alternatif olarak </a:t>
            </a:r>
            <a:r>
              <a:rPr lang="tr-TR" altLang="tr-TR" dirty="0" err="1">
                <a:latin typeface="Comic Sans MS" panose="030F0702030302020204" pitchFamily="66" charset="0"/>
              </a:rPr>
              <a:t>Kruskall</a:t>
            </a:r>
            <a:r>
              <a:rPr lang="tr-TR" altLang="tr-TR" dirty="0">
                <a:latin typeface="Comic Sans MS" panose="030F0702030302020204" pitchFamily="66" charset="0"/>
              </a:rPr>
              <a:t>-Wallis H Testi kullanılabilir. </a:t>
            </a:r>
          </a:p>
          <a:p>
            <a:r>
              <a:rPr lang="tr-TR" altLang="tr-TR" b="1" dirty="0" err="1">
                <a:solidFill>
                  <a:srgbClr val="003399"/>
                </a:solidFill>
                <a:latin typeface="Comic Sans MS" panose="030F0702030302020204" pitchFamily="66" charset="0"/>
              </a:rPr>
              <a:t>Kruskall</a:t>
            </a:r>
            <a:r>
              <a:rPr lang="tr-TR" altLang="tr-TR" b="1" dirty="0">
                <a:solidFill>
                  <a:srgbClr val="003399"/>
                </a:solidFill>
                <a:latin typeface="Comic Sans MS" panose="030F0702030302020204" pitchFamily="66" charset="0"/>
              </a:rPr>
              <a:t>-Wallis H Testi ilişkisiz iki ya da daha çok örneklem ortalamasının birbirinden manidar farklılık gösterip göstermediğini test eder.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726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Kruskall</a:t>
            </a:r>
            <a:r>
              <a:rPr lang="tr-TR" b="1" dirty="0"/>
              <a:t>-Wallis H Testi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  <a:defRPr/>
            </a:pPr>
            <a:r>
              <a:rPr lang="tr-TR" b="1" dirty="0" err="1">
                <a:solidFill>
                  <a:srgbClr val="003399"/>
                </a:solidFill>
                <a:latin typeface="Comic Sans MS" pitchFamily="66" charset="0"/>
              </a:rPr>
              <a:t>Kruskall</a:t>
            </a:r>
            <a:r>
              <a:rPr lang="tr-TR" b="1" dirty="0">
                <a:solidFill>
                  <a:srgbClr val="003399"/>
                </a:solidFill>
                <a:latin typeface="Comic Sans MS" pitchFamily="66" charset="0"/>
              </a:rPr>
              <a:t>-Wallis H Testinde: </a:t>
            </a:r>
          </a:p>
          <a:p>
            <a:pPr marL="274320" indent="-274320" algn="just">
              <a:defRPr/>
            </a:pPr>
            <a:endParaRPr lang="tr-TR" b="1" dirty="0">
              <a:solidFill>
                <a:srgbClr val="003399"/>
              </a:solidFill>
              <a:latin typeface="Comic Sans MS" pitchFamily="66" charset="0"/>
            </a:endParaRPr>
          </a:p>
          <a:p>
            <a:pPr marL="0" indent="0" algn="just">
              <a:buNone/>
              <a:defRPr/>
            </a:pPr>
            <a:r>
              <a:rPr lang="tr-TR" b="1" dirty="0">
                <a:solidFill>
                  <a:srgbClr val="003399"/>
                </a:solidFill>
                <a:latin typeface="Comic Sans MS" pitchFamily="66" charset="0"/>
              </a:rPr>
              <a:t>1.Bağımlı değişken en az sıralama ölçeği düzeyinde olmalıdır.</a:t>
            </a:r>
          </a:p>
          <a:p>
            <a:pPr marL="274320" indent="-274320" algn="just">
              <a:defRPr/>
            </a:pPr>
            <a:endParaRPr lang="tr-TR" b="1" dirty="0">
              <a:solidFill>
                <a:srgbClr val="003399"/>
              </a:solidFill>
              <a:latin typeface="Comic Sans MS" pitchFamily="66" charset="0"/>
            </a:endParaRPr>
          </a:p>
          <a:p>
            <a:pPr marL="0" indent="0" algn="just">
              <a:buNone/>
              <a:defRPr/>
            </a:pPr>
            <a:r>
              <a:rPr lang="tr-TR" b="1" dirty="0">
                <a:solidFill>
                  <a:srgbClr val="003399"/>
                </a:solidFill>
                <a:latin typeface="Comic Sans MS" pitchFamily="66" charset="0"/>
              </a:rPr>
              <a:t>2.Gözlemler birbirinden bağımsız olmalıdır.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4878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Kruskall</a:t>
            </a:r>
            <a:r>
              <a:rPr lang="tr-TR" b="1" dirty="0"/>
              <a:t>-Wallis H Testi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SPSS uygulaması </a:t>
            </a:r>
          </a:p>
          <a:p>
            <a:r>
              <a:rPr lang="tr-TR" altLang="tr-TR" b="1" dirty="0" err="1" smtClean="0">
                <a:solidFill>
                  <a:srgbClr val="003399"/>
                </a:solidFill>
                <a:latin typeface="Comic Sans MS" panose="030F0702030302020204" pitchFamily="66" charset="0"/>
              </a:rPr>
              <a:t>Örnek:Üç</a:t>
            </a:r>
            <a:r>
              <a:rPr lang="tr-TR" altLang="tr-TR" b="1" dirty="0" smtClean="0">
                <a:solidFill>
                  <a:srgbClr val="003399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>
                <a:solidFill>
                  <a:srgbClr val="003399"/>
                </a:solidFill>
                <a:latin typeface="Comic Sans MS" panose="030F0702030302020204" pitchFamily="66" charset="0"/>
              </a:rPr>
              <a:t>ayrı bölümde öğrenim gören toplam 45 öğrencinin “bağımlılık eğilimi ölçeği” puanlarının bölümlere göre anlamlı farklılık gösterip göstermediğini test etmek isteyelim. </a:t>
            </a:r>
            <a:endParaRPr lang="tr-TR" altLang="tr-TR" b="1" dirty="0" smtClean="0">
              <a:solidFill>
                <a:srgbClr val="003399"/>
              </a:solidFill>
              <a:latin typeface="Comic Sans MS" panose="030F0702030302020204" pitchFamily="66" charset="0"/>
            </a:endParaRPr>
          </a:p>
          <a:p>
            <a:r>
              <a:rPr lang="tr-TR" altLang="tr-TR" b="1" dirty="0" err="1" smtClean="0">
                <a:solidFill>
                  <a:srgbClr val="003399"/>
                </a:solidFill>
                <a:latin typeface="Comic Sans MS" panose="030F0702030302020204" pitchFamily="66" charset="0"/>
              </a:rPr>
              <a:t>Analyze</a:t>
            </a:r>
            <a:r>
              <a:rPr lang="tr-TR" altLang="tr-TR" b="1" dirty="0" smtClean="0">
                <a:solidFill>
                  <a:srgbClr val="003399"/>
                </a:solidFill>
                <a:latin typeface="Comic Sans MS" panose="030F0702030302020204" pitchFamily="66" charset="0"/>
              </a:rPr>
              <a:t> / </a:t>
            </a:r>
            <a:r>
              <a:rPr lang="tr-TR" altLang="tr-TR" b="1" dirty="0" err="1" smtClean="0">
                <a:solidFill>
                  <a:srgbClr val="003399"/>
                </a:solidFill>
                <a:latin typeface="Comic Sans MS" panose="030F0702030302020204" pitchFamily="66" charset="0"/>
              </a:rPr>
              <a:t>Nonparametric</a:t>
            </a:r>
            <a:r>
              <a:rPr lang="tr-TR" altLang="tr-TR" b="1" dirty="0" smtClean="0">
                <a:solidFill>
                  <a:srgbClr val="003399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 smtClean="0">
                <a:solidFill>
                  <a:srgbClr val="003399"/>
                </a:solidFill>
                <a:latin typeface="Comic Sans MS" panose="030F0702030302020204" pitchFamily="66" charset="0"/>
              </a:rPr>
              <a:t>Tests</a:t>
            </a:r>
            <a:r>
              <a:rPr lang="tr-TR" altLang="tr-TR" b="1" dirty="0" smtClean="0">
                <a:solidFill>
                  <a:srgbClr val="003399"/>
                </a:solidFill>
                <a:latin typeface="Comic Sans MS" panose="030F0702030302020204" pitchFamily="66" charset="0"/>
              </a:rPr>
              <a:t> / </a:t>
            </a:r>
            <a:r>
              <a:rPr lang="tr-TR" altLang="tr-TR" b="1" dirty="0" err="1" smtClean="0">
                <a:solidFill>
                  <a:srgbClr val="003399"/>
                </a:solidFill>
                <a:latin typeface="Comic Sans MS" panose="030F0702030302020204" pitchFamily="66" charset="0"/>
              </a:rPr>
              <a:t>Independent</a:t>
            </a:r>
            <a:r>
              <a:rPr lang="tr-TR" altLang="tr-TR" b="1" dirty="0" smtClean="0">
                <a:solidFill>
                  <a:srgbClr val="003399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 smtClean="0">
                <a:solidFill>
                  <a:srgbClr val="003399"/>
                </a:solidFill>
                <a:latin typeface="Comic Sans MS" panose="030F0702030302020204" pitchFamily="66" charset="0"/>
              </a:rPr>
              <a:t>Samples</a:t>
            </a:r>
            <a:r>
              <a:rPr lang="tr-TR" altLang="tr-TR" b="1" dirty="0" smtClean="0">
                <a:solidFill>
                  <a:srgbClr val="003399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tr-TR" altLang="tr-TR" b="1" dirty="0">
              <a:solidFill>
                <a:srgbClr val="003399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altLang="tr-TR" b="1" dirty="0">
              <a:solidFill>
                <a:srgbClr val="003399"/>
              </a:solidFill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6782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Kruskall</a:t>
            </a:r>
            <a:r>
              <a:rPr lang="tr-TR" b="1" dirty="0"/>
              <a:t>-Wallis H Testi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7975" y="1506867"/>
            <a:ext cx="6185189" cy="479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97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Friedman</a:t>
            </a:r>
            <a:r>
              <a:rPr lang="tr-TR" b="1" dirty="0"/>
              <a:t> Testi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Verilerimizin </a:t>
            </a:r>
            <a:r>
              <a:rPr lang="tr-TR" dirty="0"/>
              <a:t>İlişkili Örneklemler için Tek Yönlü </a:t>
            </a:r>
            <a:r>
              <a:rPr lang="tr-TR" dirty="0" err="1"/>
              <a:t>Varyans</a:t>
            </a:r>
            <a:r>
              <a:rPr lang="tr-TR" dirty="0"/>
              <a:t> Analizi </a:t>
            </a:r>
            <a:r>
              <a:rPr lang="tr-TR" dirty="0" smtClean="0"/>
              <a:t>için gereken parametrik teknik varsayımlarını karşılamadığı durumlarda </a:t>
            </a:r>
            <a:r>
              <a:rPr lang="tr-TR" dirty="0" err="1" smtClean="0"/>
              <a:t>Friedman</a:t>
            </a:r>
            <a:r>
              <a:rPr lang="tr-TR" dirty="0" smtClean="0"/>
              <a:t> </a:t>
            </a:r>
            <a:r>
              <a:rPr lang="tr-TR" dirty="0"/>
              <a:t>Testi </a:t>
            </a:r>
            <a:r>
              <a:rPr lang="tr-TR" dirty="0" smtClean="0"/>
              <a:t>kullanılabilir.</a:t>
            </a:r>
          </a:p>
          <a:p>
            <a:pPr marL="0" indent="0">
              <a:buNone/>
            </a:pPr>
            <a:r>
              <a:rPr lang="tr-TR" dirty="0"/>
              <a:t>Analizin Gerekleri: </a:t>
            </a:r>
          </a:p>
          <a:p>
            <a:pPr algn="just"/>
            <a:r>
              <a:rPr lang="tr-TR" dirty="0"/>
              <a:t>Gruplar bağımlıdır / ilişkilidir (Aynı grup üzerinden elde edilmiş en az iki ölçüm vardır).  </a:t>
            </a:r>
          </a:p>
          <a:p>
            <a:pPr algn="just"/>
            <a:r>
              <a:rPr lang="tr-TR" dirty="0"/>
              <a:t>Bağımlı değişkene ilişkin ölçümler en az sıralamalı ölçek düzeyindedir. </a:t>
            </a:r>
          </a:p>
          <a:p>
            <a:pPr algn="just"/>
            <a:endParaRPr lang="tr-TR" altLang="tr-TR" b="1" dirty="0">
              <a:solidFill>
                <a:srgbClr val="003399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50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Friedman</a:t>
            </a:r>
            <a:r>
              <a:rPr lang="tr-TR" b="1" dirty="0"/>
              <a:t> Testi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SPSS uygulaması </a:t>
            </a:r>
          </a:p>
          <a:p>
            <a:r>
              <a:rPr lang="tr-TR" dirty="0" smtClean="0"/>
              <a:t>Örnek: </a:t>
            </a:r>
            <a:r>
              <a:rPr lang="tr-TR" dirty="0"/>
              <a:t>Bir ilacın kaygı üzerindeki etkilerini ölçmek için ikişer hafta arayla yapılan üç farklı kaygı ölçümünün (</a:t>
            </a:r>
            <a:r>
              <a:rPr lang="tr-TR" dirty="0" err="1"/>
              <a:t>öntest</a:t>
            </a:r>
            <a:r>
              <a:rPr lang="tr-TR" dirty="0"/>
              <a:t>-</a:t>
            </a:r>
            <a:r>
              <a:rPr lang="tr-TR" dirty="0" err="1"/>
              <a:t>sontest</a:t>
            </a:r>
            <a:r>
              <a:rPr lang="tr-TR" dirty="0"/>
              <a:t>-izleme testi) sonuçlarını </a:t>
            </a:r>
            <a:r>
              <a:rPr lang="tr-TR" dirty="0" err="1"/>
              <a:t>Friedman</a:t>
            </a:r>
            <a:r>
              <a:rPr lang="tr-TR" dirty="0"/>
              <a:t> Testi ile karşılaştırmak mümkündür. </a:t>
            </a:r>
            <a:endParaRPr lang="tr-TR" dirty="0" smtClean="0"/>
          </a:p>
          <a:p>
            <a:r>
              <a:rPr lang="tr-TR" dirty="0" err="1" smtClean="0"/>
              <a:t>Analyze</a:t>
            </a:r>
            <a:r>
              <a:rPr lang="tr-TR" dirty="0" smtClean="0"/>
              <a:t> / </a:t>
            </a:r>
            <a:r>
              <a:rPr lang="tr-TR" dirty="0" err="1" smtClean="0"/>
              <a:t>Nonparametric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r>
              <a:rPr lang="tr-TR" dirty="0" smtClean="0"/>
              <a:t> /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samples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5499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Friedman</a:t>
            </a:r>
            <a:r>
              <a:rPr lang="tr-TR" b="1" dirty="0"/>
              <a:t> Testi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67928" y="1540920"/>
            <a:ext cx="6239308" cy="4636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375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357</Words>
  <Application>Microsoft Office PowerPoint</Application>
  <PresentationFormat>Geniş ekran</PresentationFormat>
  <Paragraphs>36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Teması</vt:lpstr>
      <vt:lpstr>ÖDE5024 DAVRANIŞ BİLİMLERİNDE İSTATİSTİK  Yüksek Lisans</vt:lpstr>
      <vt:lpstr>İkiden Fazla Ortalamanın Karşılaştırılmasına Yönelik Parametrik Olmayan Teknikler </vt:lpstr>
      <vt:lpstr>Kruskall-Wallis H Testi</vt:lpstr>
      <vt:lpstr>Kruskall-Wallis H Testi</vt:lpstr>
      <vt:lpstr>Kruskall-Wallis H Testi</vt:lpstr>
      <vt:lpstr>Kruskall-Wallis H Testi</vt:lpstr>
      <vt:lpstr>Friedman Testi </vt:lpstr>
      <vt:lpstr>Friedman Testi </vt:lpstr>
      <vt:lpstr>Friedman Testi 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71</cp:revision>
  <dcterms:created xsi:type="dcterms:W3CDTF">2017-05-17T14:02:52Z</dcterms:created>
  <dcterms:modified xsi:type="dcterms:W3CDTF">2018-02-01T12:06:53Z</dcterms:modified>
</cp:coreProperties>
</file>