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3"/>
  </p:notesMasterIdLst>
  <p:handoutMasterIdLst>
    <p:handoutMasterId r:id="rId14"/>
  </p:handoutMasterIdLst>
  <p:sldIdLst>
    <p:sldId id="669" r:id="rId4"/>
    <p:sldId id="670" r:id="rId5"/>
    <p:sldId id="671" r:id="rId6"/>
    <p:sldId id="672" r:id="rId7"/>
    <p:sldId id="673" r:id="rId8"/>
    <p:sldId id="674" r:id="rId9"/>
    <p:sldId id="675" r:id="rId10"/>
    <p:sldId id="678" r:id="rId11"/>
    <p:sldId id="68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25.02.2020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8649" y="5983591"/>
            <a:ext cx="1904276" cy="184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1F3864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310"/>
              </a:lnSpc>
            </a:pPr>
            <a:r>
              <a:rPr lang="tr-TR" spc="-96" smtClean="0"/>
              <a:t>2019 </a:t>
            </a:r>
            <a:r>
              <a:rPr lang="tr-TR" spc="-48" smtClean="0"/>
              <a:t>© </a:t>
            </a:r>
            <a:r>
              <a:rPr lang="tr-TR" spc="-26" smtClean="0"/>
              <a:t>Taylan </a:t>
            </a:r>
            <a:r>
              <a:rPr lang="tr-TR" spc="-4" smtClean="0"/>
              <a:t>Ulaş</a:t>
            </a:r>
            <a:r>
              <a:rPr lang="tr-TR" spc="70" smtClean="0"/>
              <a:t> </a:t>
            </a:r>
            <a:r>
              <a:rPr lang="tr-TR" spc="-9" smtClean="0"/>
              <a:t>Evcimen</a:t>
            </a:r>
            <a:endParaRPr lang="tr-TR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892466" y="5947630"/>
            <a:ext cx="213939" cy="217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0070BF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458"/>
              </a:lnSpc>
            </a:pPr>
            <a:r>
              <a:rPr lang="tr-TR" smtClean="0"/>
              <a:t>2</a:t>
            </a:r>
            <a:fld id="{81D60167-4931-47E6-BA6A-407CBD079E47}" type="slidenum">
              <a:rPr lang="tr-TR" smtClean="0"/>
              <a:pPr marL="11132">
                <a:lnSpc>
                  <a:spcPts val="1458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3659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46" y="707118"/>
            <a:ext cx="4888565" cy="363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 i="0">
                <a:solidFill>
                  <a:srgbClr val="1F386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33" y="1521063"/>
            <a:ext cx="8491323" cy="3359326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 i="0">
                <a:solidFill>
                  <a:srgbClr val="1F386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649" y="5983591"/>
            <a:ext cx="1904276" cy="184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1F3864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310"/>
              </a:lnSpc>
            </a:pPr>
            <a:r>
              <a:rPr lang="tr-TR" spc="-96" smtClean="0"/>
              <a:t>2019 </a:t>
            </a:r>
            <a:r>
              <a:rPr lang="tr-TR" spc="-48" smtClean="0"/>
              <a:t>© </a:t>
            </a:r>
            <a:r>
              <a:rPr lang="tr-TR" spc="-26" smtClean="0"/>
              <a:t>Taylan </a:t>
            </a:r>
            <a:r>
              <a:rPr lang="tr-TR" spc="-4" smtClean="0"/>
              <a:t>Ulaş</a:t>
            </a:r>
            <a:r>
              <a:rPr lang="tr-TR" spc="70" smtClean="0"/>
              <a:t> </a:t>
            </a:r>
            <a:r>
              <a:rPr lang="tr-TR" spc="-9" smtClean="0"/>
              <a:t>Evcimen</a:t>
            </a:r>
            <a:endParaRPr lang="tr-TR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92466" y="5947630"/>
            <a:ext cx="213939" cy="217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0070BF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458"/>
              </a:lnSpc>
            </a:pPr>
            <a:r>
              <a:rPr lang="tr-TR" smtClean="0"/>
              <a:t>2</a:t>
            </a:r>
            <a:fld id="{81D60167-4931-47E6-BA6A-407CBD079E47}" type="slidenum">
              <a:rPr lang="tr-TR" smtClean="0"/>
              <a:pPr marL="11132">
                <a:lnSpc>
                  <a:spcPts val="1458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854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46" y="707118"/>
            <a:ext cx="4888565" cy="363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1" i="0">
                <a:solidFill>
                  <a:srgbClr val="1F386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649" y="5983591"/>
            <a:ext cx="1904276" cy="184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1F3864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310"/>
              </a:lnSpc>
            </a:pPr>
            <a:r>
              <a:rPr lang="tr-TR" spc="-96" smtClean="0"/>
              <a:t>2019 </a:t>
            </a:r>
            <a:r>
              <a:rPr lang="tr-TR" spc="-48" smtClean="0"/>
              <a:t>© </a:t>
            </a:r>
            <a:r>
              <a:rPr lang="tr-TR" spc="-26" smtClean="0"/>
              <a:t>Taylan </a:t>
            </a:r>
            <a:r>
              <a:rPr lang="tr-TR" spc="-4" smtClean="0"/>
              <a:t>Ulaş</a:t>
            </a:r>
            <a:r>
              <a:rPr lang="tr-TR" spc="70" smtClean="0"/>
              <a:t> </a:t>
            </a:r>
            <a:r>
              <a:rPr lang="tr-TR" spc="-9" smtClean="0"/>
              <a:t>Evcimen</a:t>
            </a:r>
            <a:endParaRPr lang="tr-TR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892466" y="5947630"/>
            <a:ext cx="213939" cy="217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0070BF"/>
                </a:solidFill>
                <a:latin typeface="Arial"/>
                <a:cs typeface="Arial"/>
              </a:defRPr>
            </a:lvl1pPr>
          </a:lstStyle>
          <a:p>
            <a:pPr marL="11132">
              <a:lnSpc>
                <a:spcPts val="1458"/>
              </a:lnSpc>
            </a:pPr>
            <a:r>
              <a:rPr lang="tr-TR" smtClean="0"/>
              <a:t>2</a:t>
            </a:r>
            <a:fld id="{81D60167-4931-47E6-BA6A-407CBD079E47}" type="slidenum">
              <a:rPr lang="tr-TR" smtClean="0"/>
              <a:pPr marL="11132">
                <a:lnSpc>
                  <a:spcPts val="1458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040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Prof. Dr. Harun TANRIVERMİŞ, </a:t>
            </a:r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Yeşim</a:t>
            </a:r>
            <a:r>
              <a:rPr lang="en-US" dirty="0" smtClean="0"/>
              <a:t> ALİEFENDİOĞLU </a:t>
            </a:r>
            <a:r>
              <a:rPr lang="en-US" dirty="0" err="1" smtClean="0"/>
              <a:t>Ekonomi</a:t>
            </a:r>
            <a:r>
              <a:rPr lang="en-US" dirty="0" smtClean="0"/>
              <a:t> I 2016-2017 </a:t>
            </a:r>
            <a:r>
              <a:rPr lang="en-US" dirty="0" err="1" smtClean="0"/>
              <a:t>Güz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  <p:sldLayoutId id="2147483696" r:id="rId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aylan.evcimen@derinmavidanismanlik.com" TargetMode="Externa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GGY405</a:t>
            </a: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Gayrimenkul </a:t>
            </a:r>
            <a:r>
              <a:rPr lang="tr-TR" sz="3200" b="1" dirty="0"/>
              <a:t>ve Varlık Analizleri 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Taylan Ulaş EVCİMEN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40425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6443153" cy="5543687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30612">
              <a:lnSpc>
                <a:spcPts val="2559"/>
              </a:lnSpc>
              <a:spcBef>
                <a:spcPts val="96"/>
              </a:spcBef>
            </a:pPr>
            <a:r>
              <a:rPr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GG</a:t>
            </a:r>
            <a:r>
              <a:rPr lang="tr-TR"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Y</a:t>
            </a:r>
            <a:r>
              <a:rPr sz="2100" b="1" spc="4" dirty="0" smtClean="0">
                <a:solidFill>
                  <a:srgbClr val="1F3864"/>
                </a:solidFill>
                <a:latin typeface="Carlito"/>
                <a:cs typeface="Carlito"/>
              </a:rPr>
              <a:t>405 </a:t>
            </a:r>
            <a:r>
              <a:rPr lang="tr-TR" sz="2100" b="1" dirty="0" smtClean="0">
                <a:solidFill>
                  <a:srgbClr val="1F3864"/>
                </a:solidFill>
                <a:latin typeface="Carlito"/>
                <a:cs typeface="Carlito"/>
              </a:rPr>
              <a:t>–</a:t>
            </a:r>
            <a:r>
              <a:rPr sz="2100" b="1" dirty="0" smtClean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endParaRPr lang="tr-TR" sz="2100" b="1" dirty="0" smtClean="0">
              <a:solidFill>
                <a:srgbClr val="1F3864"/>
              </a:solidFill>
              <a:latin typeface="Carlito"/>
              <a:cs typeface="Carlito"/>
            </a:endParaRPr>
          </a:p>
          <a:p>
            <a:pPr marL="30612">
              <a:lnSpc>
                <a:spcPts val="2559"/>
              </a:lnSpc>
              <a:spcBef>
                <a:spcPts val="96"/>
              </a:spcBef>
            </a:pPr>
            <a:r>
              <a:rPr sz="2100" b="1" spc="-4" dirty="0" err="1" smtClean="0">
                <a:solidFill>
                  <a:srgbClr val="1F3864"/>
                </a:solidFill>
                <a:latin typeface="Carlito"/>
                <a:cs typeface="Carlito"/>
              </a:rPr>
              <a:t>Gayrimenkul</a:t>
            </a:r>
            <a:r>
              <a:rPr sz="2100" b="1" spc="-4" dirty="0" smtClean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8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  <a:p>
            <a:pPr marL="31168">
              <a:lnSpc>
                <a:spcPts val="3296"/>
              </a:lnSpc>
            </a:pPr>
            <a:endParaRPr lang="tr-TR" sz="2800" b="1" dirty="0" smtClean="0">
              <a:solidFill>
                <a:srgbClr val="1F4D79"/>
              </a:solidFill>
              <a:latin typeface="Arial"/>
              <a:cs typeface="Arial"/>
            </a:endParaRPr>
          </a:p>
          <a:p>
            <a:pPr marL="31168">
              <a:lnSpc>
                <a:spcPts val="3296"/>
              </a:lnSpc>
            </a:pPr>
            <a:r>
              <a:rPr sz="2200" b="1" dirty="0" err="1" smtClean="0">
                <a:solidFill>
                  <a:srgbClr val="1F4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Kullanılması</a:t>
            </a:r>
            <a:r>
              <a:rPr sz="2200" b="1" dirty="0" smtClean="0">
                <a:solidFill>
                  <a:srgbClr val="1F4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4" dirty="0">
                <a:solidFill>
                  <a:srgbClr val="1F4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gereken</a:t>
            </a:r>
            <a:r>
              <a:rPr sz="2200" b="1" spc="4" dirty="0">
                <a:solidFill>
                  <a:srgbClr val="1F4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solidFill>
                  <a:srgbClr val="1F4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belgelemeler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68">
              <a:lnSpc>
                <a:spcPts val="3914"/>
              </a:lnSpc>
              <a:spcBef>
                <a:spcPts val="1665"/>
              </a:spcBef>
            </a:pPr>
            <a:r>
              <a:rPr sz="2200" b="1" spc="-13" dirty="0">
                <a:latin typeface="Arial" panose="020B0604020202020204" pitchFamily="34" charset="0"/>
                <a:cs typeface="Arial" panose="020B0604020202020204" pitchFamily="34" charset="0"/>
              </a:rPr>
              <a:t>Varsayım</a:t>
            </a:r>
            <a:r>
              <a:rPr sz="2200" b="1" spc="-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4" dirty="0">
                <a:latin typeface="Arial" panose="020B0604020202020204" pitchFamily="34" charset="0"/>
                <a:cs typeface="Arial" panose="020B0604020202020204" pitchFamily="34" charset="0"/>
              </a:rPr>
              <a:t>kaydı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68">
              <a:lnSpc>
                <a:spcPts val="3177"/>
              </a:lnSpc>
            </a:pPr>
            <a:r>
              <a:rPr sz="2200" spc="22" dirty="0">
                <a:latin typeface="Arial" panose="020B0604020202020204" pitchFamily="34" charset="0"/>
                <a:cs typeface="Arial" panose="020B0604020202020204" pitchFamily="34" charset="0"/>
              </a:rPr>
              <a:t>(Assumption</a:t>
            </a:r>
            <a:r>
              <a:rPr sz="2200" spc="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4" dirty="0">
                <a:latin typeface="Arial" panose="020B0604020202020204" pitchFamily="34" charset="0"/>
                <a:cs typeface="Arial" panose="020B0604020202020204" pitchFamily="34" charset="0"/>
              </a:rPr>
              <a:t>log.)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772" marR="4453" indent="-410198" algn="just">
              <a:lnSpc>
                <a:spcPct val="101099"/>
              </a:lnSpc>
              <a:spcBef>
                <a:spcPts val="635"/>
              </a:spcBef>
              <a:buFont typeface="Georgia"/>
              <a:buChar char=""/>
              <a:tabLst>
                <a:tab pos="421329" algn="l"/>
              </a:tabLst>
            </a:pPr>
            <a:r>
              <a:rPr sz="2200" spc="-123" dirty="0">
                <a:latin typeface="Arial" panose="020B0604020202020204" pitchFamily="34" charset="0"/>
                <a:cs typeface="Arial" panose="020B0604020202020204" pitchFamily="34" charset="0"/>
              </a:rPr>
              <a:t>Varsayım </a:t>
            </a:r>
            <a:r>
              <a:rPr sz="2200" spc="-162" dirty="0">
                <a:latin typeface="Arial" panose="020B0604020202020204" pitchFamily="34" charset="0"/>
                <a:cs typeface="Arial" panose="020B0604020202020204" pitchFamily="34" charset="0"/>
              </a:rPr>
              <a:t>kaydı, </a:t>
            </a:r>
            <a:r>
              <a:rPr sz="2200" spc="-127" dirty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sz="2200" spc="-100" dirty="0">
                <a:latin typeface="Arial" panose="020B0604020202020204" pitchFamily="34" charset="0"/>
                <a:cs typeface="Arial" panose="020B0604020202020204" pitchFamily="34" charset="0"/>
              </a:rPr>
              <a:t>yaşam </a:t>
            </a:r>
            <a:r>
              <a:rPr sz="2200" spc="-48" dirty="0">
                <a:latin typeface="Arial" panose="020B0604020202020204" pitchFamily="34" charset="0"/>
                <a:cs typeface="Arial" panose="020B0604020202020204" pitchFamily="34" charset="0"/>
              </a:rPr>
              <a:t>döngüsü </a:t>
            </a:r>
            <a:r>
              <a:rPr sz="2200" spc="-88" dirty="0">
                <a:latin typeface="Arial" panose="020B0604020202020204" pitchFamily="34" charset="0"/>
                <a:cs typeface="Arial" panose="020B0604020202020204" pitchFamily="34" charset="0"/>
              </a:rPr>
              <a:t>boyunca</a:t>
            </a:r>
            <a:r>
              <a:rPr sz="2200" spc="-40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145" dirty="0">
                <a:latin typeface="Arial" panose="020B0604020202020204" pitchFamily="34" charset="0"/>
                <a:cs typeface="Arial" panose="020B0604020202020204" pitchFamily="34" charset="0"/>
              </a:rPr>
              <a:t>tüm  </a:t>
            </a:r>
            <a:r>
              <a:rPr sz="2200" b="1" spc="-184" dirty="0">
                <a:latin typeface="Arial" panose="020B0604020202020204" pitchFamily="34" charset="0"/>
                <a:cs typeface="Arial" panose="020B0604020202020204" pitchFamily="34" charset="0"/>
              </a:rPr>
              <a:t>varsayımları </a:t>
            </a:r>
            <a:r>
              <a:rPr sz="2200" b="1" spc="-197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sz="2200" b="1" spc="-171" dirty="0">
                <a:latin typeface="Arial" panose="020B0604020202020204" pitchFamily="34" charset="0"/>
                <a:cs typeface="Arial" panose="020B0604020202020204" pitchFamily="34" charset="0"/>
              </a:rPr>
              <a:t>kısıtlamaları </a:t>
            </a:r>
            <a:r>
              <a:rPr sz="2200" b="1" spc="-206" dirty="0">
                <a:latin typeface="Arial" panose="020B0604020202020204" pitchFamily="34" charset="0"/>
                <a:cs typeface="Arial" panose="020B0604020202020204" pitchFamily="34" charset="0"/>
              </a:rPr>
              <a:t>kaydetmek </a:t>
            </a:r>
            <a:r>
              <a:rPr sz="2200" spc="-127" dirty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sz="2200"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62" dirty="0">
                <a:latin typeface="Arial" panose="020B0604020202020204" pitchFamily="34" charset="0"/>
                <a:cs typeface="Arial" panose="020B0604020202020204" pitchFamily="34" charset="0"/>
              </a:rPr>
              <a:t>kullanılır</a:t>
            </a:r>
            <a:r>
              <a:rPr sz="2200" spc="-16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772" marR="287751" indent="-410198" algn="just">
              <a:lnSpc>
                <a:spcPct val="101200"/>
              </a:lnSpc>
              <a:buFont typeface="Georgia"/>
              <a:buChar char=""/>
              <a:tabLst>
                <a:tab pos="421329" algn="l"/>
              </a:tabLst>
            </a:pPr>
            <a:r>
              <a:rPr sz="2200" spc="-140" dirty="0">
                <a:latin typeface="Arial" panose="020B0604020202020204" pitchFamily="34" charset="0"/>
                <a:cs typeface="Arial" panose="020B0604020202020204" pitchFamily="34" charset="0"/>
              </a:rPr>
              <a:t>Proje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başlatılmadan </a:t>
            </a:r>
            <a:r>
              <a:rPr sz="2200" spc="-83" dirty="0">
                <a:latin typeface="Arial" panose="020B0604020202020204" pitchFamily="34" charset="0"/>
                <a:cs typeface="Arial" panose="020B0604020202020204" pitchFamily="34" charset="0"/>
              </a:rPr>
              <a:t>önce </a:t>
            </a:r>
            <a:r>
              <a:rPr sz="2200" spc="-92" dirty="0">
                <a:latin typeface="Arial" panose="020B0604020202020204" pitchFamily="34" charset="0"/>
                <a:cs typeface="Arial" panose="020B0604020202020204" pitchFamily="34" charset="0"/>
              </a:rPr>
              <a:t>iş durumunda, </a:t>
            </a:r>
            <a:r>
              <a:rPr sz="2200" b="1" spc="-145" dirty="0">
                <a:latin typeface="Arial" panose="020B0604020202020204" pitchFamily="34" charset="0"/>
                <a:cs typeface="Arial" panose="020B0604020202020204" pitchFamily="34" charset="0"/>
              </a:rPr>
              <a:t>üst</a:t>
            </a:r>
            <a:r>
              <a:rPr sz="2200" b="1" spc="-4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219" dirty="0">
                <a:latin typeface="Arial" panose="020B0604020202020204" pitchFamily="34" charset="0"/>
                <a:cs typeface="Arial" panose="020B0604020202020204" pitchFamily="34" charset="0"/>
              </a:rPr>
              <a:t>düzey  </a:t>
            </a:r>
            <a:r>
              <a:rPr sz="2200" spc="-153" dirty="0">
                <a:latin typeface="Arial" panose="020B0604020202020204" pitchFamily="34" charset="0"/>
                <a:cs typeface="Arial" panose="020B0604020202020204" pitchFamily="34" charset="0"/>
              </a:rPr>
              <a:t>stratejik </a:t>
            </a:r>
            <a:r>
              <a:rPr sz="2200" spc="-118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sz="2200" spc="-92" dirty="0">
                <a:latin typeface="Arial" panose="020B0604020202020204" pitchFamily="34" charset="0"/>
                <a:cs typeface="Arial" panose="020B0604020202020204" pitchFamily="34" charset="0"/>
              </a:rPr>
              <a:t>operasyonel </a:t>
            </a:r>
            <a:r>
              <a:rPr sz="2200" b="1" spc="-184" dirty="0">
                <a:latin typeface="Arial" panose="020B0604020202020204" pitchFamily="34" charset="0"/>
                <a:cs typeface="Arial" panose="020B0604020202020204" pitchFamily="34" charset="0"/>
              </a:rPr>
              <a:t>varsayımlar </a:t>
            </a:r>
            <a:r>
              <a:rPr sz="2200" spc="-118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200" spc="-2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23" dirty="0">
                <a:latin typeface="Arial" panose="020B0604020202020204" pitchFamily="34" charset="0"/>
                <a:cs typeface="Arial" panose="020B0604020202020204" pitchFamily="34" charset="0"/>
              </a:rPr>
              <a:t>kısıtlamalar  </a:t>
            </a:r>
            <a:r>
              <a:rPr sz="2200" spc="-153" dirty="0">
                <a:latin typeface="Arial" panose="020B0604020202020204" pitchFamily="34" charset="0"/>
                <a:cs typeface="Arial" panose="020B0604020202020204" pitchFamily="34" charset="0"/>
              </a:rPr>
              <a:t>tanımlanır</a:t>
            </a:r>
            <a:r>
              <a:rPr sz="2200" spc="-15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772" marR="317806" indent="-410198">
              <a:lnSpc>
                <a:spcPts val="2770"/>
              </a:lnSpc>
              <a:spcBef>
                <a:spcPts val="92"/>
              </a:spcBef>
              <a:buFont typeface="Georgia"/>
              <a:buChar char=""/>
              <a:tabLst>
                <a:tab pos="420772" algn="l"/>
                <a:tab pos="421329" algn="l"/>
              </a:tabLst>
            </a:pPr>
            <a:r>
              <a:rPr sz="2200" spc="-167" dirty="0"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sz="2200" spc="-171" dirty="0">
                <a:latin typeface="Arial" panose="020B0604020202020204" pitchFamily="34" charset="0"/>
                <a:cs typeface="Arial" panose="020B0604020202020204" pitchFamily="34" charset="0"/>
              </a:rPr>
              <a:t>özellikler, </a:t>
            </a:r>
            <a:r>
              <a:rPr sz="2200" spc="-149" dirty="0">
                <a:latin typeface="Arial" panose="020B0604020202020204" pitchFamily="34" charset="0"/>
                <a:cs typeface="Arial" panose="020B0604020202020204" pitchFamily="34" charset="0"/>
              </a:rPr>
              <a:t>tahminler,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zaman </a:t>
            </a:r>
            <a:r>
              <a:rPr sz="2200" spc="-149" dirty="0">
                <a:latin typeface="Arial" panose="020B0604020202020204" pitchFamily="34" charset="0"/>
                <a:cs typeface="Arial" panose="020B0604020202020204" pitchFamily="34" charset="0"/>
              </a:rPr>
              <a:t>çizelgesi, </a:t>
            </a:r>
            <a:r>
              <a:rPr sz="2200" spc="-114" dirty="0">
                <a:latin typeface="Arial" panose="020B0604020202020204" pitchFamily="34" charset="0"/>
                <a:cs typeface="Arial" panose="020B0604020202020204" pitchFamily="34" charset="0"/>
              </a:rPr>
              <a:t>riskler  </a:t>
            </a:r>
            <a:r>
              <a:rPr sz="2200" spc="-153" dirty="0">
                <a:latin typeface="Arial" panose="020B0604020202020204" pitchFamily="34" charset="0"/>
                <a:cs typeface="Arial" panose="020B0604020202020204" pitchFamily="34" charset="0"/>
              </a:rPr>
              <a:t>vb. </a:t>
            </a:r>
            <a:r>
              <a:rPr sz="2200" spc="-110" dirty="0">
                <a:latin typeface="Arial" panose="020B0604020202020204" pitchFamily="34" charset="0"/>
                <a:cs typeface="Arial" panose="020B0604020202020204" pitchFamily="34" charset="0"/>
              </a:rPr>
              <a:t>gibi </a:t>
            </a:r>
            <a:r>
              <a:rPr sz="2200" spc="-92" dirty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sz="2200" b="1" spc="-162" dirty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sz="2200" b="1" spc="-210" dirty="0">
                <a:latin typeface="Arial" panose="020B0604020202020204" pitchFamily="34" charset="0"/>
                <a:cs typeface="Arial" panose="020B0604020202020204" pitchFamily="34" charset="0"/>
              </a:rPr>
              <a:t>düzeyde </a:t>
            </a:r>
            <a:r>
              <a:rPr sz="2200" b="1" spc="-184" dirty="0">
                <a:latin typeface="Arial" panose="020B0604020202020204" pitchFamily="34" charset="0"/>
                <a:cs typeface="Arial" panose="020B0604020202020204" pitchFamily="34" charset="0"/>
              </a:rPr>
              <a:t>aktivite </a:t>
            </a:r>
            <a:r>
              <a:rPr sz="2200" b="1" spc="-197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sz="2200" b="1" spc="-162" dirty="0">
                <a:latin typeface="Arial" panose="020B0604020202020204" pitchFamily="34" charset="0"/>
                <a:cs typeface="Arial" panose="020B0604020202020204" pitchFamily="34" charset="0"/>
              </a:rPr>
              <a:t>görev  </a:t>
            </a:r>
            <a:r>
              <a:rPr sz="2200" b="1" spc="-184" dirty="0">
                <a:latin typeface="Arial" panose="020B0604020202020204" pitchFamily="34" charset="0"/>
                <a:cs typeface="Arial" panose="020B0604020202020204" pitchFamily="34" charset="0"/>
              </a:rPr>
              <a:t>varsayımları </a:t>
            </a:r>
            <a:r>
              <a:rPr sz="2200" spc="-127" dirty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sz="2200" spc="-88" dirty="0">
                <a:latin typeface="Arial" panose="020B0604020202020204" pitchFamily="34" charset="0"/>
                <a:cs typeface="Arial" panose="020B0604020202020204" pitchFamily="34" charset="0"/>
              </a:rPr>
              <a:t>boyunca</a:t>
            </a:r>
            <a:r>
              <a:rPr sz="2200" spc="-23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23" dirty="0">
                <a:latin typeface="Arial" panose="020B0604020202020204" pitchFamily="34" charset="0"/>
                <a:cs typeface="Arial" panose="020B0604020202020204" pitchFamily="34" charset="0"/>
              </a:rPr>
              <a:t>oluşturulur</a:t>
            </a:r>
            <a:r>
              <a:rPr sz="2200" spc="-12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9241" y="720980"/>
            <a:ext cx="2777490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1595" y="2631853"/>
            <a:ext cx="1845306" cy="2499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46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3897" y="3754798"/>
            <a:ext cx="3263387" cy="2150683"/>
          </a:xfrm>
          <a:custGeom>
            <a:avLst/>
            <a:gdLst/>
            <a:ahLst/>
            <a:cxnLst/>
            <a:rect l="l" t="t" r="r" b="b"/>
            <a:pathLst>
              <a:path w="3816350" h="2371725">
                <a:moveTo>
                  <a:pt x="3816096" y="2371344"/>
                </a:moveTo>
                <a:lnTo>
                  <a:pt x="0" y="2371344"/>
                </a:lnTo>
                <a:lnTo>
                  <a:pt x="0" y="0"/>
                </a:lnTo>
                <a:lnTo>
                  <a:pt x="3816096" y="0"/>
                </a:lnTo>
                <a:lnTo>
                  <a:pt x="3816096" y="16764"/>
                </a:lnTo>
                <a:lnTo>
                  <a:pt x="33528" y="16764"/>
                </a:lnTo>
                <a:lnTo>
                  <a:pt x="16764" y="33528"/>
                </a:lnTo>
                <a:lnTo>
                  <a:pt x="33528" y="33528"/>
                </a:lnTo>
                <a:lnTo>
                  <a:pt x="33528" y="2337816"/>
                </a:lnTo>
                <a:lnTo>
                  <a:pt x="16764" y="2337816"/>
                </a:lnTo>
                <a:lnTo>
                  <a:pt x="33528" y="2354580"/>
                </a:lnTo>
                <a:lnTo>
                  <a:pt x="3816096" y="2354580"/>
                </a:lnTo>
                <a:lnTo>
                  <a:pt x="3816096" y="2371344"/>
                </a:lnTo>
                <a:close/>
              </a:path>
              <a:path w="3816350" h="2371725">
                <a:moveTo>
                  <a:pt x="33528" y="33528"/>
                </a:moveTo>
                <a:lnTo>
                  <a:pt x="16764" y="33528"/>
                </a:lnTo>
                <a:lnTo>
                  <a:pt x="33528" y="16764"/>
                </a:lnTo>
                <a:lnTo>
                  <a:pt x="33528" y="33528"/>
                </a:lnTo>
                <a:close/>
              </a:path>
              <a:path w="3816350" h="2371725">
                <a:moveTo>
                  <a:pt x="3782568" y="33528"/>
                </a:moveTo>
                <a:lnTo>
                  <a:pt x="33528" y="33528"/>
                </a:lnTo>
                <a:lnTo>
                  <a:pt x="33528" y="16764"/>
                </a:lnTo>
                <a:lnTo>
                  <a:pt x="3782568" y="16764"/>
                </a:lnTo>
                <a:lnTo>
                  <a:pt x="3782568" y="33528"/>
                </a:lnTo>
                <a:close/>
              </a:path>
              <a:path w="3816350" h="2371725">
                <a:moveTo>
                  <a:pt x="3782568" y="2354580"/>
                </a:moveTo>
                <a:lnTo>
                  <a:pt x="3782568" y="16764"/>
                </a:lnTo>
                <a:lnTo>
                  <a:pt x="3799332" y="33528"/>
                </a:lnTo>
                <a:lnTo>
                  <a:pt x="3816096" y="33528"/>
                </a:lnTo>
                <a:lnTo>
                  <a:pt x="3816096" y="2337816"/>
                </a:lnTo>
                <a:lnTo>
                  <a:pt x="3799332" y="2337816"/>
                </a:lnTo>
                <a:lnTo>
                  <a:pt x="3782568" y="2354580"/>
                </a:lnTo>
                <a:close/>
              </a:path>
              <a:path w="3816350" h="2371725">
                <a:moveTo>
                  <a:pt x="3816096" y="33528"/>
                </a:moveTo>
                <a:lnTo>
                  <a:pt x="3799332" y="33528"/>
                </a:lnTo>
                <a:lnTo>
                  <a:pt x="3782568" y="16764"/>
                </a:lnTo>
                <a:lnTo>
                  <a:pt x="3816096" y="16764"/>
                </a:lnTo>
                <a:lnTo>
                  <a:pt x="3816096" y="33528"/>
                </a:lnTo>
                <a:close/>
              </a:path>
              <a:path w="3816350" h="2371725">
                <a:moveTo>
                  <a:pt x="33528" y="2354580"/>
                </a:moveTo>
                <a:lnTo>
                  <a:pt x="16764" y="2337816"/>
                </a:lnTo>
                <a:lnTo>
                  <a:pt x="33528" y="2337816"/>
                </a:lnTo>
                <a:lnTo>
                  <a:pt x="33528" y="2354580"/>
                </a:lnTo>
                <a:close/>
              </a:path>
              <a:path w="3816350" h="2371725">
                <a:moveTo>
                  <a:pt x="3782568" y="2354580"/>
                </a:moveTo>
                <a:lnTo>
                  <a:pt x="33528" y="2354580"/>
                </a:lnTo>
                <a:lnTo>
                  <a:pt x="33528" y="2337816"/>
                </a:lnTo>
                <a:lnTo>
                  <a:pt x="3782568" y="2337816"/>
                </a:lnTo>
                <a:lnTo>
                  <a:pt x="3782568" y="2354580"/>
                </a:lnTo>
                <a:close/>
              </a:path>
              <a:path w="3816350" h="2371725">
                <a:moveTo>
                  <a:pt x="3816096" y="2354580"/>
                </a:moveTo>
                <a:lnTo>
                  <a:pt x="3782568" y="2354580"/>
                </a:lnTo>
                <a:lnTo>
                  <a:pt x="3799332" y="2337816"/>
                </a:lnTo>
                <a:lnTo>
                  <a:pt x="3816096" y="2337816"/>
                </a:lnTo>
                <a:lnTo>
                  <a:pt x="3816096" y="235458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70973" y="720980"/>
            <a:ext cx="2640330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61717" y="1474557"/>
            <a:ext cx="3175965" cy="2218053"/>
            <a:chOff x="6854952" y="1626108"/>
            <a:chExt cx="3714115" cy="2446020"/>
          </a:xfrm>
        </p:grpSpPr>
        <p:sp>
          <p:nvSpPr>
            <p:cNvPr id="5" name="object 5"/>
            <p:cNvSpPr/>
            <p:nvPr/>
          </p:nvSpPr>
          <p:spPr>
            <a:xfrm>
              <a:off x="6862572" y="1633728"/>
              <a:ext cx="3697224" cy="22443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4952" y="1626108"/>
              <a:ext cx="3714115" cy="2446020"/>
            </a:xfrm>
            <a:custGeom>
              <a:avLst/>
              <a:gdLst/>
              <a:ahLst/>
              <a:cxnLst/>
              <a:rect l="l" t="t" r="r" b="b"/>
              <a:pathLst>
                <a:path w="3714115" h="2446020">
                  <a:moveTo>
                    <a:pt x="3713988" y="2446020"/>
                  </a:moveTo>
                  <a:lnTo>
                    <a:pt x="0" y="2446020"/>
                  </a:lnTo>
                  <a:lnTo>
                    <a:pt x="0" y="0"/>
                  </a:lnTo>
                  <a:lnTo>
                    <a:pt x="3713988" y="0"/>
                  </a:lnTo>
                  <a:lnTo>
                    <a:pt x="3713988" y="3048"/>
                  </a:lnTo>
                  <a:lnTo>
                    <a:pt x="7620" y="3048"/>
                  </a:lnTo>
                  <a:lnTo>
                    <a:pt x="3048" y="7620"/>
                  </a:lnTo>
                  <a:lnTo>
                    <a:pt x="7620" y="7620"/>
                  </a:lnTo>
                  <a:lnTo>
                    <a:pt x="7620" y="2438400"/>
                  </a:lnTo>
                  <a:lnTo>
                    <a:pt x="3048" y="2438400"/>
                  </a:lnTo>
                  <a:lnTo>
                    <a:pt x="7620" y="2442972"/>
                  </a:lnTo>
                  <a:lnTo>
                    <a:pt x="3713988" y="2442972"/>
                  </a:lnTo>
                  <a:lnTo>
                    <a:pt x="3713988" y="2446020"/>
                  </a:lnTo>
                  <a:close/>
                </a:path>
                <a:path w="3714115" h="2446020">
                  <a:moveTo>
                    <a:pt x="7620" y="7620"/>
                  </a:moveTo>
                  <a:lnTo>
                    <a:pt x="3048" y="7620"/>
                  </a:lnTo>
                  <a:lnTo>
                    <a:pt x="7620" y="3048"/>
                  </a:lnTo>
                  <a:lnTo>
                    <a:pt x="7620" y="7620"/>
                  </a:lnTo>
                  <a:close/>
                </a:path>
                <a:path w="3714115" h="2446020">
                  <a:moveTo>
                    <a:pt x="3704844" y="7620"/>
                  </a:moveTo>
                  <a:lnTo>
                    <a:pt x="7620" y="7620"/>
                  </a:lnTo>
                  <a:lnTo>
                    <a:pt x="7620" y="3048"/>
                  </a:lnTo>
                  <a:lnTo>
                    <a:pt x="3704844" y="3048"/>
                  </a:lnTo>
                  <a:lnTo>
                    <a:pt x="3704844" y="7620"/>
                  </a:lnTo>
                  <a:close/>
                </a:path>
                <a:path w="3714115" h="2446020">
                  <a:moveTo>
                    <a:pt x="3704844" y="2442972"/>
                  </a:moveTo>
                  <a:lnTo>
                    <a:pt x="3704844" y="3048"/>
                  </a:lnTo>
                  <a:lnTo>
                    <a:pt x="3709416" y="7620"/>
                  </a:lnTo>
                  <a:lnTo>
                    <a:pt x="3713988" y="7620"/>
                  </a:lnTo>
                  <a:lnTo>
                    <a:pt x="3713988" y="2438400"/>
                  </a:lnTo>
                  <a:lnTo>
                    <a:pt x="3709416" y="2438400"/>
                  </a:lnTo>
                  <a:lnTo>
                    <a:pt x="3704844" y="2442972"/>
                  </a:lnTo>
                  <a:close/>
                </a:path>
                <a:path w="3714115" h="2446020">
                  <a:moveTo>
                    <a:pt x="3713988" y="7620"/>
                  </a:moveTo>
                  <a:lnTo>
                    <a:pt x="3709416" y="7620"/>
                  </a:lnTo>
                  <a:lnTo>
                    <a:pt x="3704844" y="3048"/>
                  </a:lnTo>
                  <a:lnTo>
                    <a:pt x="3713988" y="3048"/>
                  </a:lnTo>
                  <a:lnTo>
                    <a:pt x="3713988" y="7620"/>
                  </a:lnTo>
                  <a:close/>
                </a:path>
                <a:path w="3714115" h="2446020">
                  <a:moveTo>
                    <a:pt x="7620" y="2442972"/>
                  </a:moveTo>
                  <a:lnTo>
                    <a:pt x="3048" y="2438400"/>
                  </a:lnTo>
                  <a:lnTo>
                    <a:pt x="7620" y="2438400"/>
                  </a:lnTo>
                  <a:lnTo>
                    <a:pt x="7620" y="2442972"/>
                  </a:lnTo>
                  <a:close/>
                </a:path>
                <a:path w="3714115" h="2446020">
                  <a:moveTo>
                    <a:pt x="3704844" y="2442972"/>
                  </a:moveTo>
                  <a:lnTo>
                    <a:pt x="7620" y="2442972"/>
                  </a:lnTo>
                  <a:lnTo>
                    <a:pt x="7620" y="2438400"/>
                  </a:lnTo>
                  <a:lnTo>
                    <a:pt x="3704844" y="2438400"/>
                  </a:lnTo>
                  <a:lnTo>
                    <a:pt x="3704844" y="2442972"/>
                  </a:lnTo>
                  <a:close/>
                </a:path>
                <a:path w="3714115" h="2446020">
                  <a:moveTo>
                    <a:pt x="3713988" y="2442972"/>
                  </a:moveTo>
                  <a:lnTo>
                    <a:pt x="3704844" y="2442972"/>
                  </a:lnTo>
                  <a:lnTo>
                    <a:pt x="3709416" y="2438400"/>
                  </a:lnTo>
                  <a:lnTo>
                    <a:pt x="3713988" y="2438400"/>
                  </a:lnTo>
                  <a:lnTo>
                    <a:pt x="3713988" y="2442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25216" y="3797176"/>
            <a:ext cx="2570528" cy="1950794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 marR="4453">
              <a:lnSpc>
                <a:spcPct val="100200"/>
              </a:lnSpc>
              <a:spcBef>
                <a:spcPts val="92"/>
              </a:spcBef>
            </a:pPr>
            <a:r>
              <a:rPr sz="2100" spc="26" dirty="0">
                <a:latin typeface="Arial"/>
                <a:cs typeface="Arial"/>
              </a:rPr>
              <a:t>Proje </a:t>
            </a:r>
            <a:r>
              <a:rPr sz="2100" spc="-26" dirty="0">
                <a:latin typeface="Arial"/>
                <a:cs typeface="Arial"/>
              </a:rPr>
              <a:t>başında</a:t>
            </a:r>
            <a:r>
              <a:rPr sz="2100" spc="-153" dirty="0">
                <a:latin typeface="Arial"/>
                <a:cs typeface="Arial"/>
              </a:rPr>
              <a:t> </a:t>
            </a:r>
            <a:r>
              <a:rPr sz="2100" spc="13" dirty="0">
                <a:latin typeface="Arial"/>
                <a:cs typeface="Arial"/>
              </a:rPr>
              <a:t>yüksek  </a:t>
            </a:r>
            <a:r>
              <a:rPr sz="2100" spc="75" dirty="0">
                <a:latin typeface="Arial"/>
                <a:cs typeface="Arial"/>
              </a:rPr>
              <a:t>risklere </a:t>
            </a:r>
            <a:r>
              <a:rPr sz="2100" spc="26" dirty="0">
                <a:latin typeface="Arial"/>
                <a:cs typeface="Arial"/>
              </a:rPr>
              <a:t>göre </a:t>
            </a:r>
            <a:r>
              <a:rPr sz="2100" spc="31" dirty="0">
                <a:latin typeface="Arial"/>
                <a:cs typeface="Arial"/>
              </a:rPr>
              <a:t>tahmin  </a:t>
            </a:r>
            <a:r>
              <a:rPr sz="2100" spc="13" dirty="0">
                <a:latin typeface="Arial"/>
                <a:cs typeface="Arial"/>
              </a:rPr>
              <a:t>edilen maliyet, </a:t>
            </a:r>
            <a:r>
              <a:rPr sz="2100" spc="44" dirty="0">
                <a:latin typeface="Arial"/>
                <a:cs typeface="Arial"/>
              </a:rPr>
              <a:t>proje  ilerledikçe </a:t>
            </a:r>
            <a:r>
              <a:rPr sz="2100" spc="79" dirty="0">
                <a:latin typeface="Arial"/>
                <a:cs typeface="Arial"/>
              </a:rPr>
              <a:t>risklerin  </a:t>
            </a:r>
            <a:r>
              <a:rPr sz="2100" spc="4" dirty="0">
                <a:latin typeface="Arial"/>
                <a:cs typeface="Arial"/>
              </a:rPr>
              <a:t>azalmasıyla </a:t>
            </a:r>
            <a:r>
              <a:rPr sz="2100" spc="26" dirty="0">
                <a:latin typeface="Arial"/>
                <a:cs typeface="Arial"/>
              </a:rPr>
              <a:t>revize  </a:t>
            </a:r>
            <a:r>
              <a:rPr sz="2100" spc="35" dirty="0">
                <a:latin typeface="Arial"/>
                <a:cs typeface="Arial"/>
              </a:rPr>
              <a:t>edilmelidir.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892466" y="5947630"/>
            <a:ext cx="21393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458"/>
              </a:lnSpc>
            </a:pPr>
            <a:r>
              <a:rPr dirty="0"/>
              <a:t>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260" y="4968101"/>
            <a:ext cx="1999140" cy="937380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362331" indent="-351757">
              <a:spcBef>
                <a:spcPts val="110"/>
              </a:spcBef>
              <a:buFont typeface="Georgia"/>
              <a:buChar char=""/>
              <a:tabLst>
                <a:tab pos="361775" algn="l"/>
                <a:tab pos="362889" algn="l"/>
              </a:tabLst>
            </a:pPr>
            <a:r>
              <a:rPr sz="2000" spc="-4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Varsayımlar</a:t>
            </a:r>
            <a:endParaRPr sz="2000" dirty="0" smtClean="0">
              <a:latin typeface="Liberation Sans Narrow"/>
              <a:cs typeface="Liberation Sans Narrow"/>
            </a:endParaRPr>
          </a:p>
          <a:p>
            <a:pPr marL="362331" indent="-351757">
              <a:spcBef>
                <a:spcPts val="35"/>
              </a:spcBef>
              <a:buFont typeface="Georgia"/>
              <a:buChar char=""/>
              <a:tabLst>
                <a:tab pos="361775" algn="l"/>
                <a:tab pos="362889" algn="l"/>
              </a:tabLst>
            </a:pPr>
            <a:r>
              <a:rPr sz="2000" spc="4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Kısıtlar</a:t>
            </a:r>
            <a:endParaRPr sz="2000" dirty="0" smtClean="0">
              <a:latin typeface="Liberation Sans Narrow"/>
              <a:cs typeface="Liberation Sans Narrow"/>
            </a:endParaRPr>
          </a:p>
          <a:p>
            <a:pPr marL="362331" indent="-351757">
              <a:spcBef>
                <a:spcPts val="31"/>
              </a:spcBef>
              <a:buFont typeface="Georgia"/>
              <a:buChar char=""/>
              <a:tabLst>
                <a:tab pos="361775" algn="l"/>
                <a:tab pos="362889" algn="l"/>
              </a:tabLst>
            </a:pPr>
            <a:r>
              <a:rPr sz="2000" spc="9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H</a:t>
            </a:r>
            <a:r>
              <a:rPr sz="2000" spc="18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e</a:t>
            </a:r>
            <a:r>
              <a:rPr sz="2000" spc="4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s</a:t>
            </a:r>
            <a:r>
              <a:rPr sz="2000" spc="18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a</a:t>
            </a:r>
            <a:r>
              <a:rPr sz="2000" spc="-9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p</a:t>
            </a:r>
            <a:r>
              <a:rPr sz="2000" spc="22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l</a:t>
            </a:r>
            <a:r>
              <a:rPr sz="2000" spc="-9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a</a:t>
            </a:r>
            <a:r>
              <a:rPr sz="2000" spc="26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m</a:t>
            </a:r>
            <a:r>
              <a:rPr sz="2000" spc="18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a</a:t>
            </a:r>
            <a:r>
              <a:rPr sz="2000" spc="-4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l</a:t>
            </a:r>
            <a:r>
              <a:rPr sz="2000" spc="-9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a</a:t>
            </a:r>
            <a:r>
              <a:rPr sz="2000" spc="4" dirty="0" err="1" smtClean="0">
                <a:solidFill>
                  <a:srgbClr val="164F80"/>
                </a:solidFill>
                <a:latin typeface="Liberation Sans Narrow"/>
                <a:cs typeface="Liberation Sans Narrow"/>
              </a:rPr>
              <a:t>r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2863" y="4951920"/>
            <a:ext cx="2747001" cy="1245156"/>
          </a:xfrm>
          <a:prstGeom prst="rect">
            <a:avLst/>
          </a:prstGeom>
        </p:spPr>
        <p:txBody>
          <a:bodyPr vert="horz" wrap="square" lIns="0" tIns="13914" rIns="0" bIns="0" rtlCol="0">
            <a:spAutoFit/>
          </a:bodyPr>
          <a:lstStyle/>
          <a:p>
            <a:pPr marL="362331" indent="-351757">
              <a:spcBef>
                <a:spcPts val="110"/>
              </a:spcBef>
              <a:buFont typeface="Georgia"/>
              <a:buChar char=""/>
              <a:tabLst>
                <a:tab pos="361775" algn="l"/>
                <a:tab pos="362889" algn="l"/>
              </a:tabLst>
            </a:pPr>
            <a:r>
              <a:rPr sz="2000" spc="9" dirty="0">
                <a:solidFill>
                  <a:srgbClr val="164F80"/>
                </a:solidFill>
                <a:latin typeface="Liberation Sans Narrow"/>
                <a:cs typeface="Liberation Sans Narrow"/>
              </a:rPr>
              <a:t>Doğruluk</a:t>
            </a:r>
            <a:r>
              <a:rPr sz="2000" spc="-26" dirty="0">
                <a:solidFill>
                  <a:srgbClr val="164F80"/>
                </a:solidFill>
                <a:latin typeface="Liberation Sans Narrow"/>
                <a:cs typeface="Liberation Sans Narrow"/>
              </a:rPr>
              <a:t> </a:t>
            </a:r>
            <a:r>
              <a:rPr sz="2000" spc="4" dirty="0">
                <a:solidFill>
                  <a:srgbClr val="164F80"/>
                </a:solidFill>
                <a:latin typeface="Liberation Sans Narrow"/>
                <a:cs typeface="Liberation Sans Narrow"/>
              </a:rPr>
              <a:t>seviyesi</a:t>
            </a:r>
            <a:r>
              <a:rPr sz="2000" spc="4" dirty="0">
                <a:solidFill>
                  <a:srgbClr val="164F80"/>
                </a:solidFill>
                <a:latin typeface="Liberation Sans Narrow"/>
                <a:cs typeface="Liberation Sans Narrow"/>
              </a:rPr>
              <a:t>,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indent="-351757">
              <a:spcBef>
                <a:spcPts val="31"/>
              </a:spcBef>
              <a:buFont typeface="Georgia"/>
              <a:buChar char=""/>
              <a:tabLst>
                <a:tab pos="361775" algn="l"/>
                <a:tab pos="362889" algn="l"/>
              </a:tabLst>
            </a:pPr>
            <a:r>
              <a:rPr sz="2000" spc="4" dirty="0">
                <a:solidFill>
                  <a:srgbClr val="164F80"/>
                </a:solidFill>
                <a:latin typeface="Liberation Sans Narrow"/>
                <a:cs typeface="Liberation Sans Narrow"/>
              </a:rPr>
              <a:t>Olası farklılık</a:t>
            </a:r>
            <a:r>
              <a:rPr sz="2000" spc="-31" dirty="0">
                <a:solidFill>
                  <a:srgbClr val="164F80"/>
                </a:solidFill>
                <a:latin typeface="Liberation Sans Narrow"/>
                <a:cs typeface="Liberation Sans Narrow"/>
              </a:rPr>
              <a:t> </a:t>
            </a:r>
            <a:r>
              <a:rPr sz="2000" spc="4" dirty="0">
                <a:solidFill>
                  <a:srgbClr val="164F80"/>
                </a:solidFill>
                <a:latin typeface="Liberation Sans Narrow"/>
                <a:cs typeface="Liberation Sans Narrow"/>
              </a:rPr>
              <a:t>aralıkları</a:t>
            </a:r>
            <a:r>
              <a:rPr sz="2000" spc="4" dirty="0">
                <a:solidFill>
                  <a:srgbClr val="164F80"/>
                </a:solidFill>
                <a:latin typeface="Liberation Sans Narrow"/>
                <a:cs typeface="Liberation Sans Narrow"/>
              </a:rPr>
              <a:t>,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indent="-351757">
              <a:spcBef>
                <a:spcPts val="35"/>
              </a:spcBef>
              <a:buFont typeface="Georgia"/>
              <a:buChar char=""/>
              <a:tabLst>
                <a:tab pos="361775" algn="l"/>
                <a:tab pos="362889" algn="l"/>
              </a:tabLst>
            </a:pPr>
            <a:r>
              <a:rPr sz="2000" spc="-26" dirty="0">
                <a:solidFill>
                  <a:srgbClr val="164F80"/>
                </a:solidFill>
                <a:latin typeface="Liberation Sans Narrow"/>
                <a:cs typeface="Liberation Sans Narrow"/>
              </a:rPr>
              <a:t>Tahmin </a:t>
            </a:r>
            <a:r>
              <a:rPr sz="2000" spc="4" dirty="0">
                <a:solidFill>
                  <a:srgbClr val="164F80"/>
                </a:solidFill>
                <a:latin typeface="Liberation Sans Narrow"/>
                <a:cs typeface="Liberation Sans Narrow"/>
              </a:rPr>
              <a:t>takvimi</a:t>
            </a:r>
            <a:r>
              <a:rPr sz="2000" spc="9" dirty="0">
                <a:solidFill>
                  <a:srgbClr val="164F80"/>
                </a:solidFill>
                <a:latin typeface="Liberation Sans Narrow"/>
                <a:cs typeface="Liberation Sans Narrow"/>
              </a:rPr>
              <a:t> </a:t>
            </a:r>
            <a:r>
              <a:rPr sz="2000" spc="13" dirty="0">
                <a:solidFill>
                  <a:srgbClr val="164F80"/>
                </a:solidFill>
                <a:latin typeface="Liberation Sans Narrow"/>
                <a:cs typeface="Liberation Sans Narrow"/>
              </a:rPr>
              <a:t>vb</a:t>
            </a:r>
            <a:r>
              <a:rPr sz="2000" spc="13" dirty="0">
                <a:solidFill>
                  <a:srgbClr val="164F80"/>
                </a:solidFill>
                <a:latin typeface="Liberation Sans Narrow"/>
                <a:cs typeface="Liberation Sans Narrow"/>
              </a:rPr>
              <a:t>…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60" y="171450"/>
            <a:ext cx="5712713" cy="475058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ts val="2559"/>
              </a:lnSpc>
              <a:spcBef>
                <a:spcPts val="96"/>
              </a:spcBef>
            </a:pP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lang="tr-TR" sz="2100" b="1" dirty="0" smtClean="0">
                <a:solidFill>
                  <a:srgbClr val="1F3864"/>
                </a:solidFill>
                <a:latin typeface="Carlito"/>
                <a:cs typeface="Carlito"/>
              </a:rPr>
              <a:t>–</a:t>
            </a:r>
            <a:r>
              <a:rPr sz="2100" b="1" dirty="0" smtClean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endParaRPr lang="tr-TR" sz="2100" b="1" dirty="0" smtClean="0">
              <a:solidFill>
                <a:srgbClr val="1F3864"/>
              </a:solidFill>
              <a:latin typeface="Carlito"/>
              <a:cs typeface="Carlito"/>
            </a:endParaRPr>
          </a:p>
          <a:p>
            <a:pPr marL="11132">
              <a:lnSpc>
                <a:spcPts val="2559"/>
              </a:lnSpc>
              <a:spcBef>
                <a:spcPts val="96"/>
              </a:spcBef>
            </a:pPr>
            <a:r>
              <a:rPr sz="2100" b="1" spc="-4" dirty="0" err="1" smtClean="0">
                <a:solidFill>
                  <a:srgbClr val="1F3864"/>
                </a:solidFill>
                <a:latin typeface="Carlito"/>
                <a:cs typeface="Carlito"/>
              </a:rPr>
              <a:t>Gayrimenkul</a:t>
            </a:r>
            <a:r>
              <a:rPr sz="2100" b="1" spc="-4" dirty="0" smtClean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8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  <a:p>
            <a:pPr marL="11132">
              <a:lnSpc>
                <a:spcPts val="3296"/>
              </a:lnSpc>
            </a:pPr>
            <a:endParaRPr lang="tr-TR" sz="2800" b="1" dirty="0" smtClean="0">
              <a:solidFill>
                <a:srgbClr val="1F4D79"/>
              </a:solidFill>
              <a:latin typeface="Arial"/>
              <a:cs typeface="Arial"/>
            </a:endParaRPr>
          </a:p>
          <a:p>
            <a:pPr marL="11132">
              <a:lnSpc>
                <a:spcPts val="3296"/>
              </a:lnSpc>
            </a:pPr>
            <a:r>
              <a:rPr sz="2000" b="1" dirty="0" err="1" smtClean="0">
                <a:solidFill>
                  <a:srgbClr val="1F4D79"/>
                </a:solidFill>
                <a:latin typeface="Arial"/>
                <a:cs typeface="Arial"/>
              </a:rPr>
              <a:t>Kullanılması</a:t>
            </a:r>
            <a:r>
              <a:rPr sz="2000" b="1" dirty="0" smtClean="0">
                <a:solidFill>
                  <a:srgbClr val="1F4D79"/>
                </a:solidFill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1F4D79"/>
                </a:solidFill>
                <a:latin typeface="Arial"/>
                <a:cs typeface="Arial"/>
              </a:rPr>
              <a:t>gereken</a:t>
            </a:r>
            <a:r>
              <a:rPr sz="2000" b="1" spc="-22" dirty="0">
                <a:solidFill>
                  <a:srgbClr val="1F4D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D79"/>
                </a:solidFill>
                <a:latin typeface="Arial"/>
                <a:cs typeface="Arial"/>
              </a:rPr>
              <a:t>belgelemeler</a:t>
            </a:r>
            <a:endParaRPr sz="2000" dirty="0">
              <a:latin typeface="Arial"/>
              <a:cs typeface="Arial"/>
            </a:endParaRPr>
          </a:p>
          <a:p>
            <a:pPr marL="101854">
              <a:spcBef>
                <a:spcPts val="70"/>
              </a:spcBef>
            </a:pPr>
            <a:r>
              <a:rPr sz="2000" b="1" spc="-35" dirty="0">
                <a:latin typeface="Liberation Sans Narrow"/>
                <a:cs typeface="Liberation Sans Narrow"/>
              </a:rPr>
              <a:t>TAHMİN </a:t>
            </a:r>
            <a:r>
              <a:rPr sz="2000" b="1" spc="-48" dirty="0">
                <a:latin typeface="Liberation Sans Narrow"/>
                <a:cs typeface="Liberation Sans Narrow"/>
              </a:rPr>
              <a:t>DAYANAKLARI</a:t>
            </a:r>
            <a:r>
              <a:rPr sz="2000" b="1" spc="-31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BELGESİ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marR="326711" indent="-351757">
              <a:lnSpc>
                <a:spcPct val="101200"/>
              </a:lnSpc>
              <a:spcBef>
                <a:spcPts val="1262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spc="-13" dirty="0">
                <a:latin typeface="Liberation Sans Narrow"/>
                <a:cs typeface="Liberation Sans Narrow"/>
              </a:rPr>
              <a:t>Yatırım </a:t>
            </a:r>
            <a:r>
              <a:rPr sz="2000" dirty="0">
                <a:latin typeface="Liberation Sans Narrow"/>
                <a:cs typeface="Liberation Sans Narrow"/>
              </a:rPr>
              <a:t>için </a:t>
            </a:r>
            <a:r>
              <a:rPr sz="2000" spc="4" dirty="0">
                <a:latin typeface="Liberation Sans Narrow"/>
                <a:cs typeface="Liberation Sans Narrow"/>
              </a:rPr>
              <a:t>yapılan tahminlerin, hangi </a:t>
            </a:r>
            <a:r>
              <a:rPr sz="2000" spc="13" dirty="0">
                <a:latin typeface="Liberation Sans Narrow"/>
                <a:cs typeface="Liberation Sans Narrow"/>
              </a:rPr>
              <a:t>kapsamda  </a:t>
            </a:r>
            <a:r>
              <a:rPr sz="2000" spc="4" dirty="0">
                <a:latin typeface="Liberation Sans Narrow"/>
                <a:cs typeface="Liberation Sans Narrow"/>
              </a:rPr>
              <a:t>yapıldığının açıklandığı</a:t>
            </a:r>
            <a:r>
              <a:rPr sz="2000" spc="-18" dirty="0">
                <a:latin typeface="Liberation Sans Narrow"/>
                <a:cs typeface="Liberation Sans Narrow"/>
              </a:rPr>
              <a:t> </a:t>
            </a:r>
            <a:r>
              <a:rPr sz="2000" spc="-9" dirty="0">
                <a:latin typeface="Liberation Sans Narrow"/>
                <a:cs typeface="Liberation Sans Narrow"/>
              </a:rPr>
              <a:t>belgedir</a:t>
            </a:r>
            <a:r>
              <a:rPr sz="2000" spc="-9" dirty="0">
                <a:latin typeface="Liberation Sans Narrow"/>
                <a:cs typeface="Liberation Sans Narrow"/>
              </a:rPr>
              <a:t>.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marR="4453" indent="-351757">
              <a:lnSpc>
                <a:spcPts val="2770"/>
              </a:lnSpc>
              <a:spcBef>
                <a:spcPts val="92"/>
              </a:spcBef>
              <a:buFont typeface="Georgia"/>
              <a:buChar char=""/>
              <a:tabLst>
                <a:tab pos="362889" algn="l"/>
              </a:tabLst>
            </a:pPr>
            <a:r>
              <a:rPr sz="2000" spc="-26" dirty="0">
                <a:latin typeface="Liberation Sans Narrow"/>
                <a:cs typeface="Liberation Sans Narrow"/>
              </a:rPr>
              <a:t>Tahmin </a:t>
            </a:r>
            <a:r>
              <a:rPr sz="2000" spc="9" dirty="0">
                <a:latin typeface="Liberation Sans Narrow"/>
                <a:cs typeface="Liberation Sans Narrow"/>
              </a:rPr>
              <a:t>yapan </a:t>
            </a:r>
            <a:r>
              <a:rPr sz="2000" spc="4" dirty="0">
                <a:latin typeface="Liberation Sans Narrow"/>
                <a:cs typeface="Liberation Sans Narrow"/>
              </a:rPr>
              <a:t>kişilerin yatırımı doğru şekilde  </a:t>
            </a:r>
            <a:r>
              <a:rPr sz="2000" spc="9" dirty="0">
                <a:latin typeface="Liberation Sans Narrow"/>
                <a:cs typeface="Liberation Sans Narrow"/>
              </a:rPr>
              <a:t>anladığını, </a:t>
            </a:r>
            <a:r>
              <a:rPr sz="2000" spc="4" dirty="0">
                <a:latin typeface="Liberation Sans Narrow"/>
                <a:cs typeface="Liberation Sans Narrow"/>
              </a:rPr>
              <a:t>tahminlerin doğru öngörülerle yapıldığını  </a:t>
            </a:r>
            <a:r>
              <a:rPr sz="2000" spc="9" dirty="0">
                <a:latin typeface="Liberation Sans Narrow"/>
                <a:cs typeface="Liberation Sans Narrow"/>
              </a:rPr>
              <a:t>ispat </a:t>
            </a:r>
            <a:r>
              <a:rPr sz="2000" spc="-13" dirty="0">
                <a:latin typeface="Liberation Sans Narrow"/>
                <a:cs typeface="Liberation Sans Narrow"/>
              </a:rPr>
              <a:t>eder, </a:t>
            </a:r>
            <a:r>
              <a:rPr sz="2000" spc="4" dirty="0">
                <a:latin typeface="Liberation Sans Narrow"/>
                <a:cs typeface="Liberation Sans Narrow"/>
              </a:rPr>
              <a:t>geliştirme için bir temel</a:t>
            </a:r>
            <a:r>
              <a:rPr sz="2000" dirty="0">
                <a:latin typeface="Liberation Sans Narrow"/>
                <a:cs typeface="Liberation Sans Narrow"/>
              </a:rPr>
              <a:t> </a:t>
            </a:r>
            <a:r>
              <a:rPr sz="2000" spc="-4" dirty="0">
                <a:latin typeface="Liberation Sans Narrow"/>
                <a:cs typeface="Liberation Sans Narrow"/>
              </a:rPr>
              <a:t>oluşturur</a:t>
            </a:r>
            <a:r>
              <a:rPr sz="2000" spc="-4" dirty="0">
                <a:latin typeface="Liberation Sans Narrow"/>
                <a:cs typeface="Liberation Sans Narrow"/>
              </a:rPr>
              <a:t>.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 indent="-351757">
              <a:lnSpc>
                <a:spcPts val="2660"/>
              </a:lnSpc>
              <a:buFont typeface="Georgia"/>
              <a:buChar char=""/>
              <a:tabLst>
                <a:tab pos="362889" algn="l"/>
              </a:tabLst>
            </a:pPr>
            <a:r>
              <a:rPr sz="2000" spc="9" dirty="0">
                <a:latin typeface="Liberation Sans Narrow"/>
                <a:cs typeface="Liberation Sans Narrow"/>
              </a:rPr>
              <a:t>Başka </a:t>
            </a:r>
            <a:r>
              <a:rPr sz="2000" spc="4" dirty="0">
                <a:latin typeface="Liberation Sans Narrow"/>
                <a:cs typeface="Liberation Sans Narrow"/>
              </a:rPr>
              <a:t>bir </a:t>
            </a:r>
            <a:r>
              <a:rPr sz="2000" spc="9" dirty="0">
                <a:latin typeface="Liberation Sans Narrow"/>
                <a:cs typeface="Liberation Sans Narrow"/>
              </a:rPr>
              <a:t>tahmin uzmanı, </a:t>
            </a:r>
            <a:r>
              <a:rPr sz="2000" spc="4" dirty="0">
                <a:latin typeface="Liberation Sans Narrow"/>
                <a:cs typeface="Liberation Sans Narrow"/>
              </a:rPr>
              <a:t>tahminlerin</a:t>
            </a:r>
            <a:r>
              <a:rPr sz="2000" spc="-75" dirty="0">
                <a:latin typeface="Liberation Sans Narrow"/>
                <a:cs typeface="Liberation Sans Narrow"/>
              </a:rPr>
              <a:t> </a:t>
            </a:r>
            <a:r>
              <a:rPr sz="2000" spc="4" dirty="0">
                <a:latin typeface="Liberation Sans Narrow"/>
                <a:cs typeface="Liberation Sans Narrow"/>
              </a:rPr>
              <a:t>nasıl</a:t>
            </a:r>
            <a:endParaRPr sz="2000" dirty="0">
              <a:latin typeface="Liberation Sans Narrow"/>
              <a:cs typeface="Liberation Sans Narrow"/>
            </a:endParaRPr>
          </a:p>
          <a:p>
            <a:pPr marL="362331">
              <a:spcBef>
                <a:spcPts val="35"/>
              </a:spcBef>
            </a:pPr>
            <a:r>
              <a:rPr sz="2000" spc="4" dirty="0">
                <a:latin typeface="Liberation Sans Narrow"/>
                <a:cs typeface="Liberation Sans Narrow"/>
              </a:rPr>
              <a:t>yapıldığını rahatlıkla anlar ve</a:t>
            </a:r>
            <a:r>
              <a:rPr sz="2000" spc="-31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inceleyebilir</a:t>
            </a:r>
            <a:r>
              <a:rPr sz="2000" dirty="0">
                <a:latin typeface="Liberation Sans Narrow"/>
                <a:cs typeface="Liberation Sans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12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46" y="63584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GG 405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Gayrimenkul </a:t>
            </a:r>
            <a:r>
              <a:rPr sz="2100"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sz="2100" b="1" spc="-18" dirty="0">
                <a:solidFill>
                  <a:srgbClr val="1F3864"/>
                </a:solidFill>
                <a:latin typeface="Carlito"/>
                <a:cs typeface="Carlito"/>
              </a:rPr>
              <a:t>Varlık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Analizleri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-</a:t>
            </a:r>
            <a:r>
              <a:rPr sz="2100" b="1" spc="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1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1002" y="667318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189" y="1324768"/>
            <a:ext cx="3923124" cy="351480"/>
          </a:xfrm>
          <a:prstGeom prst="rect">
            <a:avLst/>
          </a:prstGeom>
        </p:spPr>
        <p:txBody>
          <a:bodyPr vert="horz" wrap="square" lIns="0" tIns="12801" rIns="0" bIns="0" rtlCol="0">
            <a:spAutoFit/>
          </a:bodyPr>
          <a:lstStyle/>
          <a:p>
            <a:pPr marL="11132">
              <a:lnSpc>
                <a:spcPct val="100000"/>
              </a:lnSpc>
              <a:spcBef>
                <a:spcPts val="101"/>
              </a:spcBef>
            </a:pPr>
            <a:r>
              <a:rPr sz="2200" spc="-31" dirty="0">
                <a:solidFill>
                  <a:srgbClr val="1F4D79"/>
                </a:solidFill>
                <a:latin typeface="Liberation Sans Narrow"/>
                <a:cs typeface="Liberation Sans Narrow"/>
              </a:rPr>
              <a:t>SERMAYE</a:t>
            </a:r>
            <a:r>
              <a:rPr sz="2200" spc="-79" dirty="0">
                <a:solidFill>
                  <a:srgbClr val="1F4D79"/>
                </a:solidFill>
                <a:latin typeface="Liberation Sans Narrow"/>
                <a:cs typeface="Liberation Sans Narrow"/>
              </a:rPr>
              <a:t> </a:t>
            </a:r>
            <a:r>
              <a:rPr sz="2200" dirty="0">
                <a:solidFill>
                  <a:srgbClr val="1F4D79"/>
                </a:solidFill>
                <a:latin typeface="Liberation Sans Narrow"/>
                <a:cs typeface="Liberation Sans Narrow"/>
              </a:rPr>
              <a:t>BÜTÇELEME</a:t>
            </a:r>
            <a:endParaRPr sz="2200" dirty="0">
              <a:latin typeface="Liberation Sans Narrow"/>
              <a:cs typeface="Liberation Sans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" y="1731602"/>
            <a:ext cx="7200086" cy="4024676"/>
          </a:xfrm>
          <a:prstGeom prst="rect">
            <a:avLst/>
          </a:prstGeom>
        </p:spPr>
        <p:txBody>
          <a:bodyPr vert="horz" wrap="square" lIns="0" tIns="10018" rIns="0" bIns="0" rtlCol="0">
            <a:spAutoFit/>
          </a:bodyPr>
          <a:lstStyle/>
          <a:p>
            <a:pPr marL="11132" marR="370124">
              <a:lnSpc>
                <a:spcPct val="101200"/>
              </a:lnSpc>
              <a:spcBef>
                <a:spcPts val="79"/>
              </a:spcBef>
            </a:pPr>
            <a:r>
              <a:rPr sz="2200" b="1" spc="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AMAÇ: </a:t>
            </a:r>
            <a:r>
              <a:rPr sz="2200"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Uzun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vadeli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varlıklara yatırım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yapılırken, hangi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yatırım  fırsatları tercih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edilmeli kararını doğru</a:t>
            </a:r>
            <a:r>
              <a:rPr sz="2200" b="1" spc="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vermek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.</a:t>
            </a:r>
            <a:endParaRPr sz="2200" dirty="0">
              <a:latin typeface="Liberation Sans Narrow"/>
              <a:cs typeface="Liberation Sans Narrow"/>
            </a:endParaRPr>
          </a:p>
          <a:p>
            <a:pPr marL="406302" marR="832083" indent="-395726">
              <a:lnSpc>
                <a:spcPct val="101200"/>
              </a:lnSpc>
              <a:spcBef>
                <a:spcPts val="451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Yüksek maliyetli </a:t>
            </a:r>
            <a:r>
              <a:rPr sz="2200"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ve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uzun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vadeli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getirisi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olan yatırımlar  arasında karşılaştırma</a:t>
            </a:r>
            <a:r>
              <a:rPr sz="2200" b="1" spc="-22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yapmak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.</a:t>
            </a:r>
            <a:endParaRPr sz="2200" dirty="0">
              <a:latin typeface="Liberation Sans Narrow"/>
              <a:cs typeface="Liberation Sans Narrow"/>
            </a:endParaRPr>
          </a:p>
          <a:p>
            <a:pPr marL="406302" marR="4453" indent="-395726">
              <a:lnSpc>
                <a:spcPct val="101099"/>
              </a:lnSpc>
              <a:spcBef>
                <a:spcPts val="465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Şirketin / </a:t>
            </a:r>
            <a:r>
              <a:rPr sz="2200"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Kurumun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geleceğe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dair </a:t>
            </a:r>
            <a:r>
              <a:rPr sz="2200"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büyüme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planları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bu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kararlar 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çerçevesinde</a:t>
            </a:r>
            <a:r>
              <a:rPr sz="2200" b="1" spc="-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şekillenir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.</a:t>
            </a:r>
            <a:endParaRPr sz="2200" dirty="0">
              <a:latin typeface="Liberation Sans Narrow"/>
              <a:cs typeface="Liberation Sans Narrow"/>
            </a:endParaRPr>
          </a:p>
          <a:p>
            <a:pPr marL="698505" marR="255469" lvl="1" indent="-336729" algn="just">
              <a:lnSpc>
                <a:spcPct val="101200"/>
              </a:lnSpc>
              <a:spcBef>
                <a:spcPts val="460"/>
              </a:spcBef>
              <a:buFont typeface="Georgia"/>
              <a:buChar char=""/>
              <a:tabLst>
                <a:tab pos="699061" algn="l"/>
              </a:tabLst>
            </a:pP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Projenin nakit (gelir-gider)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hareketleri, risk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düzeyleri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göz 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önüne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alınarak </a:t>
            </a:r>
            <a:r>
              <a:rPr sz="2200"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tahmin </a:t>
            </a:r>
            <a:r>
              <a:rPr sz="2200" b="1" spc="-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edilir,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uygun sermaye maliyetinin 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hesaplanır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.</a:t>
            </a:r>
            <a:endParaRPr sz="2200" dirty="0">
              <a:latin typeface="Liberation Sans Narrow"/>
              <a:cs typeface="Liberation Sans Narrow"/>
            </a:endParaRPr>
          </a:p>
          <a:p>
            <a:pPr marL="698505" lvl="1" indent="-336729" algn="just">
              <a:spcBef>
                <a:spcPts val="495"/>
              </a:spcBef>
              <a:buFont typeface="Georgia"/>
              <a:buChar char=""/>
              <a:tabLst>
                <a:tab pos="699061" algn="l"/>
              </a:tabLst>
            </a:pPr>
            <a:r>
              <a:rPr sz="2200" b="1" spc="1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Karar verme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kurallarını</a:t>
            </a:r>
            <a:r>
              <a:rPr sz="2200" b="1" spc="-57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kullanılır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.</a:t>
            </a:r>
            <a:endParaRPr sz="2200" dirty="0">
              <a:latin typeface="Liberation Sans Narrow"/>
              <a:cs typeface="Liberation Sans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59687" y="1731602"/>
            <a:ext cx="1858665" cy="1813252"/>
            <a:chOff x="8372856" y="1909572"/>
            <a:chExt cx="2173605" cy="1999614"/>
          </a:xfrm>
        </p:grpSpPr>
        <p:sp>
          <p:nvSpPr>
            <p:cNvPr id="7" name="object 7"/>
            <p:cNvSpPr/>
            <p:nvPr/>
          </p:nvSpPr>
          <p:spPr>
            <a:xfrm>
              <a:off x="8400288" y="1909572"/>
              <a:ext cx="2145791" cy="1511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2856" y="3396996"/>
              <a:ext cx="2154936" cy="512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399471" y="4751056"/>
            <a:ext cx="1365736" cy="1035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03995" y="3984205"/>
            <a:ext cx="685473" cy="688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8457" y="3846008"/>
            <a:ext cx="1006056" cy="79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18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6405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ct val="100000"/>
              </a:lnSpc>
              <a:spcBef>
                <a:spcPts val="96"/>
              </a:spcBef>
            </a:pPr>
            <a:r>
              <a:rPr spc="4" dirty="0"/>
              <a:t>GG 405 </a:t>
            </a:r>
            <a:r>
              <a:rPr dirty="0"/>
              <a:t>- </a:t>
            </a:r>
            <a:r>
              <a:rPr spc="-4" dirty="0"/>
              <a:t>Gayrimenkul </a:t>
            </a:r>
            <a:r>
              <a:rPr spc="-13" dirty="0"/>
              <a:t>ve </a:t>
            </a:r>
            <a:r>
              <a:rPr spc="-18" dirty="0"/>
              <a:t>Varlık </a:t>
            </a:r>
            <a:r>
              <a:rPr spc="-4" dirty="0"/>
              <a:t>Analizleri </a:t>
            </a:r>
            <a:r>
              <a:rPr dirty="0"/>
              <a:t>-</a:t>
            </a:r>
            <a:r>
              <a:rPr spc="44" dirty="0"/>
              <a:t> </a:t>
            </a:r>
            <a:r>
              <a:rPr spc="4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1576" y="720980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2296" y="1723310"/>
            <a:ext cx="3665622" cy="3461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654" y="1101533"/>
            <a:ext cx="5391919" cy="2735115"/>
          </a:xfrm>
          <a:prstGeom prst="rect">
            <a:avLst/>
          </a:prstGeom>
        </p:spPr>
        <p:txBody>
          <a:bodyPr vert="horz" wrap="square" lIns="0" tIns="227083" rIns="0" bIns="0" rtlCol="0">
            <a:spAutoFit/>
          </a:bodyPr>
          <a:lstStyle/>
          <a:p>
            <a:pPr marL="175322">
              <a:spcBef>
                <a:spcPts val="1787"/>
              </a:spcBef>
            </a:pPr>
            <a:r>
              <a:rPr sz="2200" b="1" spc="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KARAR VERME</a:t>
            </a:r>
            <a:r>
              <a:rPr sz="2200" b="1" spc="-61" dirty="0">
                <a:solidFill>
                  <a:srgbClr val="1F4D79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-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KURALLARI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1705"/>
              </a:spcBef>
            </a:pPr>
            <a:r>
              <a:rPr sz="2200" spc="-53" dirty="0">
                <a:solidFill>
                  <a:srgbClr val="1F3864"/>
                </a:solidFill>
                <a:latin typeface="Georgia"/>
                <a:cs typeface="Georgia"/>
              </a:rPr>
              <a:t></a:t>
            </a:r>
            <a:r>
              <a:rPr sz="2200" b="1" spc="-53" dirty="0">
                <a:solidFill>
                  <a:srgbClr val="1F3864"/>
                </a:solidFill>
                <a:latin typeface="Liberation Sans Narrow"/>
                <a:cs typeface="Liberation Sans Narrow"/>
              </a:rPr>
              <a:t>Geri </a:t>
            </a:r>
            <a:r>
              <a:rPr sz="2200"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ödeme</a:t>
            </a:r>
            <a:r>
              <a:rPr sz="2200" b="1" spc="4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süresi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460"/>
              </a:spcBef>
            </a:pPr>
            <a:r>
              <a:rPr sz="2200" spc="-22" dirty="0">
                <a:solidFill>
                  <a:srgbClr val="1F3864"/>
                </a:solidFill>
                <a:latin typeface="Georgia"/>
                <a:cs typeface="Georgia"/>
              </a:rPr>
              <a:t></a:t>
            </a:r>
            <a:r>
              <a:rPr sz="2200" b="1" spc="-22" dirty="0">
                <a:solidFill>
                  <a:srgbClr val="1F3864"/>
                </a:solidFill>
                <a:latin typeface="Liberation Sans Narrow"/>
                <a:cs typeface="Liberation Sans Narrow"/>
              </a:rPr>
              <a:t>İndirgenmiş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geri ödeme</a:t>
            </a:r>
            <a:r>
              <a:rPr sz="2200" b="1" spc="-96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süresi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478"/>
              </a:spcBef>
            </a:pPr>
            <a:r>
              <a:rPr sz="2200" spc="-61" dirty="0">
                <a:solidFill>
                  <a:srgbClr val="1F3864"/>
                </a:solidFill>
                <a:latin typeface="Georgia"/>
                <a:cs typeface="Georgia"/>
              </a:rPr>
              <a:t></a:t>
            </a:r>
            <a:r>
              <a:rPr sz="2200" b="1" spc="-6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Net </a:t>
            </a:r>
            <a:r>
              <a:rPr sz="2200" b="1" spc="-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bugünkü</a:t>
            </a:r>
            <a:r>
              <a:rPr sz="2200" b="1" spc="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9" dirty="0">
                <a:solidFill>
                  <a:srgbClr val="1F3864"/>
                </a:solidFill>
                <a:latin typeface="Liberation Sans Narrow"/>
                <a:cs typeface="Liberation Sans Narrow"/>
              </a:rPr>
              <a:t>değer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460"/>
              </a:spcBef>
            </a:pPr>
            <a:r>
              <a:rPr sz="2200" spc="-31" dirty="0">
                <a:solidFill>
                  <a:srgbClr val="1F3864"/>
                </a:solidFill>
                <a:latin typeface="Georgia"/>
                <a:cs typeface="Georgia"/>
              </a:rPr>
              <a:t></a:t>
            </a:r>
            <a:r>
              <a:rPr sz="2200" b="1" spc="-3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Karlılık</a:t>
            </a:r>
            <a:r>
              <a:rPr sz="2200" b="1" spc="-1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dirty="0">
                <a:solidFill>
                  <a:srgbClr val="1F3864"/>
                </a:solidFill>
                <a:latin typeface="Liberation Sans Narrow"/>
                <a:cs typeface="Liberation Sans Narrow"/>
              </a:rPr>
              <a:t>endeksi</a:t>
            </a:r>
            <a:endParaRPr sz="2200" dirty="0">
              <a:latin typeface="Liberation Sans Narrow"/>
              <a:cs typeface="Liberation Sans Narrow"/>
            </a:endParaRPr>
          </a:p>
          <a:p>
            <a:pPr marL="11132">
              <a:spcBef>
                <a:spcPts val="465"/>
              </a:spcBef>
            </a:pPr>
            <a:r>
              <a:rPr sz="2200" spc="-88" dirty="0">
                <a:solidFill>
                  <a:srgbClr val="1F3864"/>
                </a:solidFill>
                <a:latin typeface="Georgia"/>
                <a:cs typeface="Georgia"/>
              </a:rPr>
              <a:t></a:t>
            </a:r>
            <a:r>
              <a:rPr sz="2200" b="1" spc="-8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İç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verim</a:t>
            </a:r>
            <a:r>
              <a:rPr sz="2200" b="1" spc="48" dirty="0">
                <a:solidFill>
                  <a:srgbClr val="1F3864"/>
                </a:solidFill>
                <a:latin typeface="Liberation Sans Narrow"/>
                <a:cs typeface="Liberation Sans Narrow"/>
              </a:rPr>
              <a:t> </a:t>
            </a:r>
            <a:r>
              <a:rPr sz="2200" b="1" spc="4" dirty="0">
                <a:solidFill>
                  <a:srgbClr val="1F3864"/>
                </a:solidFill>
                <a:latin typeface="Liberation Sans Narrow"/>
                <a:cs typeface="Liberation Sans Narrow"/>
              </a:rPr>
              <a:t>oranı</a:t>
            </a:r>
            <a:endParaRPr sz="2200" dirty="0">
              <a:latin typeface="Liberation Sans Narrow"/>
              <a:cs typeface="Liberation Sans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7062" y="4019694"/>
            <a:ext cx="901911" cy="460655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marR="4453">
              <a:lnSpc>
                <a:spcPct val="101899"/>
              </a:lnSpc>
              <a:spcBef>
                <a:spcPts val="83"/>
              </a:spcBef>
            </a:pPr>
            <a:r>
              <a:rPr sz="1400" b="1" spc="4" dirty="0">
                <a:latin typeface="Arial"/>
                <a:cs typeface="Arial"/>
              </a:rPr>
              <a:t>(İ</a:t>
            </a:r>
            <a:r>
              <a:rPr sz="1400" b="1" spc="26" dirty="0">
                <a:latin typeface="Arial"/>
                <a:cs typeface="Arial"/>
              </a:rPr>
              <a:t>n</a:t>
            </a:r>
            <a:r>
              <a:rPr sz="1400" b="1" spc="13" dirty="0">
                <a:latin typeface="Arial"/>
                <a:cs typeface="Arial"/>
              </a:rPr>
              <a:t>d</a:t>
            </a:r>
            <a:r>
              <a:rPr sz="1400" b="1" spc="9" dirty="0">
                <a:latin typeface="Arial"/>
                <a:cs typeface="Arial"/>
              </a:rPr>
              <a:t>ir</a:t>
            </a:r>
            <a:r>
              <a:rPr sz="1400" b="1" spc="13" dirty="0">
                <a:latin typeface="Arial"/>
                <a:cs typeface="Arial"/>
              </a:rPr>
              <a:t>g</a:t>
            </a:r>
            <a:r>
              <a:rPr sz="1400" b="1" spc="4" dirty="0">
                <a:latin typeface="Arial"/>
                <a:cs typeface="Arial"/>
              </a:rPr>
              <a:t>e</a:t>
            </a:r>
            <a:r>
              <a:rPr sz="1400" b="1" spc="13" dirty="0">
                <a:latin typeface="Arial"/>
                <a:cs typeface="Arial"/>
              </a:rPr>
              <a:t>me  </a:t>
            </a:r>
            <a:r>
              <a:rPr sz="1400" b="1" spc="9" dirty="0">
                <a:latin typeface="Arial"/>
                <a:cs typeface="Arial"/>
              </a:rPr>
              <a:t>oranı)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16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27" y="206405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ct val="100000"/>
              </a:lnSpc>
              <a:spcBef>
                <a:spcPts val="96"/>
              </a:spcBef>
            </a:pPr>
            <a:r>
              <a:rPr spc="4" dirty="0"/>
              <a:t>GG 405 </a:t>
            </a:r>
            <a:r>
              <a:rPr dirty="0"/>
              <a:t>- </a:t>
            </a:r>
            <a:r>
              <a:rPr spc="-4" dirty="0"/>
              <a:t>Gayrimenkul </a:t>
            </a:r>
            <a:r>
              <a:rPr spc="-13" dirty="0"/>
              <a:t>ve </a:t>
            </a:r>
            <a:r>
              <a:rPr spc="-18" dirty="0"/>
              <a:t>Varlık </a:t>
            </a:r>
            <a:r>
              <a:rPr spc="-4" dirty="0"/>
              <a:t>Analizleri </a:t>
            </a:r>
            <a:r>
              <a:rPr dirty="0"/>
              <a:t>-</a:t>
            </a:r>
            <a:r>
              <a:rPr spc="44" dirty="0"/>
              <a:t> </a:t>
            </a:r>
            <a:r>
              <a:rPr spc="4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1576" y="720980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109921"/>
            <a:ext cx="4987390" cy="4740751"/>
          </a:xfrm>
          <a:prstGeom prst="rect">
            <a:avLst/>
          </a:prstGeom>
        </p:spPr>
        <p:txBody>
          <a:bodyPr vert="horz" wrap="square" lIns="0" tIns="110202" rIns="0" bIns="0" rtlCol="0">
            <a:spAutoFit/>
          </a:bodyPr>
          <a:lstStyle/>
          <a:p>
            <a:pPr marL="372907">
              <a:spcBef>
                <a:spcPts val="868"/>
              </a:spcBef>
            </a:pPr>
            <a:r>
              <a:rPr sz="2000" b="1" spc="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GERİ ÖDEME</a:t>
            </a:r>
            <a:r>
              <a:rPr sz="2000" b="1" spc="-53" dirty="0">
                <a:solidFill>
                  <a:srgbClr val="1F4D79"/>
                </a:solidFill>
                <a:latin typeface="Liberation Sans Narrow"/>
                <a:cs typeface="Liberation Sans Narrow"/>
              </a:rPr>
              <a:t> </a:t>
            </a:r>
            <a:r>
              <a:rPr sz="2000" b="1" spc="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SÜRESİ</a:t>
            </a:r>
            <a:endParaRPr sz="2000" dirty="0">
              <a:latin typeface="Liberation Sans Narrow"/>
              <a:cs typeface="Liberation Sans Narrow"/>
            </a:endParaRPr>
          </a:p>
          <a:p>
            <a:pPr marL="406302" indent="-395726">
              <a:spcBef>
                <a:spcPts val="500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Projenin</a:t>
            </a:r>
            <a:r>
              <a:rPr sz="2000" b="1" u="heavy" spc="-4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ham nakit akış</a:t>
            </a:r>
            <a:r>
              <a:rPr sz="2000" b="1" u="heavy" spc="-4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 değerlerini</a:t>
            </a:r>
            <a:endParaRPr sz="2000" dirty="0">
              <a:latin typeface="Carlito"/>
              <a:cs typeface="Carlito"/>
            </a:endParaRPr>
          </a:p>
          <a:p>
            <a:pPr marL="406302">
              <a:spcBef>
                <a:spcPts val="13"/>
              </a:spcBef>
            </a:pPr>
            <a:r>
              <a:rPr sz="2000" u="heavy" spc="-539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26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kullanır</a:t>
            </a:r>
            <a:r>
              <a:rPr sz="2000" b="1" u="heavy" spc="-26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406302" marR="4453" indent="-395726">
              <a:lnSpc>
                <a:spcPct val="100299"/>
              </a:lnSpc>
              <a:spcBef>
                <a:spcPts val="456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Bir </a:t>
            </a:r>
            <a:r>
              <a:rPr sz="2000" b="1" spc="-9" dirty="0">
                <a:solidFill>
                  <a:srgbClr val="1F3864"/>
                </a:solidFill>
                <a:latin typeface="Carlito"/>
                <a:cs typeface="Carlito"/>
              </a:rPr>
              <a:t>projeye yatırılan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paranın </a:t>
            </a:r>
            <a:r>
              <a:rPr sz="2000" b="1" spc="4" dirty="0">
                <a:solidFill>
                  <a:srgbClr val="1F3864"/>
                </a:solidFill>
                <a:latin typeface="Carlito"/>
                <a:cs typeface="Carlito"/>
              </a:rPr>
              <a:t>ne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kadar  sürede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geri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alınacağını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(nakit akışlarının 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kaçıncı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yılda </a:t>
            </a:r>
            <a:r>
              <a:rPr sz="2000" b="1" spc="-9" dirty="0">
                <a:solidFill>
                  <a:srgbClr val="1F3864"/>
                </a:solidFill>
                <a:latin typeface="Carlito"/>
                <a:cs typeface="Carlito"/>
              </a:rPr>
              <a:t>negatiften pozitife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döneceği)  </a:t>
            </a:r>
            <a:r>
              <a:rPr sz="2000" b="1" spc="-26" dirty="0">
                <a:solidFill>
                  <a:srgbClr val="1F3864"/>
                </a:solidFill>
                <a:latin typeface="Carlito"/>
                <a:cs typeface="Carlito"/>
              </a:rPr>
              <a:t>gösterir</a:t>
            </a:r>
            <a:r>
              <a:rPr sz="2000" b="1" spc="-26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406302" indent="-395726">
              <a:spcBef>
                <a:spcPts val="460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Uygulaması</a:t>
            </a:r>
            <a:r>
              <a:rPr sz="2000" b="1" spc="-31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000" b="1" spc="-35" dirty="0">
                <a:solidFill>
                  <a:srgbClr val="1F3864"/>
                </a:solidFill>
                <a:latin typeface="Carlito"/>
                <a:cs typeface="Carlito"/>
              </a:rPr>
              <a:t>kolaydır</a:t>
            </a:r>
            <a:r>
              <a:rPr sz="2000" b="1" spc="-35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406302" marR="901099" indent="-395726">
              <a:lnSpc>
                <a:spcPct val="100400"/>
              </a:lnSpc>
              <a:spcBef>
                <a:spcPts val="451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000" b="1" spc="-13" dirty="0">
                <a:solidFill>
                  <a:srgbClr val="1F3864"/>
                </a:solidFill>
                <a:latin typeface="Carlito"/>
                <a:cs typeface="Carlito"/>
              </a:rPr>
              <a:t>Paranın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zamanla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değişen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değerini  (Enflasyon) </a:t>
            </a:r>
            <a:r>
              <a:rPr sz="2000" b="1" spc="-9" dirty="0">
                <a:solidFill>
                  <a:srgbClr val="1F3864"/>
                </a:solidFill>
                <a:latin typeface="Carlito"/>
                <a:cs typeface="Carlito"/>
              </a:rPr>
              <a:t>dikkate</a:t>
            </a:r>
            <a:r>
              <a:rPr sz="2000" b="1" spc="-4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almaz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406302" marR="503703" indent="-395726">
              <a:spcBef>
                <a:spcPts val="465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sz="2000" b="1" spc="4" dirty="0">
                <a:solidFill>
                  <a:srgbClr val="1F3864"/>
                </a:solidFill>
                <a:latin typeface="Carlito"/>
                <a:cs typeface="Carlito"/>
              </a:rPr>
              <a:t>Geri dönme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süresi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sonrasındaki</a:t>
            </a:r>
            <a:r>
              <a:rPr sz="2000" b="1" spc="-153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000" b="1" spc="4" dirty="0">
                <a:solidFill>
                  <a:srgbClr val="1F3864"/>
                </a:solidFill>
                <a:latin typeface="Carlito"/>
                <a:cs typeface="Carlito"/>
              </a:rPr>
              <a:t>nakit 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akışlarının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etkisini </a:t>
            </a:r>
            <a:r>
              <a:rPr sz="2000" b="1" spc="-13" dirty="0">
                <a:solidFill>
                  <a:srgbClr val="1F3864"/>
                </a:solidFill>
                <a:latin typeface="Carlito"/>
                <a:cs typeface="Carlito"/>
              </a:rPr>
              <a:t>dikkate</a:t>
            </a:r>
            <a:r>
              <a:rPr sz="2000" b="1" spc="48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almaz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7546" y="1181167"/>
            <a:ext cx="298646" cy="56523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7852" y="1181167"/>
            <a:ext cx="1454677" cy="842237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  <a:tabLst>
                <a:tab pos="922249" algn="l"/>
              </a:tabLst>
            </a:pP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b="1" spc="-13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b="1" spc="-4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ER	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b="1" spc="-18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b="1" spc="13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endParaRPr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2724" y="1059537"/>
            <a:ext cx="837294" cy="56523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8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b="1" spc="-13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b="1" spc="-4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b="1" spc="13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b="1" spc="-13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endParaRPr>
              <a:latin typeface="Carlito"/>
              <a:cs typeface="Carlito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19990"/>
              </p:ext>
            </p:extLst>
          </p:nvPr>
        </p:nvGraphicFramePr>
        <p:xfrm>
          <a:off x="6077330" y="1414436"/>
          <a:ext cx="2995028" cy="2251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/>
                <a:gridCol w="1012138"/>
                <a:gridCol w="710778"/>
                <a:gridCol w="1246712"/>
              </a:tblGrid>
              <a:tr h="39155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ts val="1664"/>
                        </a:lnSpc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2614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1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7275" marB="0"/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17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17275" marB="0"/>
                </a:tc>
              </a:tr>
              <a:tr h="31506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2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</a:tr>
              <a:tr h="31506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3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</a:tr>
              <a:tr h="3151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4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</a:tr>
              <a:tr h="3151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5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</a:tr>
              <a:tr h="258415">
                <a:tc>
                  <a:txBody>
                    <a:bodyPr/>
                    <a:lstStyle/>
                    <a:p>
                      <a:pPr marL="31750">
                        <a:lnSpc>
                          <a:spcPts val="209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Carlito"/>
                          <a:cs typeface="Carlito"/>
                        </a:rPr>
                        <a:t>6</a:t>
                      </a: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2090"/>
                        </a:lnSpc>
                        <a:spcBef>
                          <a:spcPts val="55"/>
                        </a:spcBef>
                      </a:pPr>
                      <a:endParaRPr sz="160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ts val="209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Carlito"/>
                        <a:cs typeface="Carlito"/>
                      </a:endParaRPr>
                    </a:p>
                  </a:txBody>
                  <a:tcPr marL="0" marR="0" marT="6334" marB="0"/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5500556" y="2782845"/>
            <a:ext cx="3129267" cy="2168533"/>
            <a:chOff x="6537959" y="4014216"/>
            <a:chExt cx="3659504" cy="2391410"/>
          </a:xfrm>
        </p:grpSpPr>
        <p:sp>
          <p:nvSpPr>
            <p:cNvPr id="15" name="object 15"/>
            <p:cNvSpPr/>
            <p:nvPr/>
          </p:nvSpPr>
          <p:spPr>
            <a:xfrm>
              <a:off x="6547103" y="4023360"/>
              <a:ext cx="3640835" cy="23728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7959" y="4014216"/>
              <a:ext cx="3659504" cy="2391410"/>
            </a:xfrm>
            <a:custGeom>
              <a:avLst/>
              <a:gdLst/>
              <a:ahLst/>
              <a:cxnLst/>
              <a:rect l="l" t="t" r="r" b="b"/>
              <a:pathLst>
                <a:path w="3659504" h="2391410">
                  <a:moveTo>
                    <a:pt x="3659124" y="2391156"/>
                  </a:moveTo>
                  <a:lnTo>
                    <a:pt x="0" y="2391156"/>
                  </a:lnTo>
                  <a:lnTo>
                    <a:pt x="0" y="0"/>
                  </a:lnTo>
                  <a:lnTo>
                    <a:pt x="3659124" y="0"/>
                  </a:lnTo>
                  <a:lnTo>
                    <a:pt x="365912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2382012"/>
                  </a:lnTo>
                  <a:lnTo>
                    <a:pt x="4572" y="2382012"/>
                  </a:lnTo>
                  <a:lnTo>
                    <a:pt x="9144" y="2386584"/>
                  </a:lnTo>
                  <a:lnTo>
                    <a:pt x="3659124" y="2386584"/>
                  </a:lnTo>
                  <a:lnTo>
                    <a:pt x="3659124" y="2391156"/>
                  </a:lnTo>
                  <a:close/>
                </a:path>
                <a:path w="3659504" h="239141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3659504" h="2391410">
                  <a:moveTo>
                    <a:pt x="364998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3649980" y="4572"/>
                  </a:lnTo>
                  <a:lnTo>
                    <a:pt x="3649980" y="9144"/>
                  </a:lnTo>
                  <a:close/>
                </a:path>
                <a:path w="3659504" h="2391410">
                  <a:moveTo>
                    <a:pt x="3649980" y="2386584"/>
                  </a:moveTo>
                  <a:lnTo>
                    <a:pt x="3649980" y="4572"/>
                  </a:lnTo>
                  <a:lnTo>
                    <a:pt x="3654552" y="9144"/>
                  </a:lnTo>
                  <a:lnTo>
                    <a:pt x="3659124" y="9144"/>
                  </a:lnTo>
                  <a:lnTo>
                    <a:pt x="3659124" y="2382012"/>
                  </a:lnTo>
                  <a:lnTo>
                    <a:pt x="3654552" y="2382012"/>
                  </a:lnTo>
                  <a:lnTo>
                    <a:pt x="3649980" y="2386584"/>
                  </a:lnTo>
                  <a:close/>
                </a:path>
                <a:path w="3659504" h="2391410">
                  <a:moveTo>
                    <a:pt x="3659124" y="9144"/>
                  </a:moveTo>
                  <a:lnTo>
                    <a:pt x="3654552" y="9144"/>
                  </a:lnTo>
                  <a:lnTo>
                    <a:pt x="3649980" y="4572"/>
                  </a:lnTo>
                  <a:lnTo>
                    <a:pt x="3659124" y="4572"/>
                  </a:lnTo>
                  <a:lnTo>
                    <a:pt x="3659124" y="9144"/>
                  </a:lnTo>
                  <a:close/>
                </a:path>
                <a:path w="3659504" h="2391410">
                  <a:moveTo>
                    <a:pt x="9144" y="2386584"/>
                  </a:moveTo>
                  <a:lnTo>
                    <a:pt x="4572" y="2382012"/>
                  </a:lnTo>
                  <a:lnTo>
                    <a:pt x="9144" y="2382012"/>
                  </a:lnTo>
                  <a:lnTo>
                    <a:pt x="9144" y="2386584"/>
                  </a:lnTo>
                  <a:close/>
                </a:path>
                <a:path w="3659504" h="2391410">
                  <a:moveTo>
                    <a:pt x="3649980" y="2386584"/>
                  </a:moveTo>
                  <a:lnTo>
                    <a:pt x="9144" y="2386584"/>
                  </a:lnTo>
                  <a:lnTo>
                    <a:pt x="9144" y="2382012"/>
                  </a:lnTo>
                  <a:lnTo>
                    <a:pt x="3649980" y="2382012"/>
                  </a:lnTo>
                  <a:lnTo>
                    <a:pt x="3649980" y="2386584"/>
                  </a:lnTo>
                  <a:close/>
                </a:path>
                <a:path w="3659504" h="2391410">
                  <a:moveTo>
                    <a:pt x="3659124" y="2386584"/>
                  </a:moveTo>
                  <a:lnTo>
                    <a:pt x="3649980" y="2386584"/>
                  </a:lnTo>
                  <a:lnTo>
                    <a:pt x="3654552" y="2382012"/>
                  </a:lnTo>
                  <a:lnTo>
                    <a:pt x="3659124" y="2382012"/>
                  </a:lnTo>
                  <a:lnTo>
                    <a:pt x="3659124" y="23865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892466" y="5947630"/>
            <a:ext cx="213939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458"/>
              </a:lnSpc>
            </a:pPr>
            <a:r>
              <a:rPr dirty="0" smtClean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53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82835"/>
            <a:ext cx="4888565" cy="658695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ct val="100000"/>
              </a:lnSpc>
              <a:spcBef>
                <a:spcPts val="96"/>
              </a:spcBef>
            </a:pPr>
            <a:r>
              <a:rPr spc="4" dirty="0"/>
              <a:t>GG 405 </a:t>
            </a:r>
            <a:r>
              <a:rPr dirty="0" smtClean="0"/>
              <a:t>- G</a:t>
            </a:r>
            <a:r>
              <a:rPr spc="-4" dirty="0" smtClean="0"/>
              <a:t>ayrimenkul </a:t>
            </a:r>
            <a:r>
              <a:rPr spc="-13" dirty="0"/>
              <a:t>ve </a:t>
            </a:r>
            <a:r>
              <a:rPr spc="-18" dirty="0"/>
              <a:t>Varlık </a:t>
            </a:r>
            <a:r>
              <a:rPr spc="-4" dirty="0"/>
              <a:t>Analizleri </a:t>
            </a:r>
            <a:r>
              <a:rPr dirty="0"/>
              <a:t>-</a:t>
            </a:r>
            <a:r>
              <a:rPr spc="44" dirty="0"/>
              <a:t> </a:t>
            </a:r>
            <a:r>
              <a:rPr spc="4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7632" y="520600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27" y="1222384"/>
            <a:ext cx="8464173" cy="1714281"/>
          </a:xfrm>
          <a:prstGeom prst="rect">
            <a:avLst/>
          </a:prstGeom>
        </p:spPr>
        <p:txBody>
          <a:bodyPr vert="horz" wrap="square" lIns="0" tIns="110202" rIns="0" bIns="0" rtlCol="0">
            <a:spAutoFit/>
          </a:bodyPr>
          <a:lstStyle/>
          <a:p>
            <a:pPr marL="372907">
              <a:spcBef>
                <a:spcPts val="868"/>
              </a:spcBef>
            </a:pPr>
            <a:r>
              <a:rPr sz="2000" b="1" spc="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GERİ ÖDEME SÜRESİ </a:t>
            </a:r>
            <a:r>
              <a:rPr sz="2000" b="1" dirty="0">
                <a:solidFill>
                  <a:srgbClr val="1F4D79"/>
                </a:solidFill>
                <a:latin typeface="Liberation Sans Narrow"/>
                <a:cs typeface="Liberation Sans Narrow"/>
              </a:rPr>
              <a:t>/</a:t>
            </a:r>
            <a:r>
              <a:rPr sz="2000" b="1" spc="-100" dirty="0">
                <a:solidFill>
                  <a:srgbClr val="1F4D79"/>
                </a:solidFill>
                <a:latin typeface="Liberation Sans Narrow"/>
                <a:cs typeface="Liberation Sans Narrow"/>
              </a:rPr>
              <a:t> </a:t>
            </a:r>
            <a:r>
              <a:rPr sz="2000" b="1" spc="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ÖRNEK</a:t>
            </a:r>
            <a:endParaRPr sz="2000" dirty="0">
              <a:latin typeface="Liberation Sans Narrow"/>
              <a:cs typeface="Liberation Sans Narrow"/>
            </a:endParaRPr>
          </a:p>
          <a:p>
            <a:pPr marL="406302" marR="4453" indent="-395726">
              <a:lnSpc>
                <a:spcPct val="100400"/>
              </a:lnSpc>
              <a:spcBef>
                <a:spcPts val="491"/>
              </a:spcBef>
              <a:tabLst>
                <a:tab pos="406302" algn="l"/>
              </a:tabLst>
            </a:pPr>
            <a:r>
              <a:rPr sz="2000" spc="-228" dirty="0">
                <a:solidFill>
                  <a:srgbClr val="1F3864"/>
                </a:solidFill>
                <a:latin typeface="Georgia"/>
                <a:cs typeface="Georgia"/>
              </a:rPr>
              <a:t>	</a:t>
            </a:r>
            <a:r>
              <a:rPr sz="2000" b="1" spc="-18" dirty="0">
                <a:solidFill>
                  <a:srgbClr val="1F3864"/>
                </a:solidFill>
                <a:latin typeface="Carlito"/>
                <a:cs typeface="Carlito"/>
              </a:rPr>
              <a:t>Yapılması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planlana bir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hidroelektrik </a:t>
            </a:r>
            <a:r>
              <a:rPr sz="2000" b="1" spc="-9" dirty="0">
                <a:solidFill>
                  <a:srgbClr val="1F3864"/>
                </a:solidFill>
                <a:latin typeface="Carlito"/>
                <a:cs typeface="Carlito"/>
              </a:rPr>
              <a:t>santrale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ilk </a:t>
            </a:r>
            <a:r>
              <a:rPr sz="2000" b="1" spc="4" dirty="0">
                <a:solidFill>
                  <a:srgbClr val="1F3864"/>
                </a:solidFill>
                <a:latin typeface="Carlito"/>
                <a:cs typeface="Carlito"/>
              </a:rPr>
              <a:t>2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yılda 15.000.000 TL'den 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toplam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30.000.000 </a:t>
            </a:r>
            <a:r>
              <a:rPr sz="2000" b="1" spc="4" dirty="0">
                <a:solidFill>
                  <a:srgbClr val="1F3864"/>
                </a:solidFill>
                <a:latin typeface="Carlito"/>
                <a:cs typeface="Carlito"/>
              </a:rPr>
              <a:t>TL </a:t>
            </a:r>
            <a:r>
              <a:rPr sz="2000" b="1" spc="-9" dirty="0">
                <a:solidFill>
                  <a:srgbClr val="1F3864"/>
                </a:solidFill>
                <a:latin typeface="Carlito"/>
                <a:cs typeface="Carlito"/>
              </a:rPr>
              <a:t>yatırım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yapılacak, </a:t>
            </a:r>
            <a:r>
              <a:rPr sz="2000" b="1" spc="-9" dirty="0">
                <a:solidFill>
                  <a:srgbClr val="1F3864"/>
                </a:solidFill>
                <a:latin typeface="Carlito"/>
                <a:cs typeface="Carlito"/>
              </a:rPr>
              <a:t>Santral </a:t>
            </a:r>
            <a:r>
              <a:rPr sz="2000" b="1" spc="4" dirty="0">
                <a:solidFill>
                  <a:srgbClr val="1F3864"/>
                </a:solidFill>
                <a:latin typeface="Carlito"/>
                <a:cs typeface="Carlito"/>
              </a:rPr>
              <a:t>3.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yıldan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itibaren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her</a:t>
            </a:r>
            <a:r>
              <a:rPr sz="2000" b="1" spc="66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yıl</a:t>
            </a:r>
            <a:endParaRPr sz="2000" dirty="0">
              <a:latin typeface="Carlito"/>
              <a:cs typeface="Carlito"/>
            </a:endParaRPr>
          </a:p>
          <a:p>
            <a:pPr marL="406302"/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7.500.000 </a:t>
            </a:r>
            <a:r>
              <a:rPr sz="2000" b="1" spc="-4" dirty="0">
                <a:solidFill>
                  <a:srgbClr val="1F3864"/>
                </a:solidFill>
                <a:latin typeface="Carlito"/>
                <a:cs typeface="Carlito"/>
              </a:rPr>
              <a:t>TL gelir elde</a:t>
            </a:r>
            <a:r>
              <a:rPr sz="2000" b="1" spc="13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edecek</a:t>
            </a:r>
            <a:r>
              <a:rPr sz="2000" b="1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62252" y="2998862"/>
            <a:ext cx="3850362" cy="2839938"/>
            <a:chOff x="6153911" y="3307079"/>
            <a:chExt cx="4502785" cy="3131820"/>
          </a:xfrm>
        </p:grpSpPr>
        <p:sp>
          <p:nvSpPr>
            <p:cNvPr id="6" name="object 6"/>
            <p:cNvSpPr/>
            <p:nvPr/>
          </p:nvSpPr>
          <p:spPr>
            <a:xfrm>
              <a:off x="6160007" y="3313175"/>
              <a:ext cx="4491228" cy="31196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0711" y="3307079"/>
              <a:ext cx="2025650" cy="3131820"/>
            </a:xfrm>
            <a:custGeom>
              <a:avLst/>
              <a:gdLst/>
              <a:ahLst/>
              <a:cxnLst/>
              <a:rect l="l" t="t" r="r" b="b"/>
              <a:pathLst>
                <a:path w="2025650" h="3131820">
                  <a:moveTo>
                    <a:pt x="0" y="0"/>
                  </a:moveTo>
                  <a:lnTo>
                    <a:pt x="0" y="3131820"/>
                  </a:lnTo>
                </a:path>
                <a:path w="2025650" h="3131820">
                  <a:moveTo>
                    <a:pt x="1060703" y="0"/>
                  </a:moveTo>
                  <a:lnTo>
                    <a:pt x="1060703" y="3131820"/>
                  </a:lnTo>
                </a:path>
                <a:path w="2025650" h="3131820">
                  <a:moveTo>
                    <a:pt x="2025395" y="0"/>
                  </a:moveTo>
                  <a:lnTo>
                    <a:pt x="2025395" y="313182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3911" y="4026407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3911" y="3307079"/>
              <a:ext cx="4502150" cy="3131820"/>
            </a:xfrm>
            <a:custGeom>
              <a:avLst/>
              <a:gdLst/>
              <a:ahLst/>
              <a:cxnLst/>
              <a:rect l="l" t="t" r="r" b="b"/>
              <a:pathLst>
                <a:path w="4502150" h="3131820">
                  <a:moveTo>
                    <a:pt x="0" y="1120140"/>
                  </a:moveTo>
                  <a:lnTo>
                    <a:pt x="4501895" y="1120140"/>
                  </a:lnTo>
                </a:path>
                <a:path w="4502150" h="3131820">
                  <a:moveTo>
                    <a:pt x="0" y="1522476"/>
                  </a:moveTo>
                  <a:lnTo>
                    <a:pt x="4501895" y="1522476"/>
                  </a:lnTo>
                </a:path>
                <a:path w="4502150" h="3131820">
                  <a:moveTo>
                    <a:pt x="0" y="1923288"/>
                  </a:moveTo>
                  <a:lnTo>
                    <a:pt x="4501895" y="1923288"/>
                  </a:lnTo>
                </a:path>
                <a:path w="4502150" h="3131820">
                  <a:moveTo>
                    <a:pt x="0" y="2324100"/>
                  </a:moveTo>
                  <a:lnTo>
                    <a:pt x="4501895" y="2324100"/>
                  </a:lnTo>
                </a:path>
                <a:path w="4502150" h="3131820">
                  <a:moveTo>
                    <a:pt x="0" y="2724912"/>
                  </a:moveTo>
                  <a:lnTo>
                    <a:pt x="4501895" y="2724912"/>
                  </a:lnTo>
                </a:path>
                <a:path w="4502150" h="3131820">
                  <a:moveTo>
                    <a:pt x="6095" y="0"/>
                  </a:moveTo>
                  <a:lnTo>
                    <a:pt x="6095" y="3131820"/>
                  </a:lnTo>
                </a:path>
                <a:path w="4502150" h="3131820">
                  <a:moveTo>
                    <a:pt x="4497324" y="0"/>
                  </a:moveTo>
                  <a:lnTo>
                    <a:pt x="4497324" y="3131820"/>
                  </a:lnTo>
                </a:path>
                <a:path w="4502150" h="3131820">
                  <a:moveTo>
                    <a:pt x="0" y="6096"/>
                  </a:moveTo>
                  <a:lnTo>
                    <a:pt x="4501895" y="6096"/>
                  </a:lnTo>
                </a:path>
                <a:path w="4502150" h="3131820">
                  <a:moveTo>
                    <a:pt x="0" y="3125724"/>
                  </a:moveTo>
                  <a:lnTo>
                    <a:pt x="4501895" y="3125724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70621" y="3154528"/>
            <a:ext cx="2205094" cy="56523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  <a:tabLst>
                <a:tab pos="779765" algn="l"/>
                <a:tab pos="1691438" algn="l"/>
              </a:tabLst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L	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b="1" spc="-13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b="1" spc="-4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ER	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b="1" spc="-18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b="1" spc="13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b="1" spc="4" dirty="0">
                <a:solidFill>
                  <a:srgbClr val="FFFFFF"/>
                </a:solidFill>
                <a:latin typeface="Carlito"/>
                <a:cs typeface="Carlito"/>
              </a:rPr>
              <a:t>İ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2802" y="3034314"/>
            <a:ext cx="1336356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8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b="1" spc="-13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b="1" spc="-4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b="1" spc="13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b="1" spc="-13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endParaRPr dirty="0">
              <a:latin typeface="Carlito"/>
              <a:cs typeface="Carlito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427931"/>
              </p:ext>
            </p:extLst>
          </p:nvPr>
        </p:nvGraphicFramePr>
        <p:xfrm>
          <a:off x="5633839" y="3389246"/>
          <a:ext cx="3421940" cy="254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412"/>
                <a:gridCol w="1081099"/>
                <a:gridCol w="761275"/>
                <a:gridCol w="1189154"/>
              </a:tblGrid>
              <a:tr h="416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ts val="1664"/>
                        </a:lnSpc>
                      </a:pPr>
                      <a:r>
                        <a:rPr sz="1400" b="1" spc="-20" dirty="0" smtClean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KÜMÜLATİF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732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1</a:t>
                      </a:r>
                    </a:p>
                  </a:txBody>
                  <a:tcPr marL="0" marR="0" marT="9789" marB="0"/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5" dirty="0">
                          <a:latin typeface="Carlito"/>
                          <a:cs typeface="Carlito"/>
                        </a:rPr>
                        <a:t>-15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0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0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0</a:t>
                      </a:r>
                    </a:p>
                  </a:txBody>
                  <a:tcPr marL="0" marR="0" marT="97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-15.000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9789" marB="0"/>
                </a:tc>
              </a:tr>
              <a:tr h="36347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2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rlito"/>
                          <a:cs typeface="Carlito"/>
                        </a:rPr>
                        <a:t>-15</a:t>
                      </a:r>
                      <a:r>
                        <a:rPr sz="1400" spc="-10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1400" spc="5" dirty="0">
                          <a:latin typeface="Carlito"/>
                          <a:cs typeface="Carlito"/>
                        </a:rPr>
                        <a:t>0</a:t>
                      </a:r>
                      <a:r>
                        <a:rPr sz="1400" spc="-15" dirty="0">
                          <a:latin typeface="Carlito"/>
                          <a:cs typeface="Carlito"/>
                        </a:rPr>
                        <a:t>0</a:t>
                      </a:r>
                      <a:r>
                        <a:rPr sz="1400" dirty="0">
                          <a:latin typeface="Carlito"/>
                          <a:cs typeface="Carlito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-30.000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6418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3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7.500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-22.500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6418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4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7.500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152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-15.000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1152" marB="0"/>
                </a:tc>
              </a:tr>
              <a:tr h="36341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7.500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-7.500</a:t>
                      </a:r>
                    </a:p>
                  </a:txBody>
                  <a:tcPr marL="0" marR="0" marT="0" marB="0"/>
                </a:tc>
              </a:tr>
              <a:tr h="3025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6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7.500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rlito"/>
                          <a:cs typeface="Carlito"/>
                        </a:rPr>
                        <a:t>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43927" y="2829904"/>
            <a:ext cx="5227935" cy="986586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marR="4453">
              <a:lnSpc>
                <a:spcPct val="151000"/>
              </a:lnSpc>
              <a:spcBef>
                <a:spcPts val="83"/>
              </a:spcBef>
              <a:tabLst>
                <a:tab pos="406302" algn="l"/>
              </a:tabLst>
            </a:pPr>
            <a:r>
              <a:rPr sz="2100" spc="-228" dirty="0">
                <a:solidFill>
                  <a:srgbClr val="1F3864"/>
                </a:solidFill>
                <a:latin typeface="Georgia"/>
                <a:cs typeface="Georgia"/>
              </a:rPr>
              <a:t>	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İndirgenmiş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Geri </a:t>
            </a:r>
            <a:r>
              <a:rPr sz="2100" b="1" dirty="0">
                <a:solidFill>
                  <a:srgbClr val="1F3864"/>
                </a:solidFill>
                <a:latin typeface="Carlito"/>
                <a:cs typeface="Carlito"/>
              </a:rPr>
              <a:t>ödeme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süresi </a:t>
            </a:r>
            <a:r>
              <a:rPr sz="2100" b="1" spc="4" dirty="0">
                <a:solidFill>
                  <a:srgbClr val="1F3864"/>
                </a:solidFill>
                <a:latin typeface="Carlito"/>
                <a:cs typeface="Carlito"/>
              </a:rPr>
              <a:t>ne</a:t>
            </a:r>
            <a:r>
              <a:rPr sz="2100" b="1" spc="-70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kadardır</a:t>
            </a:r>
            <a:r>
              <a:rPr sz="2100" b="1" spc="-4" dirty="0">
                <a:solidFill>
                  <a:srgbClr val="1F3864"/>
                </a:solidFill>
                <a:latin typeface="Carlito"/>
                <a:cs typeface="Carlito"/>
              </a:rPr>
              <a:t>? </a:t>
            </a:r>
            <a:r>
              <a:rPr sz="2100" b="1" spc="-4" dirty="0">
                <a:latin typeface="Carlito"/>
                <a:cs typeface="Carlito"/>
              </a:rPr>
              <a:t> 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81" y="4130591"/>
            <a:ext cx="857386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latin typeface="Arial"/>
                <a:cs typeface="Arial"/>
              </a:rPr>
              <a:t>Ç</a:t>
            </a:r>
            <a:r>
              <a:rPr b="1" dirty="0">
                <a:latin typeface="Arial"/>
                <a:cs typeface="Arial"/>
              </a:rPr>
              <a:t>Ö</a:t>
            </a:r>
            <a:r>
              <a:rPr b="1" spc="-4" dirty="0">
                <a:latin typeface="Arial"/>
                <a:cs typeface="Arial"/>
              </a:rPr>
              <a:t>ZÜ</a:t>
            </a:r>
            <a:r>
              <a:rPr b="1"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5920" y="4067602"/>
            <a:ext cx="3677691" cy="1029488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1132">
              <a:spcBef>
                <a:spcPts val="548"/>
              </a:spcBef>
            </a:pPr>
            <a:r>
              <a:rPr b="1" spc="-4" dirty="0">
                <a:latin typeface="Arial"/>
                <a:cs typeface="Arial"/>
              </a:rPr>
              <a:t>30.000.000 </a:t>
            </a:r>
            <a:r>
              <a:rPr b="1" dirty="0">
                <a:latin typeface="Arial"/>
                <a:cs typeface="Arial"/>
              </a:rPr>
              <a:t>/ </a:t>
            </a:r>
            <a:r>
              <a:rPr b="1" spc="-4" dirty="0">
                <a:latin typeface="Arial"/>
                <a:cs typeface="Arial"/>
              </a:rPr>
              <a:t>7.500.000 </a:t>
            </a:r>
            <a:r>
              <a:rPr b="1" dirty="0">
                <a:latin typeface="Arial"/>
                <a:cs typeface="Arial"/>
              </a:rPr>
              <a:t>= 4</a:t>
            </a:r>
            <a:r>
              <a:rPr b="1" spc="44" dirty="0">
                <a:latin typeface="Arial"/>
                <a:cs typeface="Arial"/>
              </a:rPr>
              <a:t> </a:t>
            </a:r>
            <a:r>
              <a:rPr b="1" spc="-18" dirty="0">
                <a:latin typeface="Arial"/>
                <a:cs typeface="Arial"/>
              </a:rPr>
              <a:t>yıl</a:t>
            </a:r>
            <a:endParaRPr dirty="0">
              <a:latin typeface="Arial"/>
              <a:cs typeface="Arial"/>
            </a:endParaRPr>
          </a:p>
          <a:p>
            <a:pPr marL="11132">
              <a:spcBef>
                <a:spcPts val="465"/>
              </a:spcBef>
            </a:pPr>
            <a:r>
              <a:rPr b="1" dirty="0">
                <a:latin typeface="Arial"/>
                <a:cs typeface="Arial"/>
              </a:rPr>
              <a:t>Süre = </a:t>
            </a:r>
            <a:r>
              <a:rPr b="1" spc="-4" dirty="0">
                <a:latin typeface="Arial"/>
                <a:cs typeface="Arial"/>
              </a:rPr>
              <a:t>Harcama dönemi </a:t>
            </a:r>
            <a:r>
              <a:rPr b="1" dirty="0">
                <a:latin typeface="Arial"/>
                <a:cs typeface="Arial"/>
              </a:rPr>
              <a:t>+ </a:t>
            </a:r>
            <a:r>
              <a:rPr b="1" spc="-4" dirty="0">
                <a:latin typeface="Arial"/>
                <a:cs typeface="Arial"/>
              </a:rPr>
              <a:t>Gelir</a:t>
            </a:r>
            <a:r>
              <a:rPr b="1" spc="-9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d.</a:t>
            </a:r>
            <a:endParaRPr dirty="0">
              <a:latin typeface="Arial"/>
              <a:cs typeface="Arial"/>
            </a:endParaRPr>
          </a:p>
          <a:p>
            <a:pPr marL="593868">
              <a:spcBef>
                <a:spcPts val="460"/>
              </a:spcBef>
            </a:pPr>
            <a:r>
              <a:rPr b="1" spc="-4" dirty="0">
                <a:latin typeface="Arial"/>
                <a:cs typeface="Arial"/>
              </a:rPr>
              <a:t>=2 </a:t>
            </a:r>
            <a:r>
              <a:rPr b="1" spc="-18" dirty="0">
                <a:latin typeface="Arial"/>
                <a:cs typeface="Arial"/>
              </a:rPr>
              <a:t>yıl </a:t>
            </a:r>
            <a:r>
              <a:rPr b="1" dirty="0">
                <a:latin typeface="Arial"/>
                <a:cs typeface="Arial"/>
              </a:rPr>
              <a:t>+ 4 </a:t>
            </a:r>
            <a:r>
              <a:rPr b="1" spc="-13" dirty="0">
                <a:latin typeface="Arial"/>
                <a:cs typeface="Arial"/>
              </a:rPr>
              <a:t>yıl </a:t>
            </a:r>
            <a:r>
              <a:rPr b="1" dirty="0">
                <a:latin typeface="Arial"/>
                <a:cs typeface="Arial"/>
              </a:rPr>
              <a:t>= 6</a:t>
            </a:r>
            <a:r>
              <a:rPr b="1" spc="66" dirty="0">
                <a:latin typeface="Arial"/>
                <a:cs typeface="Arial"/>
              </a:rPr>
              <a:t> </a:t>
            </a:r>
            <a:r>
              <a:rPr b="1" spc="-13" dirty="0">
                <a:latin typeface="Arial"/>
                <a:cs typeface="Arial"/>
              </a:rPr>
              <a:t>yıl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6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5706" y="576860"/>
            <a:ext cx="2571071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88"/>
              </a:spcBef>
            </a:pPr>
            <a:r>
              <a:rPr b="1" spc="-4" dirty="0">
                <a:solidFill>
                  <a:srgbClr val="1F3864"/>
                </a:solidFill>
                <a:latin typeface="Arial"/>
                <a:cs typeface="Arial"/>
              </a:rPr>
              <a:t>Karar verme</a:t>
            </a:r>
            <a:r>
              <a:rPr b="1" spc="18" dirty="0">
                <a:solidFill>
                  <a:srgbClr val="1F3864"/>
                </a:solidFill>
                <a:latin typeface="Arial"/>
                <a:cs typeface="Arial"/>
              </a:rPr>
              <a:t> </a:t>
            </a:r>
            <a:r>
              <a:rPr b="1" spc="-9" dirty="0">
                <a:solidFill>
                  <a:srgbClr val="1F3864"/>
                </a:solidFill>
                <a:latin typeface="Arial"/>
                <a:cs typeface="Arial"/>
              </a:rPr>
              <a:t>yöntemleri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2081830"/>
            <a:ext cx="5028657" cy="3037148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406302" marR="269940" indent="-395726">
              <a:lnSpc>
                <a:spcPct val="100400"/>
              </a:lnSpc>
              <a:spcBef>
                <a:spcPts val="83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Projenin bütün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nakit giriş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çıkışlarının  bugünkü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değerlerinin</a:t>
            </a:r>
            <a:r>
              <a:rPr b="1" spc="-35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b="1" spc="-18" dirty="0">
                <a:solidFill>
                  <a:srgbClr val="1F3864"/>
                </a:solidFill>
                <a:latin typeface="Carlito"/>
                <a:cs typeface="Carlito"/>
              </a:rPr>
              <a:t>toplamıdır</a:t>
            </a:r>
            <a:r>
              <a:rPr b="1" spc="-18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406302" marR="23376" indent="-395726">
              <a:lnSpc>
                <a:spcPct val="100400"/>
              </a:lnSpc>
              <a:spcBef>
                <a:spcPts val="456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Projenin </a:t>
            </a:r>
            <a:r>
              <a:rPr b="1" spc="-9" dirty="0">
                <a:solidFill>
                  <a:srgbClr val="1F3864"/>
                </a:solidFill>
                <a:latin typeface="Carlito"/>
                <a:cs typeface="Carlito"/>
              </a:rPr>
              <a:t>gelecekteki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tüm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gelir </a:t>
            </a:r>
            <a:r>
              <a:rPr b="1" spc="-13" dirty="0">
                <a:solidFill>
                  <a:srgbClr val="1F3864"/>
                </a:solidFill>
                <a:latin typeface="Carlito"/>
                <a:cs typeface="Carlito"/>
              </a:rPr>
              <a:t>ve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giderleri  bugüne</a:t>
            </a:r>
            <a:r>
              <a:rPr b="1" spc="-26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b="1" spc="-22" dirty="0">
                <a:solidFill>
                  <a:srgbClr val="1F3864"/>
                </a:solidFill>
                <a:latin typeface="Carlito"/>
                <a:cs typeface="Carlito"/>
              </a:rPr>
              <a:t>indirgenir</a:t>
            </a:r>
            <a:r>
              <a:rPr b="1" spc="-22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406302" marR="4453" indent="-395726">
              <a:spcBef>
                <a:spcPts val="460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Birden fazla proje arasından,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net bugünkü 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değeri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en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yüksek olan </a:t>
            </a:r>
            <a:r>
              <a:rPr b="1" spc="-13" dirty="0">
                <a:solidFill>
                  <a:srgbClr val="1F3864"/>
                </a:solidFill>
                <a:latin typeface="Carlito"/>
                <a:cs typeface="Carlito"/>
              </a:rPr>
              <a:t>tercih</a:t>
            </a:r>
            <a:r>
              <a:rPr b="1" spc="26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b="1" spc="-31" dirty="0">
                <a:solidFill>
                  <a:srgbClr val="1F3864"/>
                </a:solidFill>
                <a:latin typeface="Carlito"/>
                <a:cs typeface="Carlito"/>
              </a:rPr>
              <a:t>edilir</a:t>
            </a:r>
            <a:r>
              <a:rPr b="1" spc="-31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406302" marR="464186" indent="-395726">
              <a:spcBef>
                <a:spcPts val="473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b="1" spc="-31" dirty="0">
                <a:solidFill>
                  <a:srgbClr val="1F3864"/>
                </a:solidFill>
                <a:latin typeface="Carlito"/>
                <a:cs typeface="Carlito"/>
              </a:rPr>
              <a:t>Tüm </a:t>
            </a:r>
            <a:r>
              <a:rPr b="1" spc="4" dirty="0">
                <a:solidFill>
                  <a:srgbClr val="1F3864"/>
                </a:solidFill>
                <a:latin typeface="Carlito"/>
                <a:cs typeface="Carlito"/>
              </a:rPr>
              <a:t>nakit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akışlarını ve paranın zaman  değerini </a:t>
            </a:r>
            <a:r>
              <a:rPr b="1" spc="-9" dirty="0">
                <a:solidFill>
                  <a:srgbClr val="1F3864"/>
                </a:solidFill>
                <a:latin typeface="Carlito"/>
                <a:cs typeface="Carlito"/>
              </a:rPr>
              <a:t>dikkate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 </a:t>
            </a:r>
            <a:r>
              <a:rPr b="1" spc="-39" dirty="0">
                <a:solidFill>
                  <a:srgbClr val="1F3864"/>
                </a:solidFill>
                <a:latin typeface="Carlito"/>
                <a:cs typeface="Carlito"/>
              </a:rPr>
              <a:t>alır</a:t>
            </a:r>
            <a:r>
              <a:rPr b="1" spc="-39" dirty="0">
                <a:solidFill>
                  <a:srgbClr val="1F3864"/>
                </a:solidFill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406302" marR="364558" indent="-395726">
              <a:spcBef>
                <a:spcPts val="473"/>
              </a:spcBef>
              <a:buFont typeface="Georgia"/>
              <a:buChar char=""/>
              <a:tabLst>
                <a:tab pos="406302" algn="l"/>
                <a:tab pos="406857" algn="l"/>
              </a:tabLst>
            </a:pP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Bu hesaplamanın sonucu,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projenin  </a:t>
            </a:r>
            <a:r>
              <a:rPr b="1" dirty="0">
                <a:solidFill>
                  <a:srgbClr val="1F3864"/>
                </a:solidFill>
                <a:latin typeface="Carlito"/>
                <a:cs typeface="Carlito"/>
              </a:rPr>
              <a:t>büyüklük ölçeği hakkında </a:t>
            </a:r>
            <a:r>
              <a:rPr b="1" spc="-4" dirty="0">
                <a:solidFill>
                  <a:srgbClr val="1F3864"/>
                </a:solidFill>
                <a:latin typeface="Carlito"/>
                <a:cs typeface="Carlito"/>
              </a:rPr>
              <a:t>bilgi</a:t>
            </a:r>
            <a:r>
              <a:rPr b="1" u="heavy" spc="-13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 </a:t>
            </a:r>
            <a:r>
              <a:rPr b="1" u="heavy" spc="-9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vermez</a:t>
            </a:r>
            <a:r>
              <a:rPr b="1" u="heavy" spc="-9" dirty="0">
                <a:solidFill>
                  <a:srgbClr val="1F3864"/>
                </a:solidFill>
                <a:uFill>
                  <a:solidFill>
                    <a:srgbClr val="1F3864"/>
                  </a:solidFill>
                </a:uFill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9281" y="1425559"/>
            <a:ext cx="3472982" cy="2462336"/>
          </a:xfrm>
          <a:prstGeom prst="rect">
            <a:avLst/>
          </a:prstGeom>
        </p:spPr>
        <p:txBody>
          <a:bodyPr vert="horz" wrap="square" lIns="0" tIns="71242" rIns="0" bIns="0" rtlCol="0">
            <a:spAutoFit/>
          </a:bodyPr>
          <a:lstStyle/>
          <a:p>
            <a:pPr marL="11132">
              <a:spcBef>
                <a:spcPts val="561"/>
              </a:spcBef>
            </a:pPr>
            <a:r>
              <a:rPr sz="2100" b="1" dirty="0">
                <a:latin typeface="Carlito"/>
                <a:cs typeface="Carlito"/>
              </a:rPr>
              <a:t>İNDİRGEME </a:t>
            </a:r>
            <a:r>
              <a:rPr sz="2100" b="1" spc="4" dirty="0">
                <a:latin typeface="Carlito"/>
                <a:cs typeface="Carlito"/>
              </a:rPr>
              <a:t>ORANI </a:t>
            </a:r>
            <a:r>
              <a:rPr sz="2100" b="1" dirty="0">
                <a:latin typeface="Carlito"/>
                <a:cs typeface="Carlito"/>
              </a:rPr>
              <a:t>: </a:t>
            </a:r>
            <a:r>
              <a:rPr sz="2100" b="1" spc="4" dirty="0">
                <a:latin typeface="Carlito"/>
                <a:cs typeface="Carlito"/>
              </a:rPr>
              <a:t>%</a:t>
            </a:r>
            <a:r>
              <a:rPr sz="2100" b="1" spc="-75" dirty="0">
                <a:latin typeface="Carlito"/>
                <a:cs typeface="Carlito"/>
              </a:rPr>
              <a:t> </a:t>
            </a:r>
            <a:r>
              <a:rPr sz="2100" b="1" spc="4" dirty="0">
                <a:latin typeface="Carlito"/>
                <a:cs typeface="Carlito"/>
              </a:rPr>
              <a:t>10</a:t>
            </a:r>
            <a:endParaRPr sz="2100">
              <a:latin typeface="Carlito"/>
              <a:cs typeface="Carlito"/>
            </a:endParaRPr>
          </a:p>
          <a:p>
            <a:pPr marL="406302" marR="4453" indent="-395726">
              <a:lnSpc>
                <a:spcPct val="100200"/>
              </a:lnSpc>
              <a:spcBef>
                <a:spcPts val="469"/>
              </a:spcBef>
              <a:tabLst>
                <a:tab pos="406302" algn="l"/>
              </a:tabLst>
            </a:pPr>
            <a:r>
              <a:rPr sz="2100" spc="-438" dirty="0">
                <a:latin typeface="Georgia"/>
                <a:cs typeface="Georgia"/>
              </a:rPr>
              <a:t>	</a:t>
            </a:r>
            <a:r>
              <a:rPr sz="2100" b="1" spc="4" dirty="0">
                <a:latin typeface="Carlito"/>
                <a:cs typeface="Carlito"/>
              </a:rPr>
              <a:t>5 </a:t>
            </a:r>
            <a:r>
              <a:rPr sz="2100" b="1" spc="-4" dirty="0">
                <a:latin typeface="Carlito"/>
                <a:cs typeface="Carlito"/>
              </a:rPr>
              <a:t>yıllık </a:t>
            </a:r>
            <a:r>
              <a:rPr sz="2100" b="1" spc="-9" dirty="0">
                <a:latin typeface="Carlito"/>
                <a:cs typeface="Carlito"/>
              </a:rPr>
              <a:t>kiralanan </a:t>
            </a:r>
            <a:r>
              <a:rPr sz="2100" b="1" spc="-4" dirty="0">
                <a:latin typeface="Carlito"/>
                <a:cs typeface="Carlito"/>
              </a:rPr>
              <a:t>butik otele  </a:t>
            </a:r>
            <a:r>
              <a:rPr sz="2100" b="1" dirty="0">
                <a:latin typeface="Carlito"/>
                <a:cs typeface="Carlito"/>
              </a:rPr>
              <a:t>150 </a:t>
            </a:r>
            <a:r>
              <a:rPr sz="2100" b="1" spc="4" dirty="0">
                <a:latin typeface="Carlito"/>
                <a:cs typeface="Carlito"/>
              </a:rPr>
              <a:t>TL </a:t>
            </a:r>
            <a:r>
              <a:rPr sz="2100" b="1" spc="-9" dirty="0">
                <a:latin typeface="Carlito"/>
                <a:cs typeface="Carlito"/>
              </a:rPr>
              <a:t>yatırıp, </a:t>
            </a:r>
            <a:r>
              <a:rPr sz="2100" b="1" dirty="0">
                <a:latin typeface="Carlito"/>
                <a:cs typeface="Carlito"/>
              </a:rPr>
              <a:t>her yıl </a:t>
            </a:r>
            <a:r>
              <a:rPr sz="2100" b="1" spc="4" dirty="0">
                <a:latin typeface="Carlito"/>
                <a:cs typeface="Carlito"/>
              </a:rPr>
              <a:t>50 </a:t>
            </a:r>
            <a:r>
              <a:rPr sz="2100" b="1" spc="-4" dirty="0">
                <a:latin typeface="Carlito"/>
                <a:cs typeface="Carlito"/>
              </a:rPr>
              <a:t>TL  </a:t>
            </a:r>
            <a:r>
              <a:rPr sz="2100" b="1" spc="-9" dirty="0">
                <a:latin typeface="Carlito"/>
                <a:cs typeface="Carlito"/>
              </a:rPr>
              <a:t>kazanacağız.</a:t>
            </a:r>
            <a:r>
              <a:rPr sz="2100" b="1" spc="31" dirty="0">
                <a:latin typeface="Carlito"/>
                <a:cs typeface="Carlito"/>
              </a:rPr>
              <a:t> </a:t>
            </a:r>
            <a:r>
              <a:rPr sz="2100" b="1" spc="-4" dirty="0">
                <a:latin typeface="Carlito"/>
                <a:cs typeface="Carlito"/>
              </a:rPr>
              <a:t>NBD=?</a:t>
            </a:r>
            <a:endParaRPr sz="2100">
              <a:latin typeface="Carlito"/>
              <a:cs typeface="Carlito"/>
            </a:endParaRPr>
          </a:p>
          <a:p>
            <a:pPr marL="11132">
              <a:spcBef>
                <a:spcPts val="460"/>
              </a:spcBef>
              <a:tabLst>
                <a:tab pos="406302" algn="l"/>
              </a:tabLst>
            </a:pPr>
            <a:r>
              <a:rPr sz="2100" spc="-1161" dirty="0">
                <a:latin typeface="Georgia"/>
                <a:cs typeface="Georgia"/>
              </a:rPr>
              <a:t>	</a:t>
            </a:r>
            <a:r>
              <a:rPr sz="2100" b="1" dirty="0">
                <a:latin typeface="Carlito"/>
                <a:cs typeface="Carlito"/>
              </a:rPr>
              <a:t>İlk yıl : (-150) </a:t>
            </a:r>
            <a:r>
              <a:rPr sz="2100" b="1" spc="4" dirty="0">
                <a:latin typeface="Carlito"/>
                <a:cs typeface="Carlito"/>
              </a:rPr>
              <a:t>+ (+50)</a:t>
            </a:r>
            <a:r>
              <a:rPr sz="2100" b="1" spc="-22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=-100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36083" y="102300"/>
            <a:ext cx="5530382" cy="1948792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lnSpc>
                <a:spcPts val="2568"/>
              </a:lnSpc>
              <a:spcBef>
                <a:spcPts val="96"/>
              </a:spcBef>
            </a:pPr>
            <a:r>
              <a:rPr spc="4" dirty="0"/>
              <a:t>GG 405 </a:t>
            </a:r>
            <a:r>
              <a:rPr lang="tr-TR" dirty="0" smtClean="0"/>
              <a:t>–</a:t>
            </a:r>
            <a:r>
              <a:rPr dirty="0" smtClean="0"/>
              <a:t> </a:t>
            </a:r>
            <a:br>
              <a:rPr dirty="0" smtClean="0"/>
            </a:br>
            <a:r>
              <a:rPr spc="-4" dirty="0" smtClean="0"/>
              <a:t>Gayrimenkul </a:t>
            </a:r>
            <a:r>
              <a:rPr spc="-13" dirty="0"/>
              <a:t>ve </a:t>
            </a:r>
            <a:r>
              <a:rPr spc="-18" dirty="0"/>
              <a:t>Varlık </a:t>
            </a:r>
            <a:r>
              <a:rPr spc="-4" dirty="0"/>
              <a:t>Analizleri </a:t>
            </a:r>
            <a:r>
              <a:rPr dirty="0"/>
              <a:t>-</a:t>
            </a:r>
            <a:r>
              <a:rPr spc="48" dirty="0"/>
              <a:t> </a:t>
            </a:r>
            <a:r>
              <a:rPr spc="4" dirty="0"/>
              <a:t>1</a:t>
            </a:r>
          </a:p>
          <a:p>
            <a:pPr marL="11132">
              <a:lnSpc>
                <a:spcPts val="3304"/>
              </a:lnSpc>
            </a:pPr>
            <a:r>
              <a:rPr sz="2800" dirty="0" smtClean="0">
                <a:solidFill>
                  <a:srgbClr val="1F4D79"/>
                </a:solidFill>
                <a:latin typeface="Liberation Sans Narrow"/>
                <a:cs typeface="Liberation Sans Narrow"/>
              </a:rPr>
              <a:t/>
            </a:r>
            <a:br>
              <a:rPr sz="2800" dirty="0" smtClean="0">
                <a:solidFill>
                  <a:srgbClr val="1F4D79"/>
                </a:solidFill>
                <a:latin typeface="Liberation Sans Narrow"/>
                <a:cs typeface="Liberation Sans Narrow"/>
              </a:rPr>
            </a:br>
            <a:r>
              <a:rPr sz="2200" dirty="0" smtClean="0">
                <a:solidFill>
                  <a:srgbClr val="1F4D79"/>
                </a:solidFill>
                <a:latin typeface="Liberation Sans Narrow"/>
                <a:cs typeface="Liberation Sans Narrow"/>
              </a:rPr>
              <a:t>NET </a:t>
            </a:r>
            <a:r>
              <a:rPr sz="2200" dirty="0">
                <a:solidFill>
                  <a:srgbClr val="1F4D79"/>
                </a:solidFill>
                <a:latin typeface="Liberation Sans Narrow"/>
                <a:cs typeface="Liberation Sans Narrow"/>
              </a:rPr>
              <a:t>BUGÜNKÜ </a:t>
            </a:r>
            <a:r>
              <a:rPr sz="2200" spc="-4" dirty="0">
                <a:solidFill>
                  <a:srgbClr val="1F4D79"/>
                </a:solidFill>
                <a:latin typeface="Liberation Sans Narrow"/>
                <a:cs typeface="Liberation Sans Narrow"/>
              </a:rPr>
              <a:t>DEĞER </a:t>
            </a:r>
            <a:r>
              <a:rPr sz="2200" dirty="0">
                <a:solidFill>
                  <a:srgbClr val="1F4D79"/>
                </a:solidFill>
                <a:latin typeface="Liberation Sans Narrow"/>
                <a:cs typeface="Liberation Sans Narrow"/>
              </a:rPr>
              <a:t>(Net </a:t>
            </a:r>
            <a:r>
              <a:rPr sz="2200" dirty="0">
                <a:solidFill>
                  <a:srgbClr val="1F4D79"/>
                </a:solidFill>
                <a:latin typeface="Liberation Sans Narrow"/>
                <a:cs typeface="Liberation Sans Narrow"/>
              </a:rPr>
              <a:t>Present</a:t>
            </a:r>
            <a:r>
              <a:rPr sz="2200" spc="-35" dirty="0">
                <a:solidFill>
                  <a:srgbClr val="1F4D79"/>
                </a:solidFill>
                <a:latin typeface="Liberation Sans Narrow"/>
                <a:cs typeface="Liberation Sans Narrow"/>
              </a:rPr>
              <a:t> </a:t>
            </a:r>
            <a:r>
              <a:rPr sz="2200" spc="-22" dirty="0">
                <a:solidFill>
                  <a:srgbClr val="1F4D79"/>
                </a:solidFill>
                <a:latin typeface="Liberation Sans Narrow"/>
                <a:cs typeface="Liberation Sans Narrow"/>
              </a:rPr>
              <a:t>Value)</a:t>
            </a:r>
            <a:endParaRPr sz="2200" dirty="0"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3774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718" y="3574107"/>
            <a:ext cx="7892401" cy="707427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algn="ctr">
              <a:spcBef>
                <a:spcPts val="96"/>
              </a:spcBef>
            </a:pPr>
            <a:r>
              <a:rPr sz="2100" spc="-18" dirty="0">
                <a:solidFill>
                  <a:srgbClr val="1F4D79"/>
                </a:solidFill>
                <a:latin typeface="Arial"/>
                <a:cs typeface="Arial"/>
              </a:rPr>
              <a:t>Dr. </a:t>
            </a:r>
            <a:r>
              <a:rPr sz="2100" spc="-48" dirty="0">
                <a:solidFill>
                  <a:srgbClr val="1F4D79"/>
                </a:solidFill>
                <a:latin typeface="Arial"/>
                <a:cs typeface="Arial"/>
              </a:rPr>
              <a:t>Taylan </a:t>
            </a:r>
            <a:r>
              <a:rPr sz="2100" dirty="0">
                <a:solidFill>
                  <a:srgbClr val="1F4D79"/>
                </a:solidFill>
                <a:latin typeface="Arial"/>
                <a:cs typeface="Arial"/>
              </a:rPr>
              <a:t>Ulaş</a:t>
            </a:r>
            <a:r>
              <a:rPr sz="2100" spc="-22" dirty="0">
                <a:solidFill>
                  <a:srgbClr val="1F4D79"/>
                </a:solidFill>
                <a:latin typeface="Arial"/>
                <a:cs typeface="Arial"/>
              </a:rPr>
              <a:t> </a:t>
            </a:r>
            <a:r>
              <a:rPr sz="2100" spc="-118" dirty="0">
                <a:solidFill>
                  <a:srgbClr val="1F4D79"/>
                </a:solidFill>
                <a:latin typeface="Arial"/>
                <a:cs typeface="Arial"/>
              </a:rPr>
              <a:t>EVCİMEN</a:t>
            </a:r>
            <a:endParaRPr sz="2100" dirty="0">
              <a:latin typeface="Arial"/>
              <a:cs typeface="Arial"/>
            </a:endParaRPr>
          </a:p>
          <a:p>
            <a:pPr algn="ctr">
              <a:spcBef>
                <a:spcPts val="1148"/>
              </a:spcBef>
              <a:tabLst>
                <a:tab pos="4249469" algn="l"/>
              </a:tabLst>
            </a:pPr>
            <a:r>
              <a:rPr sz="1500" dirty="0" smtClean="0">
                <a:solidFill>
                  <a:srgbClr val="1F4D79"/>
                </a:solidFill>
                <a:latin typeface="Arial"/>
                <a:cs typeface="Arial"/>
                <a:hlinkClick r:id="rId2"/>
              </a:rPr>
              <a:t>aylan.evcimen@derinmavidanismanlik.com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5900" y="2345375"/>
            <a:ext cx="5692140" cy="78068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algn="ctr">
              <a:lnSpc>
                <a:spcPct val="100000"/>
              </a:lnSpc>
              <a:spcBef>
                <a:spcPts val="88"/>
              </a:spcBef>
            </a:pPr>
            <a:r>
              <a:rPr sz="5000" spc="-26" dirty="0">
                <a:solidFill>
                  <a:srgbClr val="1F4D79"/>
                </a:solidFill>
              </a:rPr>
              <a:t>T</a:t>
            </a:r>
            <a:r>
              <a:rPr sz="5000" spc="-39" dirty="0">
                <a:solidFill>
                  <a:srgbClr val="1F4D79"/>
                </a:solidFill>
              </a:rPr>
              <a:t>E</a:t>
            </a:r>
            <a:r>
              <a:rPr sz="5000" spc="35" dirty="0">
                <a:solidFill>
                  <a:srgbClr val="1F4D79"/>
                </a:solidFill>
              </a:rPr>
              <a:t>Ş</a:t>
            </a:r>
            <a:r>
              <a:rPr sz="5000" spc="9" dirty="0">
                <a:solidFill>
                  <a:srgbClr val="1F4D79"/>
                </a:solidFill>
              </a:rPr>
              <a:t>E</a:t>
            </a:r>
            <a:r>
              <a:rPr sz="5000" spc="-35" dirty="0">
                <a:solidFill>
                  <a:srgbClr val="1F4D79"/>
                </a:solidFill>
              </a:rPr>
              <a:t>KK</a:t>
            </a:r>
            <a:r>
              <a:rPr sz="5000" spc="-18" dirty="0">
                <a:solidFill>
                  <a:srgbClr val="1F4D79"/>
                </a:solidFill>
              </a:rPr>
              <a:t>ÜRL</a:t>
            </a:r>
            <a:r>
              <a:rPr sz="5000" spc="9" dirty="0">
                <a:solidFill>
                  <a:srgbClr val="1F4D79"/>
                </a:solidFill>
              </a:rPr>
              <a:t>E</a:t>
            </a:r>
            <a:r>
              <a:rPr sz="5000" dirty="0">
                <a:solidFill>
                  <a:srgbClr val="1F4D79"/>
                </a:solidFill>
              </a:rPr>
              <a:t>R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2540341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25651</TotalTime>
  <Words>528</Words>
  <Application>Microsoft Office PowerPoint</Application>
  <PresentationFormat>Ekran Gösterisi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ekonomi</vt:lpstr>
      <vt:lpstr>1_Rics</vt:lpstr>
      <vt:lpstr>h.t.</vt:lpstr>
      <vt:lpstr>PowerPoint Sunusu</vt:lpstr>
      <vt:lpstr>PowerPoint Sunusu</vt:lpstr>
      <vt:lpstr>PowerPoint Sunusu</vt:lpstr>
      <vt:lpstr>SERMAYE BÜTÇELEME</vt:lpstr>
      <vt:lpstr>GG 405 - Gayrimenkul ve Varlık Analizleri - 1</vt:lpstr>
      <vt:lpstr>GG 405 - Gayrimenkul ve Varlık Analizleri - 1</vt:lpstr>
      <vt:lpstr>GG 405 - Gayrimenkul ve Varlık Analizleri - 1</vt:lpstr>
      <vt:lpstr>GG 405 –  Gayrimenkul ve Varlık Analizleri - 1  NET BUGÜNKÜ DEĞER (Net Present Value)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944</cp:revision>
  <cp:lastPrinted>2016-10-24T07:53:35Z</cp:lastPrinted>
  <dcterms:created xsi:type="dcterms:W3CDTF">2016-09-18T09:35:24Z</dcterms:created>
  <dcterms:modified xsi:type="dcterms:W3CDTF">2020-02-25T07:29:10Z</dcterms:modified>
</cp:coreProperties>
</file>