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256" r:id="rId2"/>
    <p:sldId id="310" r:id="rId3"/>
    <p:sldId id="353" r:id="rId4"/>
    <p:sldId id="315" r:id="rId5"/>
    <p:sldId id="316" r:id="rId6"/>
    <p:sldId id="269" r:id="rId7"/>
    <p:sldId id="294" r:id="rId8"/>
    <p:sldId id="306" r:id="rId9"/>
    <p:sldId id="319" r:id="rId10"/>
    <p:sldId id="320" r:id="rId11"/>
    <p:sldId id="324" r:id="rId12"/>
    <p:sldId id="351" r:id="rId13"/>
    <p:sldId id="350" r:id="rId14"/>
    <p:sldId id="347" r:id="rId15"/>
    <p:sldId id="321" r:id="rId16"/>
    <p:sldId id="325" r:id="rId17"/>
    <p:sldId id="323" r:id="rId18"/>
    <p:sldId id="296" r:id="rId19"/>
    <p:sldId id="274" r:id="rId20"/>
    <p:sldId id="326" r:id="rId21"/>
    <p:sldId id="327" r:id="rId22"/>
    <p:sldId id="328" r:id="rId23"/>
    <p:sldId id="329" r:id="rId24"/>
    <p:sldId id="330" r:id="rId25"/>
    <p:sldId id="331" r:id="rId26"/>
    <p:sldId id="332" r:id="rId27"/>
    <p:sldId id="333" r:id="rId28"/>
    <p:sldId id="349"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Lst>
  <p:sldSz cx="9144000" cy="6858000" type="screen4x3"/>
  <p:notesSz cx="6858000" cy="9144000"/>
  <p:defaultTextStyle>
    <a:defPPr>
      <a:defRPr lang="tr-TR"/>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9847"/>
    <a:srgbClr val="F1D02D"/>
    <a:srgbClr val="FF0000"/>
    <a:srgbClr val="FF3300"/>
    <a:srgbClr val="2503CF"/>
    <a:srgbClr val="9B011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6" autoAdjust="0"/>
    <p:restoredTop sz="94646" autoAdjust="0"/>
  </p:normalViewPr>
  <p:slideViewPr>
    <p:cSldViewPr>
      <p:cViewPr varScale="1">
        <p:scale>
          <a:sx n="87" d="100"/>
          <a:sy n="87" d="100"/>
        </p:scale>
        <p:origin x="17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A39A069-C4BB-4268-83D6-BB4D9300D829}" type="datetimeFigureOut">
              <a:rPr lang="tr-TR"/>
              <a:pPr>
                <a:defRPr/>
              </a:pPr>
              <a:t>26.03.2018</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DB569D4-22DB-4F2F-8020-08F108C565F8}" type="slidenum">
              <a:rPr lang="tr-TR"/>
              <a:pPr>
                <a:defRPr/>
              </a:pPr>
              <a:t>‹#›</a:t>
            </a:fld>
            <a:endParaRPr lang="tr-TR"/>
          </a:p>
        </p:txBody>
      </p:sp>
    </p:spTree>
    <p:extLst>
      <p:ext uri="{BB962C8B-B14F-4D97-AF65-F5344CB8AC3E}">
        <p14:creationId xmlns:p14="http://schemas.microsoft.com/office/powerpoint/2010/main" val="2934100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6D514333-BED1-48A7-BEB4-D6D1FC89DBD3}" type="datetimeFigureOut">
              <a:rPr lang="tr-TR"/>
              <a:pPr>
                <a:defRPr/>
              </a:pPr>
              <a:t>26.03.2018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920A8E6-B56B-49C6-8F87-DCC0455DA0E1}" type="slidenum">
              <a:rPr lang="tr-TR" altLang="tr-TR"/>
              <a:pPr>
                <a:defRPr/>
              </a:pPr>
              <a:t>‹#›</a:t>
            </a:fld>
            <a:endParaRPr lang="tr-TR" altLang="tr-TR"/>
          </a:p>
        </p:txBody>
      </p:sp>
    </p:spTree>
    <p:extLst>
      <p:ext uri="{BB962C8B-B14F-4D97-AF65-F5344CB8AC3E}">
        <p14:creationId xmlns:p14="http://schemas.microsoft.com/office/powerpoint/2010/main" val="2239823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301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A03B56-9F00-467C-830F-5BA453AB1508}" type="slidenum">
              <a:rPr lang="tr-TR" altLang="tr-TR" smtClean="0">
                <a:latin typeface="Times New Roman" panose="02020603050405020304" pitchFamily="18" charset="0"/>
              </a:rPr>
              <a:pPr>
                <a:spcBef>
                  <a:spcPct val="0"/>
                </a:spcBef>
              </a:pPr>
              <a:t>37</a:t>
            </a:fld>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3575512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ectangle 2" descr="Large confetti"/>
          <p:cNvSpPr>
            <a:spLocks noChangeArrowheads="1"/>
          </p:cNvSpPr>
          <p:nvPr/>
        </p:nvSpPr>
        <p:spPr bwMode="ltGray">
          <a:xfrm>
            <a:off x="484188" y="1549400"/>
            <a:ext cx="8158162" cy="1689100"/>
          </a:xfrm>
          <a:prstGeom prst="rect">
            <a:avLst/>
          </a:prstGeom>
          <a:pattFill prst="lgConfetti">
            <a:fgClr>
              <a:schemeClr val="accent2">
                <a:alpha val="50195"/>
              </a:schemeClr>
            </a:fgClr>
            <a:bgClr>
              <a:schemeClr val="folHlink"/>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tr-TR" altLang="tr-TR" smtClean="0"/>
          </a:p>
        </p:txBody>
      </p:sp>
      <p:sp>
        <p:nvSpPr>
          <p:cNvPr id="5" name="AutoShape 3"/>
          <p:cNvSpPr>
            <a:spLocks noChangeArrowheads="1"/>
          </p:cNvSpPr>
          <p:nvPr/>
        </p:nvSpPr>
        <p:spPr bwMode="ltGray">
          <a:xfrm>
            <a:off x="228600" y="3206750"/>
            <a:ext cx="8686800" cy="77788"/>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tr-TR" altLang="tr-TR" smtClean="0"/>
          </a:p>
        </p:txBody>
      </p:sp>
      <p:sp>
        <p:nvSpPr>
          <p:cNvPr id="6" name="AutoShape 4"/>
          <p:cNvSpPr>
            <a:spLocks noChangeArrowheads="1"/>
          </p:cNvSpPr>
          <p:nvPr/>
        </p:nvSpPr>
        <p:spPr bwMode="ltGray">
          <a:xfrm>
            <a:off x="228600" y="1482725"/>
            <a:ext cx="8686800" cy="77788"/>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tr-TR" altLang="tr-TR" smtClean="0"/>
          </a:p>
        </p:txBody>
      </p:sp>
      <p:sp>
        <p:nvSpPr>
          <p:cNvPr id="7" name="AutoShape 5"/>
          <p:cNvSpPr>
            <a:spLocks noChangeArrowheads="1"/>
          </p:cNvSpPr>
          <p:nvPr/>
        </p:nvSpPr>
        <p:spPr bwMode="ltGray">
          <a:xfrm>
            <a:off x="8623300" y="1246188"/>
            <a:ext cx="77788" cy="2235200"/>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tr-TR" altLang="tr-TR" smtClean="0"/>
          </a:p>
        </p:txBody>
      </p:sp>
      <p:sp>
        <p:nvSpPr>
          <p:cNvPr id="8" name="AutoShape 6"/>
          <p:cNvSpPr>
            <a:spLocks noChangeArrowheads="1"/>
          </p:cNvSpPr>
          <p:nvPr/>
        </p:nvSpPr>
        <p:spPr bwMode="ltGray">
          <a:xfrm>
            <a:off x="434975" y="1252538"/>
            <a:ext cx="77788" cy="2235200"/>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tr-TR" altLang="tr-TR" smtClean="0"/>
          </a:p>
        </p:txBody>
      </p:sp>
      <p:sp>
        <p:nvSpPr>
          <p:cNvPr id="9" name="AutoShape 7"/>
          <p:cNvSpPr>
            <a:spLocks noChangeArrowheads="1"/>
          </p:cNvSpPr>
          <p:nvPr/>
        </p:nvSpPr>
        <p:spPr bwMode="ltGray">
          <a:xfrm>
            <a:off x="2830513" y="5783263"/>
            <a:ext cx="3481387" cy="77787"/>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tr-TR" altLang="tr-TR" smtClean="0"/>
          </a:p>
        </p:txBody>
      </p:sp>
      <p:sp>
        <p:nvSpPr>
          <p:cNvPr id="10" name="Rectangle 8" descr="Large confetti"/>
          <p:cNvSpPr>
            <a:spLocks noChangeArrowheads="1"/>
          </p:cNvSpPr>
          <p:nvPr/>
        </p:nvSpPr>
        <p:spPr bwMode="ltGray">
          <a:xfrm>
            <a:off x="4095750" y="5734050"/>
            <a:ext cx="949325" cy="176213"/>
          </a:xfrm>
          <a:prstGeom prst="rect">
            <a:avLst/>
          </a:prstGeom>
          <a:pattFill prst="lgConfetti">
            <a:fgClr>
              <a:schemeClr val="accent2"/>
            </a:fgClr>
            <a:bgClr>
              <a:schemeClr val="folHlink"/>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tr-TR" altLang="tr-TR" smtClean="0"/>
          </a:p>
        </p:txBody>
      </p:sp>
      <p:sp>
        <p:nvSpPr>
          <p:cNvPr id="5129" name="Rectangle 9" descr="Large confetti"/>
          <p:cNvSpPr>
            <a:spLocks noGrp="1" noChangeArrowheads="1"/>
          </p:cNvSpPr>
          <p:nvPr>
            <p:ph type="ctrTitle"/>
          </p:nvPr>
        </p:nvSpPr>
        <p:spPr bwMode="auto">
          <a:xfrm>
            <a:off x="685800" y="1752600"/>
            <a:ext cx="7772400" cy="1143000"/>
          </a:xfrm>
          <a:prstGeom prst="rect">
            <a:avLst/>
          </a:prstGeom>
          <a:pattFill prst="lgConfetti">
            <a:fgClr>
              <a:schemeClr val="accent2"/>
            </a:fgClr>
            <a:bgClr>
              <a:schemeClr val="folHlink"/>
            </a:bgClr>
          </a:patt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a:solidFill>
                  <a:schemeClr val="bg1"/>
                </a:solidFill>
              </a:defRPr>
            </a:lvl1pPr>
          </a:lstStyle>
          <a:p>
            <a:pPr lvl="0"/>
            <a:r>
              <a:rPr lang="tr-TR" noProof="0" smtClean="0"/>
              <a:t>Asıl başlık stili için tıklatın</a:t>
            </a:r>
          </a:p>
        </p:txBody>
      </p:sp>
      <p:sp>
        <p:nvSpPr>
          <p:cNvPr id="5130" name="Rectangle 10"/>
          <p:cNvSpPr>
            <a:spLocks noGrp="1" noChangeArrowheads="1"/>
          </p:cNvSpPr>
          <p:nvPr>
            <p:ph type="subTitle" idx="1"/>
          </p:nvPr>
        </p:nvSpPr>
        <p:spPr bwMode="auto">
          <a:xfrm>
            <a:off x="1371600" y="37465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Tx/>
              <a:buNone/>
              <a:defRPr/>
            </a:lvl1pPr>
          </a:lstStyle>
          <a:p>
            <a:pPr lvl="0"/>
            <a:r>
              <a:rPr lang="tr-TR" noProof="0" smtClean="0"/>
              <a:t>Asıl alt başlık stilini düzenlemek için tıklatın</a:t>
            </a:r>
          </a:p>
        </p:txBody>
      </p:sp>
      <p:sp>
        <p:nvSpPr>
          <p:cNvPr id="11" name="Rectangle 11"/>
          <p:cNvSpPr>
            <a:spLocks noGrp="1" noChangeArrowheads="1"/>
          </p:cNvSpPr>
          <p:nvPr>
            <p:ph type="dt" sz="half" idx="10"/>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400"/>
            </a:lvl1pPr>
          </a:lstStyle>
          <a:p>
            <a:pPr>
              <a:defRPr/>
            </a:pPr>
            <a:endParaRPr lang="tr-TR"/>
          </a:p>
        </p:txBody>
      </p:sp>
      <p:sp>
        <p:nvSpPr>
          <p:cNvPr id="12" name="Rectangle 12"/>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tr-TR"/>
          </a:p>
        </p:txBody>
      </p:sp>
      <p:sp>
        <p:nvSpPr>
          <p:cNvPr id="13" name="Rectangle 13"/>
          <p:cNvSpPr>
            <a:spLocks noGrp="1" noChangeArrowheads="1"/>
          </p:cNvSpPr>
          <p:nvPr>
            <p:ph type="sldNum" sz="quarter" idx="12"/>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BB629AAD-5986-4694-BAC5-8AB1B3FECDD0}" type="slidenum">
              <a:rPr lang="tr-TR" altLang="tr-TR"/>
              <a:pPr>
                <a:defRPr/>
              </a:pPr>
              <a:t>‹#›</a:t>
            </a:fld>
            <a:endParaRPr lang="tr-TR" altLang="tr-TR"/>
          </a:p>
        </p:txBody>
      </p:sp>
    </p:spTree>
    <p:extLst>
      <p:ext uri="{BB962C8B-B14F-4D97-AF65-F5344CB8AC3E}">
        <p14:creationId xmlns:p14="http://schemas.microsoft.com/office/powerpoint/2010/main" val="91090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04767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379908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759359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0"/>
            <a:ext cx="4038600" cy="218598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38588"/>
            <a:ext cx="4038600" cy="2187575"/>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96466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58528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4348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47744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47841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Tree>
    <p:extLst>
      <p:ext uri="{BB962C8B-B14F-4D97-AF65-F5344CB8AC3E}">
        <p14:creationId xmlns:p14="http://schemas.microsoft.com/office/powerpoint/2010/main" val="68260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159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322250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1868292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1125538"/>
            <a:ext cx="9144000" cy="71437"/>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tr-TR" altLang="tr-TR" smtClean="0"/>
          </a:p>
        </p:txBody>
      </p:sp>
      <p:pic>
        <p:nvPicPr>
          <p:cNvPr id="1027" name="Picture 12" descr="compassprotractor"/>
          <p:cNvPicPr preferRelativeResize="0">
            <a:picLocks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740650" y="28575"/>
            <a:ext cx="1431925" cy="10795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17"/>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5875" y="12700"/>
            <a:ext cx="1431925" cy="1079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52"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85000"/>
        <a:buBlip>
          <a:blip r:embed="rId18"/>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D:\Belgeler\dersler\Olcme\Pln\Movie.wm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2370138" y="4868863"/>
            <a:ext cx="43402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a:solidFill>
                  <a:schemeClr val="bg2"/>
                </a:solidFill>
              </a:rPr>
              <a:t>Prof. Dr. Halit APAYDIN</a:t>
            </a:r>
          </a:p>
        </p:txBody>
      </p:sp>
      <p:sp>
        <p:nvSpPr>
          <p:cNvPr id="5123" name="Text Box 5"/>
          <p:cNvSpPr txBox="1">
            <a:spLocks noChangeArrowheads="1"/>
          </p:cNvSpPr>
          <p:nvPr/>
        </p:nvSpPr>
        <p:spPr bwMode="auto">
          <a:xfrm>
            <a:off x="827088" y="2205038"/>
            <a:ext cx="7669212"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3200" b="1">
                <a:solidFill>
                  <a:srgbClr val="FF3300"/>
                </a:solidFill>
              </a:rPr>
              <a:t>ÇİZİLMİŞ PLANLARDAN ALAN ÖLÇMESİ</a:t>
            </a:r>
            <a:endParaRPr lang="tr-TR" altLang="tr-TR" sz="3200" b="1">
              <a:solidFill>
                <a:srgbClr val="FF0000"/>
              </a:solidFill>
            </a:endParaRPr>
          </a:p>
          <a:p>
            <a:pPr eaLnBrk="1" hangingPunct="1"/>
            <a:r>
              <a:rPr lang="tr-TR" altLang="tr-TR" sz="3200" b="1">
                <a:solidFill>
                  <a:srgbClr val="FF0000"/>
                </a:solidFill>
              </a:rPr>
              <a:t>  </a:t>
            </a:r>
            <a:endParaRPr lang="tr-TR" altLang="tr-TR" sz="3200">
              <a:solidFill>
                <a:srgbClr val="FF0000"/>
              </a:solidFill>
            </a:endParaRPr>
          </a:p>
        </p:txBody>
      </p:sp>
      <p:sp>
        <p:nvSpPr>
          <p:cNvPr id="5124" name="Rectangle 6"/>
          <p:cNvSpPr>
            <a:spLocks noChangeArrowheads="1"/>
          </p:cNvSpPr>
          <p:nvPr/>
        </p:nvSpPr>
        <p:spPr bwMode="auto">
          <a:xfrm>
            <a:off x="3995738" y="5949950"/>
            <a:ext cx="108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a:t>5.Hafta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1835150" y="0"/>
            <a:ext cx="5472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3600" b="1">
                <a:solidFill>
                  <a:srgbClr val="FF3300"/>
                </a:solidFill>
                <a:latin typeface="Arial" panose="020B0604020202020204" pitchFamily="34" charset="0"/>
              </a:rPr>
              <a:t>Elektronik planimetre</a:t>
            </a:r>
            <a:endParaRPr lang="en-US" altLang="tr-TR" sz="3600" b="1">
              <a:solidFill>
                <a:srgbClr val="FF3300"/>
              </a:solidFill>
              <a:latin typeface="Arial" panose="020B0604020202020204" pitchFamily="34" charset="0"/>
            </a:endParaRPr>
          </a:p>
        </p:txBody>
      </p:sp>
      <p:sp>
        <p:nvSpPr>
          <p:cNvPr id="14339" name="Rectangle 10"/>
          <p:cNvSpPr>
            <a:spLocks noChangeArrowheads="1"/>
          </p:cNvSpPr>
          <p:nvPr/>
        </p:nvSpPr>
        <p:spPr bwMode="auto">
          <a:xfrm>
            <a:off x="2843213" y="620713"/>
            <a:ext cx="3086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a:solidFill>
                  <a:srgbClr val="FF3300"/>
                </a:solidFill>
              </a:rPr>
              <a:t>Elektronik planimetre</a:t>
            </a:r>
          </a:p>
        </p:txBody>
      </p:sp>
      <p:pic>
        <p:nvPicPr>
          <p:cNvPr id="14340" name="Picture 12" descr="Img_037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450" y="1206500"/>
            <a:ext cx="62865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835150" y="260350"/>
            <a:ext cx="5310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FF3300"/>
                </a:solidFill>
              </a:rPr>
              <a:t>PLANİMETRE İLE ALAN ÖLÇMESİ</a:t>
            </a:r>
          </a:p>
        </p:txBody>
      </p:sp>
      <p:pic>
        <p:nvPicPr>
          <p:cNvPr id="15363" name="Picture 4" descr="Plani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96975"/>
            <a:ext cx="8640762"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5"/>
          <p:cNvSpPr>
            <a:spLocks noChangeArrowheads="1"/>
          </p:cNvSpPr>
          <p:nvPr/>
        </p:nvSpPr>
        <p:spPr bwMode="auto">
          <a:xfrm>
            <a:off x="2843213" y="620713"/>
            <a:ext cx="42227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FF3300"/>
                </a:solidFill>
              </a:rPr>
              <a:t>Elektronik (Dijital) planimetre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l="2505" t="2437" r="2423" b="4787"/>
          <a:stretch>
            <a:fillRect/>
          </a:stretch>
        </p:blipFill>
        <p:spPr bwMode="auto">
          <a:xfrm>
            <a:off x="1692275" y="847725"/>
            <a:ext cx="58547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Metin kutusu 1"/>
          <p:cNvSpPr txBox="1">
            <a:spLocks noChangeArrowheads="1"/>
          </p:cNvSpPr>
          <p:nvPr/>
        </p:nvSpPr>
        <p:spPr bwMode="auto">
          <a:xfrm>
            <a:off x="1584325" y="200025"/>
            <a:ext cx="5962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FF0000"/>
                </a:solidFill>
              </a:rPr>
              <a:t>ELEKTRONİK (DİJİTAL) PLANİMETRE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2771775" y="188913"/>
            <a:ext cx="3827463"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tr-TR" altLang="tr-TR" smtClean="0"/>
              <a:t>Ölçüm İşlemi</a:t>
            </a:r>
            <a:endParaRPr lang="en-US" altLang="tr-TR" smtClean="0"/>
          </a:p>
        </p:txBody>
      </p:sp>
      <p:pic>
        <p:nvPicPr>
          <p:cNvPr id="71693" name="Movie.wmv">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476375" y="1609725"/>
            <a:ext cx="6264275" cy="469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8200" fill="hold"/>
                                        <p:tgtEl>
                                          <p:spTgt spid="7169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1693"/>
                </p:tgtEl>
              </p:cMediaNode>
            </p:video>
            <p:seq concurrent="1" nextAc="seek">
              <p:cTn id="8" restart="whenNotActive" fill="hold" evtFilter="cancelBubble" nodeType="interactiveSeq">
                <p:stCondLst>
                  <p:cond evt="onClick" delay="0">
                    <p:tgtEl>
                      <p:spTgt spid="7169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1693"/>
                                        </p:tgtEl>
                                      </p:cBhvr>
                                    </p:cmd>
                                  </p:childTnLst>
                                </p:cTn>
                              </p:par>
                            </p:childTnLst>
                          </p:cTn>
                        </p:par>
                      </p:childTnLst>
                    </p:cTn>
                  </p:par>
                </p:childTnLst>
              </p:cTn>
              <p:nextCondLst>
                <p:cond evt="onClick" delay="0">
                  <p:tgtEl>
                    <p:spTgt spid="7169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835150" y="260350"/>
            <a:ext cx="5310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FF3300"/>
                </a:solidFill>
              </a:rPr>
              <a:t>PLANİMETRE İLE ALAN ÖLÇMESİ</a:t>
            </a:r>
          </a:p>
        </p:txBody>
      </p:sp>
      <p:sp>
        <p:nvSpPr>
          <p:cNvPr id="18435" name="Rectangle 4"/>
          <p:cNvSpPr>
            <a:spLocks noChangeArrowheads="1"/>
          </p:cNvSpPr>
          <p:nvPr/>
        </p:nvSpPr>
        <p:spPr bwMode="auto">
          <a:xfrm>
            <a:off x="179388" y="1389063"/>
            <a:ext cx="8966200"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tr-TR" altLang="tr-TR"/>
              <a:t>1. Alanı ölçülecek plan, düzgün bir şekilde resim masasına bant ile yapıştırılır. </a:t>
            </a:r>
          </a:p>
          <a:p>
            <a:pPr algn="just" eaLnBrk="1" hangingPunct="1"/>
            <a:r>
              <a:rPr lang="tr-TR" altLang="tr-TR"/>
              <a:t>2. Planimetrenin kutup kolu ve hareket kolu eklem milinden takılarak alanı ölçülecek planın ortasına dik konumda yerleştirilir. Alan ölçülürken planimetrenin hareket kolu ile kutup kolu arasındaki açı çok geniş yada çok dar olmamalıdır. Böyle bir durum söz konusu olursa alan daha küçük parçalara ayrılıp ölçülmelidir. </a:t>
            </a:r>
          </a:p>
          <a:p>
            <a:pPr algn="just" eaLnBrk="1" hangingPunct="1"/>
            <a:r>
              <a:rPr lang="tr-TR" altLang="tr-TR"/>
              <a:t>3. Hareket ucu alanın sınır çizgisi boyunca hareket ettirilerek her noktaya ulaşıp ulaşmadığı kontrol edilir. Eğer şekil büyük ise birden fazla parçaya bölünür ve her parçanın alanı ayrı ayrı ölçülür, hesaplanır ve toplanarak toplam alan bulunur.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323850" y="1268413"/>
            <a:ext cx="8569325"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tr-TR" altLang="tr-TR"/>
              <a:t>4. Alanı ölçülecek planın sınırları üzerinde bir başlangıç noktası belirlenir. </a:t>
            </a:r>
          </a:p>
          <a:p>
            <a:pPr algn="just" eaLnBrk="1" hangingPunct="1"/>
            <a:r>
              <a:rPr lang="tr-TR" altLang="tr-TR"/>
              <a:t>5.   Planimetrenin </a:t>
            </a:r>
            <a:r>
              <a:rPr lang="tr-TR" altLang="tr-TR">
                <a:solidFill>
                  <a:srgbClr val="FF3300"/>
                </a:solidFill>
              </a:rPr>
              <a:t>birim</a:t>
            </a:r>
            <a:r>
              <a:rPr lang="tr-TR" altLang="tr-TR"/>
              <a:t> ve </a:t>
            </a:r>
            <a:r>
              <a:rPr lang="tr-TR" altLang="tr-TR">
                <a:solidFill>
                  <a:srgbClr val="FF3300"/>
                </a:solidFill>
              </a:rPr>
              <a:t>ölçek</a:t>
            </a:r>
            <a:r>
              <a:rPr lang="tr-TR" altLang="tr-TR"/>
              <a:t> ayarı yapılır. </a:t>
            </a:r>
          </a:p>
          <a:p>
            <a:pPr algn="just" eaLnBrk="1" hangingPunct="1"/>
            <a:r>
              <a:rPr lang="tr-TR" altLang="tr-TR"/>
              <a:t>6.</a:t>
            </a:r>
            <a:r>
              <a:rPr lang="tr-TR" altLang="tr-TR">
                <a:solidFill>
                  <a:srgbClr val="FF3300"/>
                </a:solidFill>
              </a:rPr>
              <a:t> Start</a:t>
            </a:r>
            <a:r>
              <a:rPr lang="tr-TR" altLang="tr-TR"/>
              <a:t> tuşundan sonra planimetrenin hareket ucu, belirlenen başlangıç noktasından saat yönünde hareket ettirilerek planın sınırları üzerinde gezdirilir. Başlangıç noktasına gelince </a:t>
            </a:r>
            <a:r>
              <a:rPr lang="tr-TR" altLang="tr-TR">
                <a:solidFill>
                  <a:srgbClr val="FF3300"/>
                </a:solidFill>
              </a:rPr>
              <a:t>Memo</a:t>
            </a:r>
            <a:r>
              <a:rPr lang="tr-TR" altLang="tr-TR"/>
              <a:t> tuşuna basılır. </a:t>
            </a:r>
          </a:p>
          <a:p>
            <a:pPr algn="just" eaLnBrk="1" hangingPunct="1"/>
            <a:r>
              <a:rPr lang="tr-TR" altLang="tr-TR"/>
              <a:t>7. Aynı alan 2 kere daha ölçülerek (4. aşama tekrarlanır) </a:t>
            </a:r>
            <a:r>
              <a:rPr lang="tr-TR" altLang="tr-TR">
                <a:solidFill>
                  <a:srgbClr val="FF3300"/>
                </a:solidFill>
              </a:rPr>
              <a:t>Aver</a:t>
            </a:r>
            <a:r>
              <a:rPr lang="tr-TR" altLang="tr-TR"/>
              <a:t> tuşu ile ortalama alan bulunur.</a:t>
            </a:r>
          </a:p>
          <a:p>
            <a:pPr algn="just" eaLnBrk="1" hangingPunct="1"/>
            <a:endParaRPr lang="en-US" altLang="tr-TR"/>
          </a:p>
        </p:txBody>
      </p:sp>
      <p:sp>
        <p:nvSpPr>
          <p:cNvPr id="3" name="Dikdörtgen 2"/>
          <p:cNvSpPr/>
          <p:nvPr/>
        </p:nvSpPr>
        <p:spPr>
          <a:xfrm rot="19625744">
            <a:off x="520169" y="4696975"/>
            <a:ext cx="7857059"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tr-TR" sz="5400" b="1" cap="none" spc="150" dirty="0" smtClean="0">
                <a:ln w="11430"/>
                <a:solidFill>
                  <a:srgbClr val="F8F8F8"/>
                </a:solidFill>
                <a:effectLst>
                  <a:outerShdw blurRad="25400" algn="tl" rotWithShape="0">
                    <a:srgbClr val="000000">
                      <a:alpha val="43000"/>
                    </a:srgbClr>
                  </a:outerShdw>
                </a:effectLst>
              </a:rPr>
              <a:t>2018</a:t>
            </a:r>
            <a:endParaRPr lang="tr-TR" sz="54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Başlık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ltLang="tr-TR" smtClean="0"/>
          </a:p>
        </p:txBody>
      </p:sp>
      <p:sp>
        <p:nvSpPr>
          <p:cNvPr id="20483" name="İçerik Yer Tutucusu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ltLang="tr-TR" smtClean="0"/>
          </a:p>
        </p:txBody>
      </p:sp>
      <p:sp>
        <p:nvSpPr>
          <p:cNvPr id="20484" name="Rectangle 19"/>
          <p:cNvSpPr>
            <a:spLocks noChangeArrowheads="1"/>
          </p:cNvSpPr>
          <p:nvPr/>
        </p:nvSpPr>
        <p:spPr bwMode="auto">
          <a:xfrm>
            <a:off x="0" y="-201613"/>
            <a:ext cx="7823200" cy="860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tr-TR" altLang="tr-TR" sz="1200" b="1">
                <a:cs typeface="Times New Roman" panose="02020603050405020304" pitchFamily="18" charset="0"/>
              </a:rPr>
              <a:t>		</a:t>
            </a:r>
          </a:p>
          <a:p>
            <a:r>
              <a:rPr lang="tr-TR" altLang="tr-TR" sz="1200" b="1">
                <a:cs typeface="Times New Roman" panose="02020603050405020304" pitchFamily="18" charset="0"/>
              </a:rPr>
              <a:t>		</a:t>
            </a:r>
            <a:r>
              <a:rPr lang="tr-TR" altLang="tr-TR" sz="1400" b="1">
                <a:cs typeface="Times New Roman" panose="02020603050405020304" pitchFamily="18" charset="0"/>
              </a:rPr>
              <a:t>ELEKTRONİK (DİJİTAL) PLANİMETRE KULLANIM AKIŞ ŞEMASI</a:t>
            </a:r>
            <a:endParaRPr lang="tr-TR" altLang="tr-TR" sz="800"/>
          </a:p>
          <a:p>
            <a:endParaRPr lang="tr-TR" altLang="tr-TR"/>
          </a:p>
        </p:txBody>
      </p:sp>
      <p:grpSp>
        <p:nvGrpSpPr>
          <p:cNvPr id="20485" name="Group 3"/>
          <p:cNvGrpSpPr>
            <a:grpSpLocks/>
          </p:cNvGrpSpPr>
          <p:nvPr/>
        </p:nvGrpSpPr>
        <p:grpSpPr bwMode="auto">
          <a:xfrm>
            <a:off x="-478709038" y="747713"/>
            <a:ext cx="486770363" cy="5994400"/>
            <a:chOff x="-531854" y="2497"/>
            <a:chExt cx="541526" cy="13154"/>
          </a:xfrm>
        </p:grpSpPr>
        <p:sp>
          <p:nvSpPr>
            <p:cNvPr id="20487" name="Rectangle 18"/>
            <p:cNvSpPr>
              <a:spLocks noChangeArrowheads="1"/>
            </p:cNvSpPr>
            <p:nvPr/>
          </p:nvSpPr>
          <p:spPr bwMode="auto">
            <a:xfrm>
              <a:off x="3397" y="2497"/>
              <a:ext cx="4860" cy="54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tr-TR" altLang="tr-TR" sz="1200" b="1">
                  <a:cs typeface="Times New Roman" panose="02020603050405020304" pitchFamily="18" charset="0"/>
                </a:rPr>
                <a:t>ON tuşu ile açılır.</a:t>
              </a:r>
              <a:endParaRPr lang="tr-TR" altLang="tr-TR" sz="700"/>
            </a:p>
            <a:p>
              <a:endParaRPr lang="tr-TR" altLang="tr-TR"/>
            </a:p>
          </p:txBody>
        </p:sp>
        <p:sp>
          <p:nvSpPr>
            <p:cNvPr id="20488" name="Rectangle 17"/>
            <p:cNvSpPr>
              <a:spLocks noChangeArrowheads="1"/>
            </p:cNvSpPr>
            <p:nvPr/>
          </p:nvSpPr>
          <p:spPr bwMode="auto">
            <a:xfrm>
              <a:off x="3397" y="3577"/>
              <a:ext cx="4860" cy="3855"/>
            </a:xfrm>
            <a:prstGeom prst="rect">
              <a:avLst/>
            </a:prstGeom>
            <a:solidFill>
              <a:srgbClr val="FFFFFF"/>
            </a:solidFill>
            <a:ln w="9525">
              <a:solidFill>
                <a:srgbClr val="000000"/>
              </a:solidFill>
              <a:miter lim="800000"/>
              <a:headEnd/>
              <a:tailEnd/>
            </a:ln>
          </p:spPr>
          <p:txBody>
            <a:bodyPr/>
            <a:lstStyle>
              <a:lvl1pPr>
                <a:tabLst>
                  <a:tab pos="571500" algn="l"/>
                </a:tabLst>
                <a:defRPr sz="2400">
                  <a:solidFill>
                    <a:schemeClr val="tx1"/>
                  </a:solidFill>
                  <a:latin typeface="Times New Roman" panose="02020603050405020304" pitchFamily="18" charset="0"/>
                </a:defRPr>
              </a:lvl1pPr>
              <a:lvl2pPr marL="742950" indent="-285750">
                <a:tabLst>
                  <a:tab pos="571500" algn="l"/>
                </a:tabLst>
                <a:defRPr sz="2400">
                  <a:solidFill>
                    <a:schemeClr val="tx1"/>
                  </a:solidFill>
                  <a:latin typeface="Times New Roman" panose="02020603050405020304" pitchFamily="18" charset="0"/>
                </a:defRPr>
              </a:lvl2pPr>
              <a:lvl3pPr marL="1143000" indent="-228600">
                <a:tabLst>
                  <a:tab pos="571500" algn="l"/>
                </a:tabLst>
                <a:defRPr sz="2400">
                  <a:solidFill>
                    <a:schemeClr val="tx1"/>
                  </a:solidFill>
                  <a:latin typeface="Times New Roman" panose="02020603050405020304" pitchFamily="18" charset="0"/>
                </a:defRPr>
              </a:lvl3pPr>
              <a:lvl4pPr marL="1600200" indent="-228600">
                <a:tabLst>
                  <a:tab pos="571500" algn="l"/>
                </a:tabLst>
                <a:defRPr sz="2400">
                  <a:solidFill>
                    <a:schemeClr val="tx1"/>
                  </a:solidFill>
                  <a:latin typeface="Times New Roman" panose="02020603050405020304" pitchFamily="18" charset="0"/>
                </a:defRPr>
              </a:lvl4pPr>
              <a:lvl5pPr marL="2057400" indent="-228600">
                <a:tabLst>
                  <a:tab pos="5715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715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715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715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71500" algn="l"/>
                </a:tabLst>
                <a:defRPr sz="2400">
                  <a:solidFill>
                    <a:schemeClr val="tx1"/>
                  </a:solidFill>
                  <a:latin typeface="Times New Roman" panose="02020603050405020304" pitchFamily="18" charset="0"/>
                </a:defRPr>
              </a:lvl9pPr>
            </a:lstStyle>
            <a:p>
              <a:r>
                <a:rPr lang="tr-TR" altLang="tr-TR" sz="1200" b="1">
                  <a:cs typeface="Times New Roman" panose="02020603050405020304" pitchFamily="18" charset="0"/>
                </a:rPr>
                <a:t>UNIT-1 tuşuna sırayla basılıp istenilen </a:t>
              </a:r>
              <a:r>
                <a:rPr lang="tr-TR" altLang="tr-TR" sz="1200" b="1">
                  <a:solidFill>
                    <a:srgbClr val="FF0000"/>
                  </a:solidFill>
                  <a:cs typeface="Times New Roman" panose="02020603050405020304" pitchFamily="18" charset="0"/>
                </a:rPr>
                <a:t>birim sistemi</a:t>
              </a:r>
              <a:r>
                <a:rPr lang="tr-TR" altLang="tr-TR" sz="1200" b="1">
                  <a:cs typeface="Times New Roman" panose="02020603050405020304" pitchFamily="18" charset="0"/>
                </a:rPr>
                <a:t> seçilir.</a:t>
              </a:r>
              <a:endParaRPr lang="tr-TR" altLang="tr-TR" sz="700"/>
            </a:p>
            <a:p>
              <a:pPr>
                <a:buFontTx/>
                <a:buChar char="•"/>
              </a:pPr>
              <a:r>
                <a:rPr lang="tr-TR" altLang="tr-TR" sz="1200" b="1">
                  <a:solidFill>
                    <a:srgbClr val="FF0000"/>
                  </a:solidFill>
                  <a:cs typeface="Times New Roman" panose="02020603050405020304" pitchFamily="18" charset="0"/>
                </a:rPr>
                <a:t>Metrik</a:t>
              </a:r>
              <a:endParaRPr lang="tr-TR" altLang="tr-TR" sz="700"/>
            </a:p>
            <a:p>
              <a:pPr>
                <a:buFontTx/>
                <a:buChar char="•"/>
              </a:pPr>
              <a:r>
                <a:rPr lang="tr-TR" altLang="tr-TR" sz="1200" b="1">
                  <a:cs typeface="Times New Roman" panose="02020603050405020304" pitchFamily="18" charset="0"/>
                </a:rPr>
                <a:t>İngiliz</a:t>
              </a:r>
              <a:endParaRPr lang="tr-TR" altLang="tr-TR" sz="700"/>
            </a:p>
            <a:p>
              <a:pPr>
                <a:buFontTx/>
                <a:buChar char="•"/>
              </a:pPr>
              <a:r>
                <a:rPr lang="tr-TR" altLang="tr-TR" sz="1200" b="1">
                  <a:cs typeface="Times New Roman" panose="02020603050405020304" pitchFamily="18" charset="0"/>
                </a:rPr>
                <a:t>Japon</a:t>
              </a:r>
              <a:endParaRPr lang="tr-TR" altLang="tr-TR" sz="700"/>
            </a:p>
            <a:p>
              <a:r>
                <a:rPr lang="tr-TR" altLang="tr-TR" sz="1200" b="1">
                  <a:cs typeface="Times New Roman" panose="02020603050405020304" pitchFamily="18" charset="0"/>
                </a:rPr>
                <a:t>Buradan </a:t>
              </a:r>
              <a:r>
                <a:rPr lang="tr-TR" altLang="tr-TR" sz="1200" b="1">
                  <a:solidFill>
                    <a:srgbClr val="FF0000"/>
                  </a:solidFill>
                  <a:cs typeface="Times New Roman" panose="02020603050405020304" pitchFamily="18" charset="0"/>
                </a:rPr>
                <a:t>Metrik</a:t>
              </a:r>
              <a:r>
                <a:rPr lang="tr-TR" altLang="tr-TR" sz="1200" b="1">
                  <a:cs typeface="Times New Roman" panose="02020603050405020304" pitchFamily="18" charset="0"/>
                </a:rPr>
                <a:t> sistem seçilerek;</a:t>
              </a:r>
              <a:endParaRPr lang="tr-TR" altLang="tr-TR" sz="700"/>
            </a:p>
            <a:p>
              <a:r>
                <a:rPr lang="tr-TR" altLang="tr-TR" sz="1200" b="1">
                  <a:cs typeface="Times New Roman" panose="02020603050405020304" pitchFamily="18" charset="0"/>
                </a:rPr>
                <a:t>UNIT-2 tuşuna sırayla basılıp istenilen </a:t>
              </a:r>
              <a:r>
                <a:rPr lang="tr-TR" altLang="tr-TR" sz="1200" b="1">
                  <a:solidFill>
                    <a:srgbClr val="FF0000"/>
                  </a:solidFill>
                  <a:cs typeface="Times New Roman" panose="02020603050405020304" pitchFamily="18" charset="0"/>
                </a:rPr>
                <a:t>alan birimi</a:t>
              </a:r>
              <a:r>
                <a:rPr lang="tr-TR" altLang="tr-TR" sz="1200" b="1">
                  <a:cs typeface="Times New Roman" panose="02020603050405020304" pitchFamily="18" charset="0"/>
                </a:rPr>
                <a:t> seçilir.</a:t>
              </a:r>
              <a:endParaRPr lang="tr-TR" altLang="tr-TR" sz="700"/>
            </a:p>
            <a:p>
              <a:pPr>
                <a:buFontTx/>
                <a:buChar char="•"/>
              </a:pPr>
              <a:r>
                <a:rPr lang="tr-TR" altLang="tr-TR" sz="1200" b="1">
                  <a:cs typeface="Times New Roman" panose="02020603050405020304" pitchFamily="18" charset="0"/>
                </a:rPr>
                <a:t>cm</a:t>
              </a:r>
              <a:r>
                <a:rPr lang="tr-TR" altLang="tr-TR" sz="1200" b="1" baseline="30000">
                  <a:cs typeface="Times New Roman" panose="02020603050405020304" pitchFamily="18" charset="0"/>
                </a:rPr>
                <a:t>2</a:t>
              </a:r>
              <a:r>
                <a:rPr lang="tr-TR" altLang="tr-TR" sz="1200" b="1">
                  <a:cs typeface="Times New Roman" panose="02020603050405020304" pitchFamily="18" charset="0"/>
                </a:rPr>
                <a:t> </a:t>
              </a:r>
              <a:endParaRPr lang="tr-TR" altLang="tr-TR" sz="1200">
                <a:cs typeface="Times New Roman" panose="02020603050405020304" pitchFamily="18" charset="0"/>
              </a:endParaRPr>
            </a:p>
            <a:p>
              <a:pPr>
                <a:buFontTx/>
                <a:buChar char="•"/>
              </a:pPr>
              <a:r>
                <a:rPr lang="tr-TR" altLang="tr-TR" sz="1200" b="1">
                  <a:cs typeface="Times New Roman" panose="02020603050405020304" pitchFamily="18" charset="0"/>
                </a:rPr>
                <a:t>m</a:t>
              </a:r>
              <a:r>
                <a:rPr lang="tr-TR" altLang="tr-TR" sz="1200" b="1" baseline="30000">
                  <a:cs typeface="Times New Roman" panose="02020603050405020304" pitchFamily="18" charset="0"/>
                </a:rPr>
                <a:t>2</a:t>
              </a:r>
              <a:endParaRPr lang="tr-TR" altLang="tr-TR" sz="1200">
                <a:cs typeface="Times New Roman" panose="02020603050405020304" pitchFamily="18" charset="0"/>
              </a:endParaRPr>
            </a:p>
            <a:p>
              <a:pPr>
                <a:buFontTx/>
                <a:buChar char="•"/>
              </a:pPr>
              <a:r>
                <a:rPr lang="tr-TR" altLang="tr-TR" sz="1200" b="1">
                  <a:cs typeface="Times New Roman" panose="02020603050405020304" pitchFamily="18" charset="0"/>
                </a:rPr>
                <a:t>km</a:t>
              </a:r>
              <a:r>
                <a:rPr lang="tr-TR" altLang="tr-TR" sz="1200" b="1" baseline="30000">
                  <a:cs typeface="Times New Roman" panose="02020603050405020304" pitchFamily="18" charset="0"/>
                </a:rPr>
                <a:t>2</a:t>
              </a:r>
              <a:endParaRPr lang="tr-TR" altLang="tr-TR" sz="700"/>
            </a:p>
          </p:txBody>
        </p:sp>
        <p:sp>
          <p:nvSpPr>
            <p:cNvPr id="20489" name="Rectangle 16"/>
            <p:cNvSpPr>
              <a:spLocks noChangeArrowheads="1"/>
            </p:cNvSpPr>
            <p:nvPr/>
          </p:nvSpPr>
          <p:spPr bwMode="auto">
            <a:xfrm>
              <a:off x="3397" y="7906"/>
              <a:ext cx="4860" cy="347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tr-TR" altLang="tr-TR" sz="1200" b="1">
                  <a:cs typeface="Times New Roman" panose="02020603050405020304" pitchFamily="18" charset="0"/>
                </a:rPr>
                <a:t>SCALE tuşuna basılarak alanı ölçülecek olan planın ölçeği şu şekilde ayarlanır;</a:t>
              </a:r>
              <a:endParaRPr lang="tr-TR" altLang="tr-TR" sz="700"/>
            </a:p>
            <a:p>
              <a:pPr>
                <a:buFontTx/>
                <a:buChar char="•"/>
              </a:pPr>
              <a:r>
                <a:rPr lang="tr-TR" altLang="tr-TR" sz="1200" b="1">
                  <a:cs typeface="Times New Roman" panose="02020603050405020304" pitchFamily="18" charset="0"/>
                </a:rPr>
                <a:t>SCALE</a:t>
              </a:r>
              <a:endParaRPr lang="tr-TR" altLang="tr-TR" sz="1200">
                <a:cs typeface="Times New Roman" panose="02020603050405020304" pitchFamily="18" charset="0"/>
              </a:endParaRPr>
            </a:p>
            <a:p>
              <a:pPr>
                <a:buFontTx/>
                <a:buChar char="•"/>
              </a:pPr>
              <a:r>
                <a:rPr lang="tr-TR" altLang="tr-TR" sz="1200" b="1">
                  <a:cs typeface="Times New Roman" panose="02020603050405020304" pitchFamily="18" charset="0"/>
                </a:rPr>
                <a:t>A: 500</a:t>
              </a:r>
              <a:endParaRPr lang="tr-TR" altLang="tr-TR" sz="1200">
                <a:cs typeface="Times New Roman" panose="02020603050405020304" pitchFamily="18" charset="0"/>
              </a:endParaRPr>
            </a:p>
            <a:p>
              <a:pPr>
                <a:buFontTx/>
                <a:buChar char="•"/>
              </a:pPr>
              <a:r>
                <a:rPr lang="tr-TR" altLang="tr-TR" sz="1200" b="1">
                  <a:cs typeface="Times New Roman" panose="02020603050405020304" pitchFamily="18" charset="0"/>
                </a:rPr>
                <a:t>SCALE</a:t>
              </a:r>
              <a:endParaRPr lang="tr-TR" altLang="tr-TR" sz="1200">
                <a:cs typeface="Times New Roman" panose="02020603050405020304" pitchFamily="18" charset="0"/>
              </a:endParaRPr>
            </a:p>
            <a:p>
              <a:pPr>
                <a:buFontTx/>
                <a:buChar char="•"/>
              </a:pPr>
              <a:r>
                <a:rPr lang="tr-TR" altLang="tr-TR" sz="1200" b="1">
                  <a:cs typeface="Times New Roman" panose="02020603050405020304" pitchFamily="18" charset="0"/>
                </a:rPr>
                <a:t>b:  500</a:t>
              </a:r>
              <a:endParaRPr lang="tr-TR" altLang="tr-TR" sz="1200">
                <a:cs typeface="Times New Roman" panose="02020603050405020304" pitchFamily="18" charset="0"/>
              </a:endParaRPr>
            </a:p>
            <a:p>
              <a:pPr>
                <a:buFontTx/>
                <a:buChar char="•"/>
              </a:pPr>
              <a:r>
                <a:rPr lang="tr-TR" altLang="tr-TR" sz="1200" b="1">
                  <a:cs typeface="Times New Roman" panose="02020603050405020304" pitchFamily="18" charset="0"/>
                </a:rPr>
                <a:t>SCALE</a:t>
              </a:r>
              <a:endParaRPr lang="tr-TR" altLang="tr-TR" sz="700"/>
            </a:p>
            <a:p>
              <a:r>
                <a:rPr lang="tr-TR" altLang="tr-TR" sz="1200" b="1">
                  <a:cs typeface="Times New Roman" panose="02020603050405020304" pitchFamily="18" charset="0"/>
                </a:rPr>
                <a:t> Bu aşamalar takip edilirse planın ölçeği 1/500 olmuş olur.</a:t>
              </a:r>
              <a:endParaRPr lang="tr-TR" altLang="tr-TR" sz="700"/>
            </a:p>
            <a:p>
              <a:endParaRPr lang="tr-TR" altLang="tr-TR"/>
            </a:p>
          </p:txBody>
        </p:sp>
        <p:grpSp>
          <p:nvGrpSpPr>
            <p:cNvPr id="20490" name="Group 13"/>
            <p:cNvGrpSpPr>
              <a:grpSpLocks/>
            </p:cNvGrpSpPr>
            <p:nvPr/>
          </p:nvGrpSpPr>
          <p:grpSpPr bwMode="auto">
            <a:xfrm>
              <a:off x="-531854" y="3496"/>
              <a:ext cx="540849" cy="7888"/>
              <a:chOff x="-531854" y="3496"/>
              <a:chExt cx="540849" cy="7888"/>
            </a:xfrm>
          </p:grpSpPr>
          <p:sp>
            <p:nvSpPr>
              <p:cNvPr id="20500" name="Line 15"/>
              <p:cNvSpPr>
                <a:spLocks noChangeShapeType="1"/>
              </p:cNvSpPr>
              <p:nvPr/>
            </p:nvSpPr>
            <p:spPr bwMode="auto">
              <a:xfrm flipV="1">
                <a:off x="-531854" y="3496"/>
                <a:ext cx="0" cy="414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0501" name="Line 14"/>
              <p:cNvSpPr>
                <a:spLocks noChangeShapeType="1"/>
              </p:cNvSpPr>
              <p:nvPr/>
            </p:nvSpPr>
            <p:spPr bwMode="auto">
              <a:xfrm>
                <a:off x="8995" y="3577"/>
                <a:ext cx="0" cy="780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
          <p:nvSpPr>
            <p:cNvPr id="20491" name="Rectangle 12"/>
            <p:cNvSpPr>
              <a:spLocks noChangeArrowheads="1"/>
            </p:cNvSpPr>
            <p:nvPr/>
          </p:nvSpPr>
          <p:spPr bwMode="auto">
            <a:xfrm>
              <a:off x="9362" y="4813"/>
              <a:ext cx="310" cy="28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tr-TR" altLang="tr-TR" sz="1200" b="1">
                  <a:cs typeface="Times New Roman" panose="02020603050405020304" pitchFamily="18" charset="0"/>
                </a:rPr>
                <a:t>AYAR</a:t>
              </a:r>
              <a:endParaRPr lang="tr-TR" altLang="tr-TR"/>
            </a:p>
          </p:txBody>
        </p:sp>
        <p:sp>
          <p:nvSpPr>
            <p:cNvPr id="20492" name="Rectangle 11"/>
            <p:cNvSpPr>
              <a:spLocks noChangeArrowheads="1"/>
            </p:cNvSpPr>
            <p:nvPr/>
          </p:nvSpPr>
          <p:spPr bwMode="auto">
            <a:xfrm>
              <a:off x="3397" y="11964"/>
              <a:ext cx="4860" cy="3687"/>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tr-TR" altLang="tr-TR" sz="700"/>
            </a:p>
            <a:p>
              <a:pPr>
                <a:buFontTx/>
                <a:buChar char="•"/>
              </a:pPr>
              <a:r>
                <a:rPr lang="tr-TR" altLang="tr-TR" sz="1200" b="1">
                  <a:cs typeface="Times New Roman" panose="02020603050405020304" pitchFamily="18" charset="0"/>
                </a:rPr>
                <a:t>Planimetrenin merceği planın sınırları üzerinde bir başlangıç noktasına getirilip START tuşuna basılır.</a:t>
              </a:r>
              <a:endParaRPr lang="tr-TR" altLang="tr-TR" sz="1200">
                <a:cs typeface="Times New Roman" panose="02020603050405020304" pitchFamily="18" charset="0"/>
              </a:endParaRPr>
            </a:p>
            <a:p>
              <a:pPr>
                <a:buFontTx/>
                <a:buChar char="•"/>
              </a:pPr>
              <a:r>
                <a:rPr lang="tr-TR" altLang="tr-TR" sz="1200" b="1">
                  <a:cs typeface="Times New Roman" panose="02020603050405020304" pitchFamily="18" charset="0"/>
                </a:rPr>
                <a:t>Saat istikameti yönünde hareket kolu çevrilip başlangıç noktasına tekrar gelindiğinde MEMO tuşuna basılır. </a:t>
              </a:r>
              <a:endParaRPr lang="tr-TR" altLang="tr-TR" sz="1200">
                <a:cs typeface="Times New Roman" panose="02020603050405020304" pitchFamily="18" charset="0"/>
              </a:endParaRPr>
            </a:p>
            <a:p>
              <a:pPr>
                <a:buFontTx/>
                <a:buChar char="•"/>
              </a:pPr>
              <a:r>
                <a:rPr lang="tr-TR" altLang="tr-TR" sz="1200" b="1">
                  <a:cs typeface="Times New Roman" panose="02020603050405020304" pitchFamily="18" charset="0"/>
                </a:rPr>
                <a:t>Ekranda okunan değer ayarlanan birime göre ALAN değerini verir.</a:t>
              </a:r>
              <a:endParaRPr lang="tr-TR" altLang="tr-TR" sz="700"/>
            </a:p>
            <a:p>
              <a:r>
                <a:rPr lang="tr-TR" altLang="tr-TR" sz="1200" b="1">
                  <a:cs typeface="Times New Roman" panose="02020603050405020304" pitchFamily="18" charset="0"/>
                </a:rPr>
                <a:t>Bu işlemler arka arkaya üç defa yapılıp AVER tuşuna basılır ve üç alan değerinin ortalaması alınır.</a:t>
              </a:r>
              <a:endParaRPr lang="tr-TR" altLang="tr-TR" sz="700"/>
            </a:p>
            <a:p>
              <a:endParaRPr lang="tr-TR" altLang="tr-TR"/>
            </a:p>
          </p:txBody>
        </p:sp>
        <p:grpSp>
          <p:nvGrpSpPr>
            <p:cNvPr id="20493" name="Group 8"/>
            <p:cNvGrpSpPr>
              <a:grpSpLocks/>
            </p:cNvGrpSpPr>
            <p:nvPr/>
          </p:nvGrpSpPr>
          <p:grpSpPr bwMode="auto">
            <a:xfrm>
              <a:off x="-435110" y="11827"/>
              <a:ext cx="444105" cy="3824"/>
              <a:chOff x="-435110" y="11827"/>
              <a:chExt cx="444105" cy="3824"/>
            </a:xfrm>
          </p:grpSpPr>
          <p:sp>
            <p:nvSpPr>
              <p:cNvPr id="20498" name="Line 10"/>
              <p:cNvSpPr>
                <a:spLocks noChangeShapeType="1"/>
              </p:cNvSpPr>
              <p:nvPr/>
            </p:nvSpPr>
            <p:spPr bwMode="auto">
              <a:xfrm flipV="1">
                <a:off x="-435110" y="11827"/>
                <a:ext cx="0" cy="198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0499" name="Line 9"/>
              <p:cNvSpPr>
                <a:spLocks noChangeShapeType="1"/>
              </p:cNvSpPr>
              <p:nvPr/>
            </p:nvSpPr>
            <p:spPr bwMode="auto">
              <a:xfrm>
                <a:off x="8995" y="12006"/>
                <a:ext cx="0" cy="364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
          <p:nvSpPr>
            <p:cNvPr id="20494" name="Rectangle 7"/>
            <p:cNvSpPr>
              <a:spLocks noChangeArrowheads="1"/>
            </p:cNvSpPr>
            <p:nvPr/>
          </p:nvSpPr>
          <p:spPr bwMode="auto">
            <a:xfrm>
              <a:off x="9402" y="12548"/>
              <a:ext cx="270" cy="25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tr-TR" altLang="tr-TR" sz="1200" b="1">
                  <a:cs typeface="Times New Roman" panose="02020603050405020304" pitchFamily="18" charset="0"/>
                </a:rPr>
                <a:t>ÖLÇÜM</a:t>
              </a:r>
              <a:endParaRPr lang="tr-TR" altLang="tr-TR"/>
            </a:p>
          </p:txBody>
        </p:sp>
        <p:sp>
          <p:nvSpPr>
            <p:cNvPr id="20495" name="Line 6"/>
            <p:cNvSpPr>
              <a:spLocks noChangeShapeType="1"/>
            </p:cNvSpPr>
            <p:nvPr/>
          </p:nvSpPr>
          <p:spPr bwMode="auto">
            <a:xfrm>
              <a:off x="5737" y="3037"/>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0496" name="Line 5"/>
            <p:cNvSpPr>
              <a:spLocks noChangeShapeType="1"/>
            </p:cNvSpPr>
            <p:nvPr/>
          </p:nvSpPr>
          <p:spPr bwMode="auto">
            <a:xfrm>
              <a:off x="5737" y="7366"/>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0497" name="Line 4"/>
            <p:cNvSpPr>
              <a:spLocks noChangeShapeType="1"/>
            </p:cNvSpPr>
            <p:nvPr/>
          </p:nvSpPr>
          <p:spPr bwMode="auto">
            <a:xfrm>
              <a:off x="5737" y="11424"/>
              <a:ext cx="0" cy="58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
        <p:nvSpPr>
          <p:cNvPr id="20486"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tr-TR" alt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body" sz="half" idx="1"/>
          </p:nvPr>
        </p:nvSpPr>
        <p:spPr bwMode="auto">
          <a:xfrm>
            <a:off x="457200" y="1600200"/>
            <a:ext cx="814705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a:buFontTx/>
              <a:buNone/>
            </a:pPr>
            <a:r>
              <a:rPr lang="tr-TR" altLang="tr-TR" sz="2800" smtClean="0"/>
              <a:t>Arazide yapılan ölçüm ile planda bulunan alan arasında oluşabilecek farkların izin verilebilir sınırı geçmemesi istenir. Bu ise aşağıdaki “hata sınırı formülü” ile ifade edilir.</a:t>
            </a:r>
          </a:p>
          <a:p>
            <a:pPr algn="just">
              <a:buFontTx/>
              <a:buNone/>
            </a:pPr>
            <a:endParaRPr lang="tr-TR" altLang="tr-TR" sz="2800" smtClean="0"/>
          </a:p>
          <a:p>
            <a:pPr algn="just">
              <a:buFontTx/>
              <a:buNone/>
            </a:pPr>
            <a:endParaRPr lang="tr-TR" altLang="tr-TR" sz="1800" smtClean="0"/>
          </a:p>
          <a:p>
            <a:pPr algn="just">
              <a:buFontTx/>
              <a:buNone/>
            </a:pPr>
            <a:endParaRPr lang="tr-TR" altLang="tr-TR" sz="1800" smtClean="0"/>
          </a:p>
          <a:p>
            <a:pPr algn="just">
              <a:buFontTx/>
              <a:buNone/>
            </a:pPr>
            <a:r>
              <a:rPr lang="tr-TR" altLang="tr-TR" sz="2800" smtClean="0"/>
              <a:t>f= Müsaade edilecek hata sınırı (m</a:t>
            </a:r>
            <a:r>
              <a:rPr lang="tr-TR" altLang="tr-TR" sz="2800" baseline="30000" smtClean="0"/>
              <a:t>2</a:t>
            </a:r>
            <a:r>
              <a:rPr lang="tr-TR" altLang="tr-TR" sz="2800" smtClean="0"/>
              <a:t>)</a:t>
            </a:r>
          </a:p>
          <a:p>
            <a:pPr algn="just">
              <a:buFontTx/>
              <a:buNone/>
            </a:pPr>
            <a:r>
              <a:rPr lang="tr-TR" altLang="tr-TR" sz="2800" smtClean="0"/>
              <a:t>F= Parselin gerçek alanı (m</a:t>
            </a:r>
            <a:r>
              <a:rPr lang="tr-TR" altLang="tr-TR" sz="2800" baseline="30000" smtClean="0"/>
              <a:t>2</a:t>
            </a:r>
            <a:r>
              <a:rPr lang="tr-TR" altLang="tr-TR" sz="2800" smtClean="0"/>
              <a:t>)</a:t>
            </a:r>
          </a:p>
          <a:p>
            <a:pPr algn="just">
              <a:buFontTx/>
              <a:buNone/>
            </a:pPr>
            <a:r>
              <a:rPr lang="tr-TR" altLang="tr-TR" sz="2800" smtClean="0"/>
              <a:t>M= Plan ölçeğinin payda değeri</a:t>
            </a:r>
          </a:p>
          <a:p>
            <a:endParaRPr lang="en-US" altLang="tr-TR" sz="2800" smtClean="0"/>
          </a:p>
        </p:txBody>
      </p:sp>
      <p:sp>
        <p:nvSpPr>
          <p:cNvPr id="21507" name="Rectangle 7"/>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ltLang="tr-TR" smtClean="0"/>
          </a:p>
        </p:txBody>
      </p:sp>
      <p:graphicFrame>
        <p:nvGraphicFramePr>
          <p:cNvPr id="21508" name="Object 6"/>
          <p:cNvGraphicFramePr>
            <a:graphicFrameLocks noGrp="1" noChangeAspect="1"/>
          </p:cNvGraphicFramePr>
          <p:nvPr>
            <p:ph sz="quarter" idx="3"/>
          </p:nvPr>
        </p:nvGraphicFramePr>
        <p:xfrm>
          <a:off x="1979613" y="3644900"/>
          <a:ext cx="3281362" cy="630238"/>
        </p:xfrm>
        <a:graphic>
          <a:graphicData uri="http://schemas.openxmlformats.org/presentationml/2006/ole">
            <mc:AlternateContent xmlns:mc="http://schemas.openxmlformats.org/markup-compatibility/2006">
              <mc:Choice xmlns:v="urn:schemas-microsoft-com:vml" Requires="v">
                <p:oleObj spid="_x0000_s21510" name="Equation" r:id="rId3" imgW="1257300" imgH="241300" progId="Equation.3">
                  <p:embed/>
                </p:oleObj>
              </mc:Choice>
              <mc:Fallback>
                <p:oleObj name="Equation" r:id="rId3" imgW="1257300" imgH="241300" progId="Equation.3">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644900"/>
                        <a:ext cx="3281362"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6334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r>
              <a:rPr lang="tr-TR" altLang="tr-TR" sz="2800" b="1" smtClean="0">
                <a:solidFill>
                  <a:srgbClr val="FF0000"/>
                </a:solidFill>
              </a:rPr>
              <a:t>ALAN HESAPLARINDA KONTROL</a:t>
            </a:r>
          </a:p>
        </p:txBody>
      </p:sp>
      <p:sp>
        <p:nvSpPr>
          <p:cNvPr id="22531" name="Rectangle 4"/>
          <p:cNvSpPr>
            <a:spLocks noChangeArrowheads="1"/>
          </p:cNvSpPr>
          <p:nvPr/>
        </p:nvSpPr>
        <p:spPr bwMode="auto">
          <a:xfrm>
            <a:off x="179388" y="1268413"/>
            <a:ext cx="8785225" cy="52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2600" b="1" u="sng">
                <a:solidFill>
                  <a:srgbClr val="FF3300"/>
                </a:solidFill>
              </a:rPr>
              <a:t>ÖRNEK:</a:t>
            </a:r>
          </a:p>
          <a:p>
            <a:pPr eaLnBrk="1" hangingPunct="1"/>
            <a:r>
              <a:rPr lang="tr-TR" altLang="tr-TR"/>
              <a:t>Çizgisel yöntemle hesaplanan alan : 9230 m</a:t>
            </a:r>
            <a:r>
              <a:rPr lang="tr-TR" altLang="tr-TR" b="1" baseline="30000"/>
              <a:t>2</a:t>
            </a:r>
          </a:p>
          <a:p>
            <a:pPr eaLnBrk="1" hangingPunct="1"/>
            <a:r>
              <a:rPr lang="tr-TR" altLang="tr-TR"/>
              <a:t>Planimetre ile hesaplanan alan        : 9210.32 m</a:t>
            </a:r>
            <a:r>
              <a:rPr lang="tr-TR" altLang="tr-TR" b="1" baseline="30000"/>
              <a:t>2  </a:t>
            </a:r>
            <a:r>
              <a:rPr lang="tr-TR" altLang="tr-TR"/>
              <a:t>olduğuna göre alanın kontrolunu yapınız. (Plan ölçeği : 1/750)</a:t>
            </a:r>
          </a:p>
          <a:p>
            <a:pPr eaLnBrk="1" hangingPunct="1"/>
            <a:r>
              <a:rPr lang="tr-TR" altLang="tr-TR" b="1" u="sng">
                <a:solidFill>
                  <a:srgbClr val="FF3300"/>
                </a:solidFill>
              </a:rPr>
              <a:t>ÇÖZÜM:</a:t>
            </a:r>
          </a:p>
          <a:p>
            <a:pPr eaLnBrk="1" hangingPunct="1"/>
            <a:r>
              <a:rPr lang="tr-TR" altLang="tr-TR"/>
              <a:t>Yapılan hata:  9230 - 9210.32 = 19.68 m</a:t>
            </a:r>
            <a:r>
              <a:rPr lang="tr-TR" altLang="tr-TR" b="1" baseline="30000"/>
              <a:t>2</a:t>
            </a:r>
          </a:p>
          <a:p>
            <a:pPr eaLnBrk="1" hangingPunct="1"/>
            <a:r>
              <a:rPr lang="tr-TR" altLang="tr-TR"/>
              <a:t>İzin verilen hata: </a:t>
            </a:r>
          </a:p>
          <a:p>
            <a:pPr eaLnBrk="1" hangingPunct="1"/>
            <a:endParaRPr lang="tr-TR" altLang="tr-TR"/>
          </a:p>
          <a:p>
            <a:pPr eaLnBrk="1" hangingPunct="1"/>
            <a:endParaRPr lang="tr-TR" altLang="tr-TR"/>
          </a:p>
          <a:p>
            <a:pPr eaLnBrk="1" hangingPunct="1"/>
            <a:endParaRPr lang="tr-TR" altLang="tr-TR"/>
          </a:p>
          <a:p>
            <a:pPr eaLnBrk="1" hangingPunct="1"/>
            <a:endParaRPr lang="tr-TR" altLang="tr-TR"/>
          </a:p>
          <a:p>
            <a:pPr eaLnBrk="1" hangingPunct="1"/>
            <a:endParaRPr lang="tr-TR" altLang="tr-TR"/>
          </a:p>
          <a:p>
            <a:pPr eaLnBrk="1" hangingPunct="1"/>
            <a:endParaRPr lang="tr-TR" altLang="tr-TR"/>
          </a:p>
          <a:p>
            <a:pPr eaLnBrk="1" hangingPunct="1"/>
            <a:endParaRPr lang="tr-TR" altLang="tr-TR"/>
          </a:p>
        </p:txBody>
      </p:sp>
      <p:pic>
        <p:nvPicPr>
          <p:cNvPr id="225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860800"/>
            <a:ext cx="30956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724400"/>
            <a:ext cx="6481762"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835150" y="260350"/>
            <a:ext cx="5310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FF3300"/>
                </a:solidFill>
              </a:rPr>
              <a:t>PLANİMETRE İLE ALAN ÖLÇMESİ</a:t>
            </a:r>
          </a:p>
        </p:txBody>
      </p:sp>
      <p:sp>
        <p:nvSpPr>
          <p:cNvPr id="23555" name="Rectangle 3"/>
          <p:cNvSpPr>
            <a:spLocks noChangeArrowheads="1"/>
          </p:cNvSpPr>
          <p:nvPr/>
        </p:nvSpPr>
        <p:spPr bwMode="auto">
          <a:xfrm>
            <a:off x="179388" y="1341438"/>
            <a:ext cx="87137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Yapılan hata (19.68 m</a:t>
            </a:r>
            <a:r>
              <a:rPr lang="tr-TR" altLang="tr-TR" b="1" baseline="30000"/>
              <a:t>2</a:t>
            </a:r>
            <a:r>
              <a:rPr lang="tr-TR" altLang="tr-TR"/>
              <a:t>) &lt; İzin verilen hata (30.25 m</a:t>
            </a:r>
            <a:r>
              <a:rPr lang="tr-TR" altLang="tr-TR" b="1" baseline="30000"/>
              <a:t>2</a:t>
            </a:r>
            <a:r>
              <a:rPr lang="tr-TR" altLang="tr-TR"/>
              <a:t>) olduğu için</a:t>
            </a:r>
          </a:p>
          <a:p>
            <a:pPr eaLnBrk="1" hangingPunct="1"/>
            <a:r>
              <a:rPr lang="tr-TR" altLang="tr-TR"/>
              <a:t>işlem doğrudur. Her iki yöntemle elde edilen alanların ortalaması alınır ve alan; (9230+9210.32) /2 = 9220.16 m</a:t>
            </a:r>
            <a:r>
              <a:rPr lang="tr-TR" altLang="tr-TR" b="1" baseline="30000"/>
              <a:t>2</a:t>
            </a:r>
            <a:r>
              <a:rPr lang="tr-TR" altLang="tr-TR"/>
              <a:t> olarak bulunur.</a:t>
            </a:r>
          </a:p>
        </p:txBody>
      </p:sp>
      <p:sp>
        <p:nvSpPr>
          <p:cNvPr id="4" name="Dikdörtgen 3"/>
          <p:cNvSpPr/>
          <p:nvPr/>
        </p:nvSpPr>
        <p:spPr>
          <a:xfrm rot="19625744">
            <a:off x="448161" y="2968781"/>
            <a:ext cx="7857059"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tr-TR" sz="5400" b="1" cap="none" spc="150" dirty="0" smtClean="0">
                <a:ln w="11430"/>
                <a:solidFill>
                  <a:srgbClr val="F8F8F8"/>
                </a:solidFill>
                <a:effectLst>
                  <a:outerShdw blurRad="25400" algn="tl" rotWithShape="0">
                    <a:srgbClr val="000000">
                      <a:alpha val="43000"/>
                    </a:srgbClr>
                  </a:outerShdw>
                </a:effectLst>
              </a:rPr>
              <a:t>2018</a:t>
            </a:r>
            <a:endParaRPr lang="tr-TR" sz="54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r>
              <a:rPr lang="tr-TR" altLang="tr-TR" sz="2400" b="1" smtClean="0">
                <a:solidFill>
                  <a:srgbClr val="FF3300"/>
                </a:solidFill>
              </a:rPr>
              <a:t>ÇİZİLMİŞ PLANLARDAN ALAN ÖLÇMESİ</a:t>
            </a:r>
          </a:p>
        </p:txBody>
      </p:sp>
      <p:sp>
        <p:nvSpPr>
          <p:cNvPr id="6147" name="Rectangle 3"/>
          <p:cNvSpPr>
            <a:spLocks noGrp="1" noChangeArrowheads="1"/>
          </p:cNvSpPr>
          <p:nvPr>
            <p:ph type="body" idx="1"/>
          </p:nvPr>
        </p:nvSpPr>
        <p:spPr bwMode="auto">
          <a:xfrm>
            <a:off x="107950" y="1773238"/>
            <a:ext cx="8928100" cy="47529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12700" eaLnBrk="1" hangingPunct="1">
              <a:lnSpc>
                <a:spcPct val="85000"/>
              </a:lnSpc>
              <a:buFontTx/>
              <a:buNone/>
            </a:pPr>
            <a:r>
              <a:rPr lang="tr-TR" altLang="tr-TR" sz="800" dirty="0" smtClean="0"/>
              <a:t>	</a:t>
            </a:r>
            <a:r>
              <a:rPr lang="tr-TR" altLang="tr-TR" sz="2400" dirty="0" smtClean="0"/>
              <a:t>Çizilmiş planlardan alan ölçmesinde </a:t>
            </a:r>
            <a:r>
              <a:rPr lang="tr-TR" altLang="tr-TR" sz="2400" dirty="0" smtClean="0"/>
              <a:t>4 </a:t>
            </a:r>
            <a:r>
              <a:rPr lang="tr-TR" altLang="tr-TR" sz="2400" dirty="0" smtClean="0"/>
              <a:t>metot uygulanmaktadır. Bunlar;</a:t>
            </a:r>
          </a:p>
          <a:p>
            <a:pPr marL="0" indent="12700" eaLnBrk="1" hangingPunct="1">
              <a:lnSpc>
                <a:spcPct val="85000"/>
              </a:lnSpc>
              <a:buFontTx/>
              <a:buNone/>
            </a:pPr>
            <a:r>
              <a:rPr lang="tr-TR" altLang="tr-TR" sz="2400" dirty="0" smtClean="0"/>
              <a:t>	1. Geometrik şekillere bölme metodu</a:t>
            </a:r>
          </a:p>
          <a:p>
            <a:pPr marL="0" indent="12700" eaLnBrk="1" hangingPunct="1">
              <a:lnSpc>
                <a:spcPct val="85000"/>
              </a:lnSpc>
              <a:buFontTx/>
              <a:buNone/>
            </a:pPr>
            <a:r>
              <a:rPr lang="tr-TR" altLang="tr-TR" sz="2400" dirty="0" smtClean="0"/>
              <a:t>	2. Çizgili diyagram metodu</a:t>
            </a:r>
          </a:p>
          <a:p>
            <a:pPr marL="0" indent="12700" eaLnBrk="1" hangingPunct="1">
              <a:lnSpc>
                <a:spcPct val="85000"/>
              </a:lnSpc>
              <a:buFontTx/>
              <a:buNone/>
            </a:pPr>
            <a:r>
              <a:rPr lang="tr-TR" altLang="tr-TR" sz="2400" dirty="0" smtClean="0"/>
              <a:t>	3. Mekanik metot (</a:t>
            </a:r>
            <a:r>
              <a:rPr lang="tr-TR" altLang="tr-TR" sz="2400" dirty="0" err="1" smtClean="0"/>
              <a:t>Planimetre</a:t>
            </a:r>
            <a:r>
              <a:rPr lang="tr-TR" altLang="tr-TR" sz="2400" dirty="0" smtClean="0"/>
              <a:t>)</a:t>
            </a:r>
          </a:p>
          <a:p>
            <a:pPr marL="0" indent="12700" eaLnBrk="1" hangingPunct="1">
              <a:lnSpc>
                <a:spcPct val="85000"/>
              </a:lnSpc>
              <a:buFontTx/>
              <a:buNone/>
            </a:pPr>
            <a:r>
              <a:rPr lang="tr-TR" altLang="tr-TR" sz="2400" dirty="0" smtClean="0"/>
              <a:t>	4. Sayısallaştırma</a:t>
            </a:r>
          </a:p>
        </p:txBody>
      </p:sp>
      <p:sp>
        <p:nvSpPr>
          <p:cNvPr id="4" name="Dikdörtgen 3"/>
          <p:cNvSpPr/>
          <p:nvPr/>
        </p:nvSpPr>
        <p:spPr>
          <a:xfrm rot="19625744">
            <a:off x="1384264" y="3256815"/>
            <a:ext cx="7857059"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tr-TR" sz="5400" b="1" cap="none" spc="150" dirty="0" smtClean="0">
                <a:ln w="11430"/>
                <a:solidFill>
                  <a:srgbClr val="F8F8F8"/>
                </a:solidFill>
                <a:effectLst>
                  <a:outerShdw blurRad="25400" algn="tl" rotWithShape="0">
                    <a:srgbClr val="000000">
                      <a:alpha val="43000"/>
                    </a:srgbClr>
                  </a:outerShdw>
                </a:effectLst>
              </a:rPr>
              <a:t>2018</a:t>
            </a:r>
            <a:endParaRPr lang="tr-TR" sz="54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908175" y="5084763"/>
            <a:ext cx="5472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a:t>Prof. Dr. Halit APAYDIN</a:t>
            </a:r>
            <a:endParaRPr lang="tr-TR" altLang="tr-TR"/>
          </a:p>
        </p:txBody>
      </p:sp>
      <p:sp>
        <p:nvSpPr>
          <p:cNvPr id="24580" name="Rectangle 4"/>
          <p:cNvSpPr>
            <a:spLocks noChangeArrowheads="1"/>
          </p:cNvSpPr>
          <p:nvPr/>
        </p:nvSpPr>
        <p:spPr bwMode="auto">
          <a:xfrm>
            <a:off x="2700338" y="260350"/>
            <a:ext cx="3778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3600" b="1">
                <a:solidFill>
                  <a:srgbClr val="FF3300"/>
                </a:solidFill>
              </a:rPr>
              <a:t>ÖLÇME BİLGİSİ</a:t>
            </a:r>
          </a:p>
        </p:txBody>
      </p:sp>
      <p:sp>
        <p:nvSpPr>
          <p:cNvPr id="24581" name="Rectangle 7"/>
          <p:cNvSpPr>
            <a:spLocks noChangeArrowheads="1"/>
          </p:cNvSpPr>
          <p:nvPr/>
        </p:nvSpPr>
        <p:spPr bwMode="auto">
          <a:xfrm>
            <a:off x="53975" y="1446213"/>
            <a:ext cx="8982075"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3600" b="1">
                <a:solidFill>
                  <a:srgbClr val="008000"/>
                </a:solidFill>
              </a:rPr>
              <a:t>Küresel Konum Belirleme Sistemi</a:t>
            </a:r>
          </a:p>
          <a:p>
            <a:pPr algn="ctr" eaLnBrk="1" hangingPunct="1"/>
            <a:r>
              <a:rPr lang="tr-TR" altLang="tr-TR" sz="3600" b="1"/>
              <a:t>(Global Positioning System: </a:t>
            </a:r>
            <a:r>
              <a:rPr lang="tr-TR" altLang="tr-TR" sz="3600" b="1">
                <a:solidFill>
                  <a:srgbClr val="FF3300"/>
                </a:solidFill>
              </a:rPr>
              <a:t>GPS</a:t>
            </a:r>
            <a:r>
              <a:rPr lang="tr-TR" altLang="tr-TR" sz="3600" b="1"/>
              <a:t>)</a:t>
            </a:r>
          </a:p>
          <a:p>
            <a:pPr algn="ctr" eaLnBrk="1" hangingPunct="1"/>
            <a:endParaRPr lang="tr-TR" altLang="tr-TR" sz="3600" b="1">
              <a:solidFill>
                <a:srgbClr val="008000"/>
              </a:solidFill>
            </a:endParaRPr>
          </a:p>
          <a:p>
            <a:pPr algn="ctr" eaLnBrk="1" hangingPunct="1"/>
            <a:r>
              <a:rPr lang="tr-TR" altLang="tr-TR" sz="3600" b="1">
                <a:solidFill>
                  <a:srgbClr val="008000"/>
                </a:solidFill>
              </a:rPr>
              <a:t>Küresel Seyrüsefer Uydu Sistemi</a:t>
            </a:r>
          </a:p>
          <a:p>
            <a:pPr algn="ctr" eaLnBrk="1" hangingPunct="1"/>
            <a:r>
              <a:rPr lang="tr-TR" altLang="tr-TR" sz="3600" b="1"/>
              <a:t>(Global Navigation Satellite Systems: </a:t>
            </a:r>
            <a:r>
              <a:rPr lang="tr-TR" altLang="tr-TR" sz="3600" b="1">
                <a:solidFill>
                  <a:srgbClr val="FF3300"/>
                </a:solidFill>
              </a:rPr>
              <a:t>GNSS</a:t>
            </a:r>
            <a:r>
              <a:rPr lang="tr-TR" altLang="tr-TR" sz="3600" b="1"/>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042988" y="1773238"/>
            <a:ext cx="7489825" cy="47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0000"/>
              </a:lnSpc>
              <a:spcBef>
                <a:spcPct val="20000"/>
              </a:spcBef>
              <a:buSzPct val="85000"/>
            </a:pPr>
            <a:r>
              <a:rPr lang="tr-TR" altLang="tr-TR" sz="2800" b="1">
                <a:solidFill>
                  <a:srgbClr val="008000"/>
                </a:solidFill>
              </a:rPr>
              <a:t>Küresel Konum Belirleme Sistemi</a:t>
            </a:r>
          </a:p>
          <a:p>
            <a:pPr algn="just" eaLnBrk="1" hangingPunct="1">
              <a:lnSpc>
                <a:spcPct val="120000"/>
              </a:lnSpc>
              <a:spcBef>
                <a:spcPct val="20000"/>
              </a:spcBef>
              <a:buSzPct val="85000"/>
            </a:pPr>
            <a:r>
              <a:rPr lang="tr-TR" altLang="tr-TR" sz="2800" b="1">
                <a:solidFill>
                  <a:srgbClr val="FF0000"/>
                </a:solidFill>
              </a:rPr>
              <a:t>GPS Nedir ?</a:t>
            </a:r>
          </a:p>
          <a:p>
            <a:pPr algn="ctr" eaLnBrk="1" hangingPunct="1"/>
            <a:r>
              <a:rPr lang="tr-TR" altLang="tr-TR" sz="2800" b="1"/>
              <a:t>	</a:t>
            </a:r>
          </a:p>
          <a:p>
            <a:pPr algn="ctr" eaLnBrk="1" hangingPunct="1">
              <a:buFontTx/>
              <a:buChar char="•"/>
            </a:pPr>
            <a:r>
              <a:rPr lang="tr-TR" altLang="tr-TR" sz="2800" b="1"/>
              <a:t> GPS</a:t>
            </a:r>
            <a:r>
              <a:rPr lang="tr-TR" altLang="tr-TR" sz="2800"/>
              <a:t> (</a:t>
            </a:r>
            <a:r>
              <a:rPr lang="tr-TR" altLang="tr-TR" sz="2800" i="1"/>
              <a:t>Global Positioning System</a:t>
            </a:r>
            <a:r>
              <a:rPr lang="tr-TR" altLang="tr-TR" sz="2800"/>
              <a:t>; </a:t>
            </a:r>
          </a:p>
          <a:p>
            <a:pPr algn="just" eaLnBrk="1" hangingPunct="1"/>
            <a:r>
              <a:rPr lang="tr-TR" altLang="tr-TR" sz="2800" b="1"/>
              <a:t>Küresel Yer Belirleme Sistemi</a:t>
            </a:r>
            <a:r>
              <a:rPr lang="tr-TR" altLang="tr-TR" sz="2800"/>
              <a:t> ya da </a:t>
            </a:r>
          </a:p>
          <a:p>
            <a:pPr algn="just" eaLnBrk="1" hangingPunct="1"/>
            <a:r>
              <a:rPr lang="tr-TR" altLang="tr-TR" sz="2800" b="1"/>
              <a:t>Küresel Konumlandırma Sistemi</a:t>
            </a:r>
            <a:r>
              <a:rPr lang="tr-TR" altLang="tr-TR" sz="2800"/>
              <a:t>), </a:t>
            </a:r>
          </a:p>
          <a:p>
            <a:pPr algn="just" eaLnBrk="1" hangingPunct="1"/>
            <a:r>
              <a:rPr lang="tr-TR" altLang="tr-TR" sz="2800"/>
              <a:t>uydulardan aldığı düzenli bilgilerle dünya üzerindeki konumu tespit etmekte kullanılan sistemdir.</a:t>
            </a:r>
          </a:p>
          <a:p>
            <a:pPr algn="just" eaLnBrk="1" hangingPunct="1">
              <a:lnSpc>
                <a:spcPct val="120000"/>
              </a:lnSpc>
              <a:spcBef>
                <a:spcPct val="20000"/>
              </a:spcBef>
              <a:buSzPct val="85000"/>
            </a:pPr>
            <a:endParaRPr lang="tr-TR" altLang="tr-TR" b="1">
              <a:solidFill>
                <a:srgbClr val="FF0000"/>
              </a:solidFill>
            </a:endParaRPr>
          </a:p>
        </p:txBody>
      </p:sp>
      <p:pic>
        <p:nvPicPr>
          <p:cNvPr id="25603" name="Picture 5" descr="Img_045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1725" y="1309688"/>
            <a:ext cx="1549400"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79388" y="1557338"/>
            <a:ext cx="87852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0000"/>
              </a:lnSpc>
            </a:pPr>
            <a:r>
              <a:rPr lang="tr-TR" altLang="tr-TR"/>
              <a:t>	</a:t>
            </a:r>
            <a:endParaRPr lang="tr-TR" altLang="tr-TR" sz="2800"/>
          </a:p>
        </p:txBody>
      </p:sp>
      <p:sp>
        <p:nvSpPr>
          <p:cNvPr id="26627" name="Rectangle 3"/>
          <p:cNvSpPr>
            <a:spLocks noChangeArrowheads="1"/>
          </p:cNvSpPr>
          <p:nvPr/>
        </p:nvSpPr>
        <p:spPr bwMode="auto">
          <a:xfrm>
            <a:off x="2771775" y="333375"/>
            <a:ext cx="2100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solidFill>
                  <a:srgbClr val="FF0000"/>
                </a:solidFill>
              </a:rPr>
              <a:t>GPS Nedir ?</a:t>
            </a:r>
          </a:p>
        </p:txBody>
      </p:sp>
      <p:sp>
        <p:nvSpPr>
          <p:cNvPr id="26628" name="Rectangle 4"/>
          <p:cNvSpPr>
            <a:spLocks noChangeArrowheads="1"/>
          </p:cNvSpPr>
          <p:nvPr/>
        </p:nvSpPr>
        <p:spPr bwMode="auto">
          <a:xfrm>
            <a:off x="179388" y="1374775"/>
            <a:ext cx="878522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tr-TR" altLang="tr-TR"/>
              <a:t>Sistem, 1978 yılında ABD Savunma Bakanlığı tarafından tamamen askeri amaçlar için kurulmuştur. GPS alıcıları yön bulmakta, askeri harekatlarda ve roket atışlarında kullanılmak üzere tasarlanmıştır. Ancak, 1983 yılında GPS sistemi sivil kullanıma da açılmıştır.         </a:t>
            </a:r>
          </a:p>
          <a:p>
            <a:pPr algn="ctr" eaLnBrk="1" hangingPunct="1"/>
            <a:r>
              <a:rPr lang="tr-TR" altLang="tr-TR"/>
              <a:t/>
            </a:r>
            <a:br>
              <a:rPr lang="tr-TR" altLang="tr-TR"/>
            </a:br>
            <a:endParaRPr lang="tr-TR" altLang="tr-TR"/>
          </a:p>
        </p:txBody>
      </p:sp>
      <p:sp>
        <p:nvSpPr>
          <p:cNvPr id="26629" name="Rectangle 5"/>
          <p:cNvSpPr>
            <a:spLocks noChangeArrowheads="1"/>
          </p:cNvSpPr>
          <p:nvPr/>
        </p:nvSpPr>
        <p:spPr bwMode="auto">
          <a:xfrm>
            <a:off x="250825" y="3213100"/>
            <a:ext cx="4897438"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tr-TR" altLang="tr-TR"/>
              <a:t>Bu sistem, 1994 yılı sonu itibarıyla Dünya’nın etrafında sürekli olarak dönen en az 24 (32 ye kadar artabiliyor) uydudan oluşur. Bu uydular çok düşük güçte radyo sinyalleri yayarlar. Yeryüzündeki GPS alıcısı, bu  sinyalleri  alır.  Böylece  konumun belirlenmesi mümkün olur.</a:t>
            </a:r>
          </a:p>
          <a:p>
            <a:pPr algn="just" eaLnBrk="1" hangingPunct="1"/>
            <a:endParaRPr lang="tr-TR" altLang="tr-TR"/>
          </a:p>
        </p:txBody>
      </p:sp>
      <p:pic>
        <p:nvPicPr>
          <p:cNvPr id="26630" name="Picture 6" descr="ConstellationGP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573463"/>
            <a:ext cx="25034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9388" y="1557338"/>
            <a:ext cx="87852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0000"/>
              </a:lnSpc>
            </a:pPr>
            <a:r>
              <a:rPr lang="tr-TR" altLang="tr-TR"/>
              <a:t>	</a:t>
            </a:r>
            <a:endParaRPr lang="tr-TR" altLang="tr-TR" sz="2800"/>
          </a:p>
        </p:txBody>
      </p:sp>
      <p:sp>
        <p:nvSpPr>
          <p:cNvPr id="27651" name="Rectangle 3"/>
          <p:cNvSpPr>
            <a:spLocks noChangeArrowheads="1"/>
          </p:cNvSpPr>
          <p:nvPr/>
        </p:nvSpPr>
        <p:spPr bwMode="auto">
          <a:xfrm>
            <a:off x="3132138" y="282575"/>
            <a:ext cx="21002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solidFill>
                  <a:srgbClr val="FF0000"/>
                </a:solidFill>
              </a:rPr>
              <a:t>GPS Nedir ?</a:t>
            </a:r>
          </a:p>
        </p:txBody>
      </p:sp>
      <p:sp>
        <p:nvSpPr>
          <p:cNvPr id="27652" name="Rectangle 4"/>
          <p:cNvSpPr>
            <a:spLocks noChangeArrowheads="1"/>
          </p:cNvSpPr>
          <p:nvPr/>
        </p:nvSpPr>
        <p:spPr bwMode="auto">
          <a:xfrm>
            <a:off x="323850" y="1341438"/>
            <a:ext cx="8496300" cy="436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125000"/>
              </a:lnSpc>
              <a:buFontTx/>
              <a:buChar char="•"/>
            </a:pPr>
            <a:r>
              <a:rPr lang="tr-TR" altLang="tr-TR" sz="2800" b="1">
                <a:latin typeface="Calibri" panose="020F0502020204030204" pitchFamily="34" charset="0"/>
              </a:rPr>
              <a:t> GPS yardımıyla;</a:t>
            </a:r>
          </a:p>
          <a:p>
            <a:pPr algn="ctr" eaLnBrk="1" hangingPunct="1">
              <a:lnSpc>
                <a:spcPct val="125000"/>
              </a:lnSpc>
            </a:pPr>
            <a:r>
              <a:rPr lang="tr-TR" altLang="tr-TR" sz="2800" b="1">
                <a:latin typeface="Calibri" panose="020F0502020204030204" pitchFamily="34" charset="0"/>
              </a:rPr>
              <a:t>  - Bulunulan noktanın koordinat ve yükseklik bilgileri,</a:t>
            </a:r>
          </a:p>
          <a:p>
            <a:pPr algn="ctr" eaLnBrk="1" hangingPunct="1">
              <a:lnSpc>
                <a:spcPct val="125000"/>
              </a:lnSpc>
            </a:pPr>
            <a:r>
              <a:rPr lang="tr-TR" altLang="tr-TR" sz="2800" b="1">
                <a:latin typeface="Calibri" panose="020F0502020204030204" pitchFamily="34" charset="0"/>
              </a:rPr>
              <a:t>  - Hafızaya alınan noktaların birbirlerine göre konumu, </a:t>
            </a:r>
          </a:p>
          <a:p>
            <a:pPr algn="ctr" eaLnBrk="1" hangingPunct="1">
              <a:lnSpc>
                <a:spcPct val="125000"/>
              </a:lnSpc>
            </a:pPr>
            <a:r>
              <a:rPr lang="tr-TR" altLang="tr-TR" sz="2800" b="1">
                <a:latin typeface="Calibri" panose="020F0502020204030204" pitchFamily="34" charset="0"/>
              </a:rPr>
              <a:t>  - Bulunulan noktanın daha önceki noktalara uzaklığı,</a:t>
            </a:r>
          </a:p>
          <a:p>
            <a:pPr algn="ctr" eaLnBrk="1" hangingPunct="1">
              <a:lnSpc>
                <a:spcPct val="125000"/>
              </a:lnSpc>
            </a:pPr>
            <a:r>
              <a:rPr lang="tr-TR" altLang="tr-TR" sz="2800" b="1">
                <a:latin typeface="Calibri" panose="020F0502020204030204" pitchFamily="34" charset="0"/>
              </a:rPr>
              <a:t>  - Kuzey yönü,</a:t>
            </a:r>
          </a:p>
          <a:p>
            <a:pPr algn="ctr" eaLnBrk="1" hangingPunct="1">
              <a:lnSpc>
                <a:spcPct val="125000"/>
              </a:lnSpc>
            </a:pPr>
            <a:r>
              <a:rPr lang="tr-TR" altLang="tr-TR" sz="2800" b="1">
                <a:latin typeface="Calibri" panose="020F0502020204030204" pitchFamily="34" charset="0"/>
              </a:rPr>
              <a:t>  - Hareket hızı, </a:t>
            </a:r>
          </a:p>
          <a:p>
            <a:pPr algn="ctr" eaLnBrk="1" hangingPunct="1">
              <a:lnSpc>
                <a:spcPct val="125000"/>
              </a:lnSpc>
            </a:pPr>
            <a:r>
              <a:rPr lang="tr-TR" altLang="tr-TR" sz="2800" b="1">
                <a:latin typeface="Calibri" panose="020F0502020204030204" pitchFamily="34" charset="0"/>
              </a:rPr>
              <a:t>  - Seyahat güzergahı ve mesafesi, </a:t>
            </a:r>
          </a:p>
          <a:p>
            <a:pPr algn="ctr" eaLnBrk="1" hangingPunct="1">
              <a:lnSpc>
                <a:spcPct val="125000"/>
              </a:lnSpc>
            </a:pPr>
            <a:r>
              <a:rPr lang="tr-TR" altLang="tr-TR" sz="2800" b="1">
                <a:latin typeface="Calibri" panose="020F0502020204030204" pitchFamily="34" charset="0"/>
              </a:rPr>
              <a:t>  - Hedefe kalan mesafe gibi bilgilere ulaşılabilir.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79388" y="1557338"/>
            <a:ext cx="878522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125000"/>
              </a:lnSpc>
              <a:buFontTx/>
              <a:buChar char="•"/>
            </a:pPr>
            <a:r>
              <a:rPr lang="tr-TR" altLang="tr-TR" sz="2800"/>
              <a:t> </a:t>
            </a:r>
            <a:r>
              <a:rPr lang="tr-TR" altLang="tr-TR" sz="3200"/>
              <a:t>Bilgiler, doğrudan uydudan alındığı için dünya üzerinde her yerde çalışır. </a:t>
            </a:r>
          </a:p>
          <a:p>
            <a:pPr algn="ctr" eaLnBrk="1" hangingPunct="1">
              <a:lnSpc>
                <a:spcPct val="125000"/>
              </a:lnSpc>
              <a:buFontTx/>
              <a:buChar char="•"/>
            </a:pPr>
            <a:r>
              <a:rPr lang="tr-TR" altLang="tr-TR" sz="3200"/>
              <a:t> Uydu sinyallerini engelleyebilecek nesnelerin, yoğun ağaçların gökyüzünü kapladığı ya da binaların sık olduğu yerlerde doğruluk azalabilir.</a:t>
            </a:r>
          </a:p>
          <a:p>
            <a:pPr algn="ctr" eaLnBrk="1" hangingPunct="1">
              <a:lnSpc>
                <a:spcPct val="125000"/>
              </a:lnSpc>
              <a:buFontTx/>
              <a:buChar char="•"/>
            </a:pPr>
            <a:r>
              <a:rPr lang="tr-TR" altLang="tr-TR" sz="3200"/>
              <a:t> Cihazın fazla sayıda uyduyla çalışması her zaman avantajlıdır.</a:t>
            </a:r>
          </a:p>
          <a:p>
            <a:pPr algn="just" eaLnBrk="1" hangingPunct="1">
              <a:spcBef>
                <a:spcPct val="20000"/>
              </a:spcBef>
              <a:buSzPct val="85000"/>
            </a:pPr>
            <a:endParaRPr lang="tr-TR" altLang="tr-TR" sz="3200"/>
          </a:p>
        </p:txBody>
      </p:sp>
      <p:sp>
        <p:nvSpPr>
          <p:cNvPr id="28675" name="Rectangle 3"/>
          <p:cNvSpPr>
            <a:spLocks noChangeArrowheads="1"/>
          </p:cNvSpPr>
          <p:nvPr/>
        </p:nvSpPr>
        <p:spPr bwMode="auto">
          <a:xfrm>
            <a:off x="2916238" y="260350"/>
            <a:ext cx="21002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solidFill>
                  <a:srgbClr val="FF0000"/>
                </a:solidFill>
              </a:rPr>
              <a:t>GPS Nedir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79388" y="1557338"/>
            <a:ext cx="87852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0000"/>
              </a:lnSpc>
            </a:pPr>
            <a:r>
              <a:rPr lang="tr-TR" altLang="tr-TR"/>
              <a:t>	</a:t>
            </a:r>
            <a:endParaRPr lang="tr-TR" altLang="tr-TR" sz="2800"/>
          </a:p>
        </p:txBody>
      </p:sp>
      <p:sp>
        <p:nvSpPr>
          <p:cNvPr id="29699" name="Rectangle 3"/>
          <p:cNvSpPr>
            <a:spLocks noChangeArrowheads="1"/>
          </p:cNvSpPr>
          <p:nvPr/>
        </p:nvSpPr>
        <p:spPr bwMode="auto">
          <a:xfrm>
            <a:off x="2268538" y="260350"/>
            <a:ext cx="3743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solidFill>
                  <a:srgbClr val="FF0000"/>
                </a:solidFill>
              </a:rPr>
              <a:t>GPS Nasıl Çalışır ?</a:t>
            </a:r>
          </a:p>
        </p:txBody>
      </p:sp>
      <p:sp>
        <p:nvSpPr>
          <p:cNvPr id="29700" name="Rectangle 4"/>
          <p:cNvSpPr>
            <a:spLocks noChangeArrowheads="1"/>
          </p:cNvSpPr>
          <p:nvPr/>
        </p:nvSpPr>
        <p:spPr bwMode="auto">
          <a:xfrm>
            <a:off x="539750" y="1268413"/>
            <a:ext cx="835342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66700">
              <a:defRPr sz="2400">
                <a:solidFill>
                  <a:schemeClr val="tx1"/>
                </a:solidFill>
                <a:latin typeface="Times New Roman" panose="02020603050405020304" pitchFamily="18" charset="0"/>
              </a:defRPr>
            </a:lvl1pPr>
            <a:lvl2pPr marL="742950" indent="-285750" defTabSz="266700">
              <a:defRPr sz="2400">
                <a:solidFill>
                  <a:schemeClr val="tx1"/>
                </a:solidFill>
                <a:latin typeface="Times New Roman" panose="02020603050405020304" pitchFamily="18" charset="0"/>
              </a:defRPr>
            </a:lvl2pPr>
            <a:lvl3pPr marL="1143000" indent="-228600" defTabSz="266700">
              <a:defRPr sz="2400">
                <a:solidFill>
                  <a:schemeClr val="tx1"/>
                </a:solidFill>
                <a:latin typeface="Times New Roman" panose="02020603050405020304" pitchFamily="18" charset="0"/>
              </a:defRPr>
            </a:lvl3pPr>
            <a:lvl4pPr marL="1600200" indent="-228600" defTabSz="266700">
              <a:defRPr sz="2400">
                <a:solidFill>
                  <a:schemeClr val="tx1"/>
                </a:solidFill>
                <a:latin typeface="Times New Roman" panose="02020603050405020304" pitchFamily="18" charset="0"/>
              </a:defRPr>
            </a:lvl4pPr>
            <a:lvl5pPr marL="2057400" indent="-228600" defTabSz="266700">
              <a:defRPr sz="2400">
                <a:solidFill>
                  <a:schemeClr val="tx1"/>
                </a:solidFill>
                <a:latin typeface="Times New Roman" panose="02020603050405020304" pitchFamily="18" charset="0"/>
              </a:defRPr>
            </a:lvl5pPr>
            <a:lvl6pPr marL="2514600" indent="-228600" defTabSz="2667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2667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2667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2667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125000"/>
              </a:lnSpc>
              <a:buFontTx/>
              <a:buChar char="•"/>
            </a:pPr>
            <a:r>
              <a:rPr lang="tr-TR" altLang="tr-TR" sz="2800"/>
              <a:t> </a:t>
            </a:r>
            <a:r>
              <a:rPr lang="tr-TR" altLang="tr-TR" sz="3200"/>
              <a:t>Resmi adı NAVSTAR olan sistem, </a:t>
            </a:r>
          </a:p>
          <a:p>
            <a:pPr algn="ctr" eaLnBrk="1" hangingPunct="1">
              <a:lnSpc>
                <a:spcPct val="125000"/>
              </a:lnSpc>
            </a:pPr>
            <a:r>
              <a:rPr lang="tr-TR" altLang="tr-TR" sz="3200"/>
              <a:t>	- Uzay bölümü (uydular), </a:t>
            </a:r>
          </a:p>
          <a:p>
            <a:pPr algn="ctr" eaLnBrk="1" hangingPunct="1">
              <a:lnSpc>
                <a:spcPct val="125000"/>
              </a:lnSpc>
            </a:pPr>
            <a:r>
              <a:rPr lang="tr-TR" altLang="tr-TR" sz="3200"/>
              <a:t>	- Kontrol bölümü (yer istasyonları) ve </a:t>
            </a:r>
          </a:p>
          <a:p>
            <a:pPr algn="ctr" eaLnBrk="1" hangingPunct="1">
              <a:lnSpc>
                <a:spcPct val="125000"/>
              </a:lnSpc>
            </a:pPr>
            <a:r>
              <a:rPr lang="tr-TR" altLang="tr-TR" sz="3200"/>
              <a:t>	- Kullanıcı bölümünden (GPS alıcısı) oluşur.</a:t>
            </a:r>
            <a:endParaRPr lang="tr-TR" altLang="tr-TR" sz="2800"/>
          </a:p>
        </p:txBody>
      </p:sp>
      <p:pic>
        <p:nvPicPr>
          <p:cNvPr id="29701" name="Picture 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789363"/>
            <a:ext cx="4033837"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79388" y="1341438"/>
            <a:ext cx="87852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0000"/>
              </a:lnSpc>
              <a:spcBef>
                <a:spcPct val="50000"/>
              </a:spcBef>
            </a:pPr>
            <a:r>
              <a:rPr lang="tr-TR" altLang="tr-TR"/>
              <a:t>	</a:t>
            </a:r>
            <a:endParaRPr lang="tr-TR" altLang="tr-TR" sz="2800"/>
          </a:p>
        </p:txBody>
      </p:sp>
      <p:sp>
        <p:nvSpPr>
          <p:cNvPr id="30723" name="Rectangle 3"/>
          <p:cNvSpPr>
            <a:spLocks noChangeArrowheads="1"/>
          </p:cNvSpPr>
          <p:nvPr/>
        </p:nvSpPr>
        <p:spPr bwMode="auto">
          <a:xfrm>
            <a:off x="1042988" y="5661025"/>
            <a:ext cx="51482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FontTx/>
              <a:buChar char="•"/>
            </a:pPr>
            <a:endParaRPr lang="tr-TR" altLang="tr-TR" sz="2800"/>
          </a:p>
        </p:txBody>
      </p:sp>
      <p:sp>
        <p:nvSpPr>
          <p:cNvPr id="30724" name="Rectangle 4"/>
          <p:cNvSpPr>
            <a:spLocks noChangeArrowheads="1"/>
          </p:cNvSpPr>
          <p:nvPr/>
        </p:nvSpPr>
        <p:spPr bwMode="auto">
          <a:xfrm>
            <a:off x="2268538" y="333375"/>
            <a:ext cx="3743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solidFill>
                  <a:srgbClr val="FF0000"/>
                </a:solidFill>
              </a:rPr>
              <a:t>GPS Nasıl Çalışır ?</a:t>
            </a:r>
          </a:p>
        </p:txBody>
      </p:sp>
      <p:sp>
        <p:nvSpPr>
          <p:cNvPr id="30725" name="Rectangle 5"/>
          <p:cNvSpPr>
            <a:spLocks noChangeArrowheads="1"/>
          </p:cNvSpPr>
          <p:nvPr/>
        </p:nvSpPr>
        <p:spPr bwMode="auto">
          <a:xfrm>
            <a:off x="323850" y="1412875"/>
            <a:ext cx="8569325" cy="370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t>Uzay Bölümü</a:t>
            </a:r>
          </a:p>
          <a:p>
            <a:pPr algn="just" eaLnBrk="1" hangingPunct="1">
              <a:lnSpc>
                <a:spcPct val="125000"/>
              </a:lnSpc>
              <a:buFontTx/>
              <a:buChar char="•"/>
            </a:pPr>
            <a:r>
              <a:rPr lang="tr-TR" altLang="tr-TR" sz="2800"/>
              <a:t>Uzay bölümü aktif uydulardan oluşur ve sistemin merkezidir. Yeryüzünün 20.000 km üzerindeki yörüngede bulunduklarından oldukça geniş bir görüş alanına sahiptirler ve dünya üzerindeki bir GPS alıcısının her zaman en az 4 adet uyduyu görebileceği şekilde yerleştirilmişlerdir.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4"/>
          <p:cNvSpPr>
            <a:spLocks noChangeArrowheads="1"/>
          </p:cNvSpPr>
          <p:nvPr/>
        </p:nvSpPr>
        <p:spPr bwMode="auto">
          <a:xfrm>
            <a:off x="2411413" y="333375"/>
            <a:ext cx="3887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solidFill>
                  <a:srgbClr val="FF0000"/>
                </a:solidFill>
              </a:rPr>
              <a:t>GPS Nasıl Çalışır ?</a:t>
            </a:r>
          </a:p>
        </p:txBody>
      </p:sp>
      <p:sp>
        <p:nvSpPr>
          <p:cNvPr id="31747" name="Rectangle 95"/>
          <p:cNvSpPr>
            <a:spLocks noChangeArrowheads="1"/>
          </p:cNvSpPr>
          <p:nvPr/>
        </p:nvSpPr>
        <p:spPr bwMode="auto">
          <a:xfrm>
            <a:off x="250825" y="1484313"/>
            <a:ext cx="8497888"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Tx/>
              <a:buChar char="•"/>
            </a:pPr>
            <a:r>
              <a:rPr lang="tr-TR" altLang="tr-TR" sz="2800"/>
              <a:t>GPS in uydu sinyalleri çok düşük güçtedir. FM radyo sinyalleri  100.000 watt gücünde iken GPS sinyali 20-50 watt arasındadır. Bu sinyaller bulutlardan, camdan ve plastikten geçebilir ancak duvar ve dağ gibi katı cisimlerden geçemez. GPS uydularından temiz sinyal alabilmek için </a:t>
            </a:r>
            <a:r>
              <a:rPr lang="tr-TR" altLang="tr-TR" sz="2800" u="sng"/>
              <a:t>açık bir görüş alanı gereklidir</a:t>
            </a:r>
            <a:r>
              <a:rPr lang="tr-TR" altLang="tr-TR" sz="280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80"/>
          <p:cNvSpPr>
            <a:spLocks noChangeArrowheads="1"/>
          </p:cNvSpPr>
          <p:nvPr/>
        </p:nvSpPr>
        <p:spPr bwMode="auto">
          <a:xfrm>
            <a:off x="179388" y="1268413"/>
            <a:ext cx="878522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0000"/>
              </a:lnSpc>
            </a:pPr>
            <a:r>
              <a:rPr lang="tr-TR" altLang="tr-TR"/>
              <a:t>	</a:t>
            </a:r>
            <a:endParaRPr lang="tr-TR" altLang="tr-TR" sz="2800"/>
          </a:p>
          <a:p>
            <a:pPr algn="ctr" eaLnBrk="1" hangingPunct="1">
              <a:spcBef>
                <a:spcPct val="50000"/>
              </a:spcBef>
              <a:buSzPct val="85000"/>
              <a:buFontTx/>
              <a:buBlip>
                <a:blip r:embed="rId2"/>
              </a:buBlip>
            </a:pPr>
            <a:endParaRPr lang="tr-TR" altLang="tr-TR" sz="2800">
              <a:latin typeface="Arial" panose="020B0604020202020204" pitchFamily="34" charset="0"/>
            </a:endParaRPr>
          </a:p>
        </p:txBody>
      </p:sp>
      <p:sp>
        <p:nvSpPr>
          <p:cNvPr id="32771" name="Rectangle 981"/>
          <p:cNvSpPr>
            <a:spLocks noChangeArrowheads="1"/>
          </p:cNvSpPr>
          <p:nvPr/>
        </p:nvSpPr>
        <p:spPr bwMode="auto">
          <a:xfrm>
            <a:off x="2411413" y="333375"/>
            <a:ext cx="4032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solidFill>
                  <a:srgbClr val="FF0000"/>
                </a:solidFill>
              </a:rPr>
              <a:t>GPS Nasıl Çalışır ?</a:t>
            </a:r>
          </a:p>
        </p:txBody>
      </p:sp>
      <p:sp>
        <p:nvSpPr>
          <p:cNvPr id="32772" name="Rectangle 982"/>
          <p:cNvSpPr>
            <a:spLocks noChangeArrowheads="1"/>
          </p:cNvSpPr>
          <p:nvPr/>
        </p:nvSpPr>
        <p:spPr bwMode="auto">
          <a:xfrm>
            <a:off x="250825" y="1557338"/>
            <a:ext cx="8642350"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Tx/>
              <a:buChar char="•"/>
            </a:pPr>
            <a:r>
              <a:rPr lang="tr-TR" altLang="tr-TR" sz="2800"/>
              <a:t>Bu sinyallerin ana amacı; yerdeki alıcının, sinyalin geliş süresini ölçerek, uyduya olan mesafesini hesaplamayı mümkün kılmasıdır. Uyduya olan mesafe, sinyalin geliş süresi ile hızının çarpımına eşittir. </a:t>
            </a:r>
          </a:p>
          <a:p>
            <a:pPr algn="just" eaLnBrk="1" hangingPunct="1">
              <a:buFontTx/>
              <a:buChar char="•"/>
            </a:pPr>
            <a:r>
              <a:rPr lang="tr-TR" altLang="tr-TR" sz="2800"/>
              <a:t>Sinyalin uydudan dünyaya ulaşma süresi yaklaşık olarak 0.067 saniyedir. Saniyenin binde biri kadar oluşacak bir hata, mesafe ölçümünde 300 km (300.000 km/sn x 0.001 sn) lik bir hataya sebep olacaktır. Bu nedenle, uyduya olan mesafe ve konum belirlemek için, en az 4 uydu verisi kullanılarak hatanın en aza indirilmesi amaçlanır.</a:t>
            </a:r>
            <a:br>
              <a:rPr lang="tr-TR" altLang="tr-TR" sz="2800"/>
            </a:br>
            <a:endParaRPr lang="tr-TR" altLang="tr-TR" sz="2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ChangeArrowheads="1"/>
          </p:cNvSpPr>
          <p:nvPr/>
        </p:nvSpPr>
        <p:spPr bwMode="auto">
          <a:xfrm>
            <a:off x="2843213" y="260350"/>
            <a:ext cx="31162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solidFill>
                  <a:srgbClr val="FF0000"/>
                </a:solidFill>
              </a:rPr>
              <a:t>GPS Nasıl Çalışır ?</a:t>
            </a:r>
          </a:p>
        </p:txBody>
      </p:sp>
      <p:sp>
        <p:nvSpPr>
          <p:cNvPr id="33795" name="Rectangle 8"/>
          <p:cNvSpPr>
            <a:spLocks noChangeArrowheads="1"/>
          </p:cNvSpPr>
          <p:nvPr/>
        </p:nvSpPr>
        <p:spPr bwMode="auto">
          <a:xfrm>
            <a:off x="179388" y="1196975"/>
            <a:ext cx="8713787"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smtClean="0"/>
              <a:t>  </a:t>
            </a:r>
            <a:r>
              <a:rPr lang="tr-TR" altLang="tr-TR" sz="2600" b="1" dirty="0"/>
              <a:t>Kontrol Bölümü</a:t>
            </a:r>
          </a:p>
          <a:p>
            <a:pPr algn="just" eaLnBrk="1" hangingPunct="1">
              <a:buFontTx/>
              <a:buChar char="•"/>
            </a:pPr>
            <a:r>
              <a:rPr lang="tr-TR" altLang="tr-TR" sz="2600" dirty="0"/>
              <a:t>Kontrol Bölümü, GPS uydularını sürekli izleyerek, doğru yörünge ve zaman bilgilerini sağlar. Dünya üzerinde 1 merkez ve 5 adet kontrol istasyonu bulunmaktadır. </a:t>
            </a:r>
          </a:p>
          <a:p>
            <a:pPr algn="just" eaLnBrk="1" hangingPunct="1">
              <a:buFontTx/>
              <a:buChar char="•"/>
            </a:pPr>
            <a:endParaRPr lang="tr-TR" altLang="tr-TR" sz="2600" dirty="0"/>
          </a:p>
          <a:p>
            <a:pPr algn="ctr" eaLnBrk="1" hangingPunct="1"/>
            <a:r>
              <a:rPr lang="tr-TR" altLang="tr-TR" sz="2800" b="1" dirty="0"/>
              <a:t>		</a:t>
            </a:r>
            <a:endParaRPr lang="tr-TR" altLang="tr-TR" sz="2800" dirty="0"/>
          </a:p>
        </p:txBody>
      </p:sp>
      <p:pic>
        <p:nvPicPr>
          <p:cNvPr id="33796" name="Resim 1"/>
          <p:cNvPicPr>
            <a:picLocks noChangeAspect="1" noChangeArrowheads="1"/>
          </p:cNvPicPr>
          <p:nvPr/>
        </p:nvPicPr>
        <p:blipFill>
          <a:blip r:embed="rId2">
            <a:extLst>
              <a:ext uri="{28A0092B-C50C-407E-A947-70E740481C1C}">
                <a14:useLocalDpi xmlns:a14="http://schemas.microsoft.com/office/drawing/2010/main" val="0"/>
              </a:ext>
            </a:extLst>
          </a:blip>
          <a:srcRect t="13525" b="8391"/>
          <a:stretch>
            <a:fillRect/>
          </a:stretch>
        </p:blipFill>
        <p:spPr bwMode="auto">
          <a:xfrm>
            <a:off x="1150938" y="2852738"/>
            <a:ext cx="6770687"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r>
              <a:rPr lang="tr-TR" altLang="tr-TR" sz="2400" b="1" smtClean="0">
                <a:solidFill>
                  <a:srgbClr val="FF3300"/>
                </a:solidFill>
              </a:rPr>
              <a:t>ÇİZİLMİŞ PLANLARDAN ALAN ÖLÇMESİ</a:t>
            </a:r>
          </a:p>
        </p:txBody>
      </p:sp>
      <p:sp>
        <p:nvSpPr>
          <p:cNvPr id="7171" name="Rectangle 3"/>
          <p:cNvSpPr>
            <a:spLocks noGrp="1" noChangeArrowheads="1"/>
          </p:cNvSpPr>
          <p:nvPr>
            <p:ph type="body" idx="1"/>
          </p:nvPr>
        </p:nvSpPr>
        <p:spPr bwMode="auto">
          <a:xfrm>
            <a:off x="107950" y="1268413"/>
            <a:ext cx="8928100" cy="5257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12700" eaLnBrk="1" hangingPunct="1">
              <a:lnSpc>
                <a:spcPct val="85000"/>
              </a:lnSpc>
              <a:buFontTx/>
              <a:buNone/>
            </a:pPr>
            <a:r>
              <a:rPr lang="tr-TR" altLang="tr-TR" sz="2400" b="1" u="sng" dirty="0" smtClean="0">
                <a:solidFill>
                  <a:srgbClr val="008000"/>
                </a:solidFill>
              </a:rPr>
              <a:t>1. GEOMETRİK ŞEKİLLERE BÖLME METODU</a:t>
            </a:r>
          </a:p>
          <a:p>
            <a:pPr marL="0" indent="12700" algn="just" eaLnBrk="1" hangingPunct="1">
              <a:lnSpc>
                <a:spcPct val="85000"/>
              </a:lnSpc>
              <a:buFontTx/>
              <a:buNone/>
            </a:pPr>
            <a:r>
              <a:rPr lang="tr-TR" altLang="tr-TR" sz="2400" dirty="0" smtClean="0"/>
              <a:t>	Bu metodun esası; çizilmiş plan üzerindeki şekilleri ince kurşun kalem ile birtakım üçgen ve dörtgenlere bölmekten ibarettir. Eğer alanın sınır çizgileri düzgün olmayan eğriler halinde ise bu kısımdaki üçgen kenarlarını çizerken alanın içinde ve dışında kalacak olan parçaların mümkün olduğu kadar birbirine eşit olmasına özen gösterilmelidir. Oluşturulan üçgen ve dörtgenlerin kenar uzunlukları cetvel ile ölçülür. Elde edilen değerler geometrik alan formülleri ile her bir </a:t>
            </a:r>
            <a:r>
              <a:rPr lang="tr-TR" altLang="tr-TR" sz="2400" dirty="0" smtClean="0"/>
              <a:t>çokgenin </a:t>
            </a:r>
            <a:r>
              <a:rPr lang="tr-TR" altLang="tr-TR" sz="2400" dirty="0" smtClean="0"/>
              <a:t>alanı ayrı ayrı hesaplanır, sonra toplanır ve toplam alan bulunur.</a:t>
            </a:r>
          </a:p>
        </p:txBody>
      </p:sp>
      <p:pic>
        <p:nvPicPr>
          <p:cNvPr id="7172"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4581525"/>
            <a:ext cx="352742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9"/>
          <p:cNvSpPr>
            <a:spLocks noChangeArrowheads="1"/>
          </p:cNvSpPr>
          <p:nvPr/>
        </p:nvSpPr>
        <p:spPr bwMode="auto">
          <a:xfrm>
            <a:off x="2627313" y="333375"/>
            <a:ext cx="4032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solidFill>
                  <a:srgbClr val="FF0000"/>
                </a:solidFill>
              </a:rPr>
              <a:t>GPS Nasıl Çalışır ?</a:t>
            </a:r>
          </a:p>
        </p:txBody>
      </p:sp>
      <p:sp>
        <p:nvSpPr>
          <p:cNvPr id="34819" name="Rectangle 11"/>
          <p:cNvSpPr>
            <a:spLocks noChangeArrowheads="1"/>
          </p:cNvSpPr>
          <p:nvPr/>
        </p:nvSpPr>
        <p:spPr bwMode="auto">
          <a:xfrm>
            <a:off x="250825" y="1628775"/>
            <a:ext cx="8496300"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5000"/>
              </a:lnSpc>
              <a:spcBef>
                <a:spcPct val="20000"/>
              </a:spcBef>
              <a:buSzPct val="85000"/>
              <a:buFontTx/>
              <a:buBlip>
                <a:blip r:embed="rId2"/>
              </a:buBlip>
            </a:pPr>
            <a:r>
              <a:rPr lang="tr-TR" altLang="tr-TR" b="1"/>
              <a:t> Kullanıcı Bölümü</a:t>
            </a:r>
          </a:p>
          <a:p>
            <a:pPr algn="just" eaLnBrk="1" hangingPunct="1">
              <a:lnSpc>
                <a:spcPct val="125000"/>
              </a:lnSpc>
              <a:spcBef>
                <a:spcPct val="20000"/>
              </a:spcBef>
              <a:buSzPct val="85000"/>
            </a:pPr>
            <a:r>
              <a:rPr lang="tr-TR" altLang="tr-TR"/>
              <a:t>Kullanıcı bölümü yerdeki alıcılardır. Daha önce bahsedildiği gibi çeşitli amaçlarla GPS kullanarak yerini belirlemek isteyen herhangi bir kişi, sistemin kullanıcı bölümüne dahil olur.</a:t>
            </a:r>
          </a:p>
          <a:p>
            <a:pPr algn="just" eaLnBrk="1" hangingPunct="1">
              <a:lnSpc>
                <a:spcPct val="125000"/>
              </a:lnSpc>
              <a:spcBef>
                <a:spcPct val="20000"/>
              </a:spcBef>
              <a:buSzPct val="85000"/>
            </a:pPr>
            <a:endParaRPr lang="tr-TR" altLang="tr-TR"/>
          </a:p>
        </p:txBody>
      </p:sp>
      <p:sp>
        <p:nvSpPr>
          <p:cNvPr id="4" name="Dikdörtgen 3"/>
          <p:cNvSpPr/>
          <p:nvPr/>
        </p:nvSpPr>
        <p:spPr>
          <a:xfrm rot="19625744">
            <a:off x="714908" y="3616853"/>
            <a:ext cx="7857059"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tr-TR" sz="5400" b="1" cap="none" spc="150" dirty="0" smtClean="0">
                <a:ln w="11430"/>
                <a:solidFill>
                  <a:srgbClr val="F8F8F8"/>
                </a:solidFill>
                <a:effectLst>
                  <a:outerShdw blurRad="25400" algn="tl" rotWithShape="0">
                    <a:srgbClr val="000000">
                      <a:alpha val="43000"/>
                    </a:srgbClr>
                  </a:outerShdw>
                </a:effectLst>
              </a:rPr>
              <a:t>2018</a:t>
            </a:r>
            <a:endParaRPr lang="tr-TR" sz="54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9"/>
          <p:cNvSpPr>
            <a:spLocks noChangeArrowheads="1"/>
          </p:cNvSpPr>
          <p:nvPr/>
        </p:nvSpPr>
        <p:spPr bwMode="auto">
          <a:xfrm>
            <a:off x="2627313" y="333375"/>
            <a:ext cx="4032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solidFill>
                  <a:srgbClr val="FF0000"/>
                </a:solidFill>
              </a:rPr>
              <a:t>GPS Nasıl Çalışır ?</a:t>
            </a:r>
          </a:p>
        </p:txBody>
      </p:sp>
      <p:sp>
        <p:nvSpPr>
          <p:cNvPr id="35843" name="Rectangle 11"/>
          <p:cNvSpPr>
            <a:spLocks noChangeArrowheads="1"/>
          </p:cNvSpPr>
          <p:nvPr/>
        </p:nvSpPr>
        <p:spPr bwMode="auto">
          <a:xfrm>
            <a:off x="250825" y="1628775"/>
            <a:ext cx="8496300"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5000"/>
              </a:lnSpc>
              <a:spcBef>
                <a:spcPct val="20000"/>
              </a:spcBef>
              <a:buSzPct val="85000"/>
              <a:buFontTx/>
              <a:buBlip>
                <a:blip r:embed="rId2"/>
              </a:buBlip>
            </a:pPr>
            <a:r>
              <a:rPr lang="tr-TR" altLang="tr-TR"/>
              <a:t> </a:t>
            </a:r>
            <a:r>
              <a:rPr lang="tr-TR" altLang="tr-TR" sz="2800"/>
              <a:t>ABD tarafından </a:t>
            </a:r>
            <a:r>
              <a:rPr lang="en-US" altLang="tr-TR" sz="2800" b="1"/>
              <a:t>NAVSTAR GP</a:t>
            </a:r>
            <a:r>
              <a:rPr lang="tr-TR" altLang="tr-TR" sz="2800" b="1"/>
              <a:t>S </a:t>
            </a:r>
            <a:r>
              <a:rPr lang="tr-TR" altLang="tr-TR" sz="2800"/>
              <a:t>olarak adlandırılan sisteme benzer </a:t>
            </a:r>
            <a:r>
              <a:rPr lang="en-US" altLang="tr-TR" sz="2800"/>
              <a:t>GLONASS (</a:t>
            </a:r>
            <a:r>
              <a:rPr lang="tr-TR" altLang="tr-TR" sz="2800"/>
              <a:t>Rusya</a:t>
            </a:r>
            <a:r>
              <a:rPr lang="en-US" altLang="tr-TR" sz="2800"/>
              <a:t>)</a:t>
            </a:r>
            <a:r>
              <a:rPr lang="tr-TR" altLang="tr-TR" sz="2800"/>
              <a:t>, </a:t>
            </a:r>
            <a:r>
              <a:rPr lang="en-US" altLang="tr-TR" sz="2800"/>
              <a:t>Galileo positioning system</a:t>
            </a:r>
            <a:r>
              <a:rPr lang="tr-TR" altLang="tr-TR" sz="2800"/>
              <a:t> (Avrupa)</a:t>
            </a:r>
            <a:r>
              <a:rPr lang="en-US" altLang="tr-TR" sz="2800"/>
              <a:t>, C</a:t>
            </a:r>
            <a:r>
              <a:rPr lang="tr-TR" altLang="tr-TR" sz="2800"/>
              <a:t>ompass</a:t>
            </a:r>
            <a:r>
              <a:rPr lang="en-US" altLang="tr-TR" sz="2800"/>
              <a:t> navigation system </a:t>
            </a:r>
            <a:r>
              <a:rPr lang="tr-TR" altLang="tr-TR" sz="2800"/>
              <a:t>(Çin) ve </a:t>
            </a:r>
            <a:r>
              <a:rPr lang="en-US" altLang="tr-TR" sz="2800"/>
              <a:t>IRNSS </a:t>
            </a:r>
            <a:r>
              <a:rPr lang="tr-TR" altLang="tr-TR" sz="2800"/>
              <a:t>(Hindistan) dır.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2"/>
          <p:cNvSpPr>
            <a:spLocks noChangeArrowheads="1"/>
          </p:cNvSpPr>
          <p:nvPr/>
        </p:nvSpPr>
        <p:spPr bwMode="auto">
          <a:xfrm>
            <a:off x="2916238" y="260350"/>
            <a:ext cx="25066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solidFill>
                  <a:srgbClr val="FF0000"/>
                </a:solidFill>
              </a:rPr>
              <a:t>GPS Kullanımı</a:t>
            </a:r>
          </a:p>
        </p:txBody>
      </p:sp>
      <p:pic>
        <p:nvPicPr>
          <p:cNvPr id="36867"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344613"/>
            <a:ext cx="51562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79388" y="1557338"/>
            <a:ext cx="87852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0000"/>
              </a:lnSpc>
            </a:pPr>
            <a:r>
              <a:rPr lang="tr-TR" altLang="tr-TR"/>
              <a:t>	</a:t>
            </a:r>
            <a:endParaRPr lang="tr-TR" altLang="tr-TR" sz="2800"/>
          </a:p>
        </p:txBody>
      </p:sp>
      <p:sp>
        <p:nvSpPr>
          <p:cNvPr id="37891" name="Rectangle 3"/>
          <p:cNvSpPr>
            <a:spLocks noChangeArrowheads="1"/>
          </p:cNvSpPr>
          <p:nvPr/>
        </p:nvSpPr>
        <p:spPr bwMode="auto">
          <a:xfrm>
            <a:off x="3059113" y="260350"/>
            <a:ext cx="25066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solidFill>
                  <a:srgbClr val="FF0000"/>
                </a:solidFill>
              </a:rPr>
              <a:t>GPS Kullanımı</a:t>
            </a:r>
          </a:p>
        </p:txBody>
      </p:sp>
      <p:pic>
        <p:nvPicPr>
          <p:cNvPr id="37892" name="Picture 4" descr="Img_04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573463"/>
            <a:ext cx="3816350"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Img_045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063" y="1341438"/>
            <a:ext cx="3098800"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6"/>
          <p:cNvSpPr txBox="1">
            <a:spLocks noChangeArrowheads="1"/>
          </p:cNvSpPr>
          <p:nvPr/>
        </p:nvSpPr>
        <p:spPr bwMode="auto">
          <a:xfrm>
            <a:off x="323850" y="1412875"/>
            <a:ext cx="50403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t>Açılışta Enter tuşuna basılırak GPS’in uyduları taraması beklenir</a:t>
            </a:r>
          </a:p>
        </p:txBody>
      </p:sp>
      <p:sp>
        <p:nvSpPr>
          <p:cNvPr id="37895" name="Line 7"/>
          <p:cNvSpPr>
            <a:spLocks noChangeShapeType="1"/>
          </p:cNvSpPr>
          <p:nvPr/>
        </p:nvSpPr>
        <p:spPr bwMode="auto">
          <a:xfrm>
            <a:off x="2051050" y="1773238"/>
            <a:ext cx="936625" cy="27352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79388" y="1557338"/>
            <a:ext cx="87852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0000"/>
              </a:lnSpc>
            </a:pPr>
            <a:r>
              <a:rPr lang="tr-TR" altLang="tr-TR"/>
              <a:t>	</a:t>
            </a:r>
            <a:endParaRPr lang="tr-TR" altLang="tr-TR" sz="2800"/>
          </a:p>
        </p:txBody>
      </p:sp>
      <p:sp>
        <p:nvSpPr>
          <p:cNvPr id="38915" name="Rectangle 3"/>
          <p:cNvSpPr>
            <a:spLocks noChangeArrowheads="1"/>
          </p:cNvSpPr>
          <p:nvPr/>
        </p:nvSpPr>
        <p:spPr bwMode="auto">
          <a:xfrm>
            <a:off x="3059113" y="282575"/>
            <a:ext cx="25066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solidFill>
                  <a:srgbClr val="FF0000"/>
                </a:solidFill>
              </a:rPr>
              <a:t>GPS Kullanımı</a:t>
            </a:r>
          </a:p>
        </p:txBody>
      </p:sp>
      <p:pic>
        <p:nvPicPr>
          <p:cNvPr id="38916" name="Picture 4" descr="Img_045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1412875"/>
            <a:ext cx="2884487"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Img_0505"/>
          <p:cNvPicPr>
            <a:picLocks noChangeAspect="1" noChangeArrowheads="1"/>
          </p:cNvPicPr>
          <p:nvPr/>
        </p:nvPicPr>
        <p:blipFill>
          <a:blip r:embed="rId3">
            <a:clrChange>
              <a:clrFrom>
                <a:srgbClr val="FFFFFF"/>
              </a:clrFrom>
              <a:clrTo>
                <a:srgbClr val="FFFFFF">
                  <a:alpha val="0"/>
                </a:srgbClr>
              </a:clrTo>
            </a:clrChange>
            <a:lum bright="6000" contrast="36000"/>
            <a:extLst>
              <a:ext uri="{28A0092B-C50C-407E-A947-70E740481C1C}">
                <a14:useLocalDpi xmlns:a14="http://schemas.microsoft.com/office/drawing/2010/main" val="0"/>
              </a:ext>
            </a:extLst>
          </a:blip>
          <a:srcRect/>
          <a:stretch>
            <a:fillRect/>
          </a:stretch>
        </p:blipFill>
        <p:spPr bwMode="auto">
          <a:xfrm>
            <a:off x="6430963" y="1412875"/>
            <a:ext cx="2462212"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6"/>
          <p:cNvSpPr txBox="1">
            <a:spLocks noChangeArrowheads="1"/>
          </p:cNvSpPr>
          <p:nvPr/>
        </p:nvSpPr>
        <p:spPr bwMode="auto">
          <a:xfrm>
            <a:off x="179388" y="1557338"/>
            <a:ext cx="3097212"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t>Bağlantı kurulan uydu sayısı</a:t>
            </a:r>
          </a:p>
          <a:p>
            <a:pPr algn="ctr" eaLnBrk="1" hangingPunct="1">
              <a:spcBef>
                <a:spcPct val="50000"/>
              </a:spcBef>
            </a:pPr>
            <a:r>
              <a:rPr lang="tr-TR" altLang="tr-TR"/>
              <a:t>ve </a:t>
            </a:r>
          </a:p>
          <a:p>
            <a:pPr algn="ctr" eaLnBrk="1" hangingPunct="1">
              <a:spcBef>
                <a:spcPct val="50000"/>
              </a:spcBef>
            </a:pPr>
            <a:r>
              <a:rPr lang="tr-TR" altLang="tr-TR"/>
              <a:t>sinyalin kuvveti</a:t>
            </a:r>
          </a:p>
        </p:txBody>
      </p:sp>
      <p:sp>
        <p:nvSpPr>
          <p:cNvPr id="38919" name="Line 7"/>
          <p:cNvSpPr>
            <a:spLocks noChangeShapeType="1"/>
          </p:cNvSpPr>
          <p:nvPr/>
        </p:nvSpPr>
        <p:spPr bwMode="auto">
          <a:xfrm>
            <a:off x="2627313" y="2205038"/>
            <a:ext cx="2305050" cy="5762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38920" name="Line 8"/>
          <p:cNvSpPr>
            <a:spLocks noChangeShapeType="1"/>
          </p:cNvSpPr>
          <p:nvPr/>
        </p:nvSpPr>
        <p:spPr bwMode="auto">
          <a:xfrm>
            <a:off x="2484438" y="3357563"/>
            <a:ext cx="4608512" cy="10080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79388" y="1557338"/>
            <a:ext cx="87852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0000"/>
              </a:lnSpc>
            </a:pPr>
            <a:r>
              <a:rPr lang="tr-TR" altLang="tr-TR"/>
              <a:t>	</a:t>
            </a:r>
            <a:endParaRPr lang="tr-TR" altLang="tr-TR" sz="2800"/>
          </a:p>
        </p:txBody>
      </p:sp>
      <p:sp>
        <p:nvSpPr>
          <p:cNvPr id="39939" name="Rectangle 3"/>
          <p:cNvSpPr>
            <a:spLocks noChangeArrowheads="1"/>
          </p:cNvSpPr>
          <p:nvPr/>
        </p:nvSpPr>
        <p:spPr bwMode="auto">
          <a:xfrm>
            <a:off x="3132138" y="260350"/>
            <a:ext cx="25066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solidFill>
                  <a:srgbClr val="FF0000"/>
                </a:solidFill>
              </a:rPr>
              <a:t>GPS Kullanımı</a:t>
            </a:r>
          </a:p>
        </p:txBody>
      </p:sp>
      <p:pic>
        <p:nvPicPr>
          <p:cNvPr id="39940" name="Picture 4" descr="Img_045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9475" y="1341438"/>
            <a:ext cx="27178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Img_046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7763" y="1341438"/>
            <a:ext cx="2763837" cy="4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6"/>
          <p:cNvSpPr txBox="1">
            <a:spLocks noChangeArrowheads="1"/>
          </p:cNvSpPr>
          <p:nvPr/>
        </p:nvSpPr>
        <p:spPr bwMode="auto">
          <a:xfrm>
            <a:off x="250825" y="1557338"/>
            <a:ext cx="2881313" cy="429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t>GPS’in konum bilgisi verebilmesi için en az 4 uydu ile bağlantı kurması gereklidir. </a:t>
            </a:r>
          </a:p>
          <a:p>
            <a:pPr algn="ctr" eaLnBrk="1" hangingPunct="1">
              <a:spcBef>
                <a:spcPct val="50000"/>
              </a:spcBef>
            </a:pPr>
            <a:r>
              <a:rPr lang="tr-TR" altLang="tr-TR"/>
              <a:t>Gerekirse ölçüm yapılan noktanın dünya üzerindeki konumu seçilerek yakın uyduların bulunmasına yardımcı olunabilir.</a:t>
            </a:r>
          </a:p>
        </p:txBody>
      </p:sp>
      <p:sp>
        <p:nvSpPr>
          <p:cNvPr id="39943" name="Line 7"/>
          <p:cNvSpPr>
            <a:spLocks noChangeShapeType="1"/>
          </p:cNvSpPr>
          <p:nvPr/>
        </p:nvSpPr>
        <p:spPr bwMode="auto">
          <a:xfrm flipV="1">
            <a:off x="2555875" y="4149725"/>
            <a:ext cx="4608513" cy="215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9"/>
          <p:cNvSpPr>
            <a:spLocks noChangeArrowheads="1"/>
          </p:cNvSpPr>
          <p:nvPr/>
        </p:nvSpPr>
        <p:spPr bwMode="auto">
          <a:xfrm>
            <a:off x="179388" y="1557338"/>
            <a:ext cx="87852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0000"/>
              </a:lnSpc>
            </a:pPr>
            <a:r>
              <a:rPr lang="tr-TR" altLang="tr-TR"/>
              <a:t>	</a:t>
            </a:r>
            <a:endParaRPr lang="tr-TR" altLang="tr-TR" sz="2800"/>
          </a:p>
        </p:txBody>
      </p:sp>
      <p:sp>
        <p:nvSpPr>
          <p:cNvPr id="40963" name="Rectangle 20"/>
          <p:cNvSpPr>
            <a:spLocks noChangeArrowheads="1"/>
          </p:cNvSpPr>
          <p:nvPr/>
        </p:nvSpPr>
        <p:spPr bwMode="auto">
          <a:xfrm>
            <a:off x="3059113" y="333375"/>
            <a:ext cx="25066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solidFill>
                  <a:srgbClr val="FF0000"/>
                </a:solidFill>
              </a:rPr>
              <a:t>GPS Kullanımı</a:t>
            </a:r>
          </a:p>
        </p:txBody>
      </p:sp>
      <p:pic>
        <p:nvPicPr>
          <p:cNvPr id="40964" name="Picture 21" descr="Img_0514"/>
          <p:cNvPicPr>
            <a:picLocks noChangeAspect="1" noChangeArrowheads="1"/>
          </p:cNvPicPr>
          <p:nvPr/>
        </p:nvPicPr>
        <p:blipFill>
          <a:blip r:embed="rId2">
            <a:lum bright="30000" contrast="48000"/>
            <a:extLst>
              <a:ext uri="{28A0092B-C50C-407E-A947-70E740481C1C}">
                <a14:useLocalDpi xmlns:a14="http://schemas.microsoft.com/office/drawing/2010/main" val="0"/>
              </a:ext>
            </a:extLst>
          </a:blip>
          <a:srcRect/>
          <a:stretch>
            <a:fillRect/>
          </a:stretch>
        </p:blipFill>
        <p:spPr bwMode="auto">
          <a:xfrm>
            <a:off x="3708400" y="1484313"/>
            <a:ext cx="2500313"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2" descr="Img_0518"/>
          <p:cNvPicPr>
            <a:picLocks noChangeAspect="1" noChangeArrowheads="1"/>
          </p:cNvPicPr>
          <p:nvPr/>
        </p:nvPicPr>
        <p:blipFill>
          <a:blip r:embed="rId3">
            <a:lum bright="24000" contrast="54000"/>
            <a:extLst>
              <a:ext uri="{28A0092B-C50C-407E-A947-70E740481C1C}">
                <a14:useLocalDpi xmlns:a14="http://schemas.microsoft.com/office/drawing/2010/main" val="0"/>
              </a:ext>
            </a:extLst>
          </a:blip>
          <a:srcRect/>
          <a:stretch>
            <a:fillRect/>
          </a:stretch>
        </p:blipFill>
        <p:spPr bwMode="auto">
          <a:xfrm>
            <a:off x="6372225" y="1484313"/>
            <a:ext cx="24892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23"/>
          <p:cNvSpPr txBox="1">
            <a:spLocks noChangeArrowheads="1"/>
          </p:cNvSpPr>
          <p:nvPr/>
        </p:nvSpPr>
        <p:spPr bwMode="auto">
          <a:xfrm>
            <a:off x="179388" y="1484313"/>
            <a:ext cx="338455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t>Uydular ile bağlantı kurulduktan sonra bulunulan noktanın UTM projeksiyonuna göre bölge, konum,    yükseklik ve      hassasiyet bilgisi (en az 3 m) ekranda görülebilir. </a:t>
            </a:r>
          </a:p>
          <a:p>
            <a:pPr algn="ctr" eaLnBrk="1" hangingPunct="1">
              <a:spcBef>
                <a:spcPct val="50000"/>
              </a:spcBef>
            </a:pPr>
            <a:endParaRPr lang="tr-TR" altLang="tr-TR"/>
          </a:p>
          <a:p>
            <a:pPr algn="ctr" eaLnBrk="1" hangingPunct="1">
              <a:spcBef>
                <a:spcPct val="50000"/>
              </a:spcBef>
            </a:pPr>
            <a:r>
              <a:rPr lang="tr-TR" altLang="tr-TR"/>
              <a:t>Mark tuşu yardımıyla ilgili nokta cihaza kaydedilir.</a:t>
            </a:r>
          </a:p>
        </p:txBody>
      </p:sp>
      <p:sp>
        <p:nvSpPr>
          <p:cNvPr id="40967" name="Line 24"/>
          <p:cNvSpPr>
            <a:spLocks noChangeShapeType="1"/>
          </p:cNvSpPr>
          <p:nvPr/>
        </p:nvSpPr>
        <p:spPr bwMode="auto">
          <a:xfrm>
            <a:off x="1979613" y="3141663"/>
            <a:ext cx="2305050" cy="215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0968" name="Line 25"/>
          <p:cNvSpPr>
            <a:spLocks noChangeShapeType="1"/>
          </p:cNvSpPr>
          <p:nvPr/>
        </p:nvSpPr>
        <p:spPr bwMode="auto">
          <a:xfrm>
            <a:off x="1908175" y="3573463"/>
            <a:ext cx="2519363" cy="2873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0969" name="Line 26"/>
          <p:cNvSpPr>
            <a:spLocks noChangeShapeType="1"/>
          </p:cNvSpPr>
          <p:nvPr/>
        </p:nvSpPr>
        <p:spPr bwMode="auto">
          <a:xfrm>
            <a:off x="971550" y="5373688"/>
            <a:ext cx="6121400" cy="7191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0970" name="Line 27"/>
          <p:cNvSpPr>
            <a:spLocks noChangeShapeType="1"/>
          </p:cNvSpPr>
          <p:nvPr/>
        </p:nvSpPr>
        <p:spPr bwMode="auto">
          <a:xfrm>
            <a:off x="3419475" y="3933825"/>
            <a:ext cx="1584325" cy="7143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3"/>
          <p:cNvSpPr>
            <a:spLocks noChangeArrowheads="1"/>
          </p:cNvSpPr>
          <p:nvPr/>
        </p:nvSpPr>
        <p:spPr bwMode="auto">
          <a:xfrm>
            <a:off x="179388" y="1341438"/>
            <a:ext cx="896461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0000"/>
              </a:lnSpc>
            </a:pPr>
            <a:r>
              <a:rPr lang="tr-TR" altLang="tr-TR"/>
              <a:t>	</a:t>
            </a:r>
            <a:endParaRPr lang="tr-TR" altLang="tr-TR" sz="2800"/>
          </a:p>
        </p:txBody>
      </p:sp>
      <p:sp>
        <p:nvSpPr>
          <p:cNvPr id="41987" name="Rectangle 14"/>
          <p:cNvSpPr>
            <a:spLocks noChangeArrowheads="1"/>
          </p:cNvSpPr>
          <p:nvPr/>
        </p:nvSpPr>
        <p:spPr bwMode="auto">
          <a:xfrm>
            <a:off x="3059113" y="333375"/>
            <a:ext cx="25066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solidFill>
                  <a:srgbClr val="FF0000"/>
                </a:solidFill>
              </a:rPr>
              <a:t>GPS Kullanımı</a:t>
            </a:r>
          </a:p>
        </p:txBody>
      </p:sp>
      <p:pic>
        <p:nvPicPr>
          <p:cNvPr id="41988" name="Picture 15" descr="Img_0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0" y="1341438"/>
            <a:ext cx="25019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6" descr="Img_0531"/>
          <p:cNvPicPr>
            <a:picLocks noChangeAspect="1" noChangeArrowheads="1"/>
          </p:cNvPicPr>
          <p:nvPr/>
        </p:nvPicPr>
        <p:blipFill>
          <a:blip r:embed="rId4">
            <a:lum bright="36000" contrast="66000"/>
            <a:extLst>
              <a:ext uri="{28A0092B-C50C-407E-A947-70E740481C1C}">
                <a14:useLocalDpi xmlns:a14="http://schemas.microsoft.com/office/drawing/2010/main" val="0"/>
              </a:ext>
            </a:extLst>
          </a:blip>
          <a:srcRect/>
          <a:stretch>
            <a:fillRect/>
          </a:stretch>
        </p:blipFill>
        <p:spPr bwMode="auto">
          <a:xfrm>
            <a:off x="3779838" y="1341438"/>
            <a:ext cx="246697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17"/>
          <p:cNvSpPr txBox="1">
            <a:spLocks noChangeArrowheads="1"/>
          </p:cNvSpPr>
          <p:nvPr/>
        </p:nvSpPr>
        <p:spPr bwMode="auto">
          <a:xfrm>
            <a:off x="323850" y="1341438"/>
            <a:ext cx="3311525"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t>Menu/Ayarlar/Harita birimleri/Koordinat sistemi </a:t>
            </a:r>
          </a:p>
          <a:p>
            <a:pPr algn="ctr" eaLnBrk="1" hangingPunct="1">
              <a:spcBef>
                <a:spcPct val="50000"/>
              </a:spcBef>
            </a:pPr>
            <a:r>
              <a:rPr lang="tr-TR" altLang="tr-TR"/>
              <a:t>bölümünden UTM yerine Coğrafik (Derece-Dakika) projeksiyona geçilebilir</a:t>
            </a:r>
          </a:p>
          <a:p>
            <a:pPr algn="ctr" eaLnBrk="1" hangingPunct="1">
              <a:spcBef>
                <a:spcPct val="50000"/>
              </a:spcBef>
            </a:pPr>
            <a:endParaRPr lang="tr-TR" altLang="tr-TR"/>
          </a:p>
          <a:p>
            <a:pPr algn="ctr" eaLnBrk="1" hangingPunct="1">
              <a:spcBef>
                <a:spcPct val="50000"/>
              </a:spcBef>
            </a:pPr>
            <a:endParaRPr lang="tr-TR" altLang="tr-TR"/>
          </a:p>
          <a:p>
            <a:pPr algn="ctr" eaLnBrk="1" hangingPunct="1">
              <a:spcBef>
                <a:spcPct val="50000"/>
              </a:spcBef>
            </a:pPr>
            <a:endParaRPr lang="tr-TR" altLang="tr-TR"/>
          </a:p>
          <a:p>
            <a:pPr algn="ctr" eaLnBrk="1" hangingPunct="1">
              <a:spcBef>
                <a:spcPct val="50000"/>
              </a:spcBef>
            </a:pPr>
            <a:r>
              <a:rPr lang="tr-TR" altLang="tr-TR"/>
              <a:t>Nav tuşu ile pusula özelliği de kullanılabilir.</a:t>
            </a:r>
          </a:p>
        </p:txBody>
      </p:sp>
      <p:sp>
        <p:nvSpPr>
          <p:cNvPr id="41991" name="Line 18"/>
          <p:cNvSpPr>
            <a:spLocks noChangeShapeType="1"/>
          </p:cNvSpPr>
          <p:nvPr/>
        </p:nvSpPr>
        <p:spPr bwMode="auto">
          <a:xfrm>
            <a:off x="2916238" y="2133600"/>
            <a:ext cx="2663825" cy="338296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1992" name="Line 19"/>
          <p:cNvSpPr>
            <a:spLocks noChangeShapeType="1"/>
          </p:cNvSpPr>
          <p:nvPr/>
        </p:nvSpPr>
        <p:spPr bwMode="auto">
          <a:xfrm flipV="1">
            <a:off x="3563938" y="5661025"/>
            <a:ext cx="3529012" cy="863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6"/>
          <p:cNvSpPr>
            <a:spLocks noChangeArrowheads="1"/>
          </p:cNvSpPr>
          <p:nvPr/>
        </p:nvSpPr>
        <p:spPr bwMode="auto">
          <a:xfrm>
            <a:off x="3203575" y="354013"/>
            <a:ext cx="25066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solidFill>
                  <a:srgbClr val="FF0000"/>
                </a:solidFill>
              </a:rPr>
              <a:t>GPS Kullanımı</a:t>
            </a:r>
          </a:p>
        </p:txBody>
      </p:sp>
      <p:pic>
        <p:nvPicPr>
          <p:cNvPr id="44035" name="Picture 77" descr="Img_0546"/>
          <p:cNvPicPr>
            <a:picLocks noChangeAspect="1" noChangeArrowheads="1"/>
          </p:cNvPicPr>
          <p:nvPr/>
        </p:nvPicPr>
        <p:blipFill>
          <a:blip r:embed="rId2">
            <a:lum bright="30000" contrast="54000"/>
            <a:extLst>
              <a:ext uri="{28A0092B-C50C-407E-A947-70E740481C1C}">
                <a14:useLocalDpi xmlns:a14="http://schemas.microsoft.com/office/drawing/2010/main" val="0"/>
              </a:ext>
            </a:extLst>
          </a:blip>
          <a:srcRect/>
          <a:stretch>
            <a:fillRect/>
          </a:stretch>
        </p:blipFill>
        <p:spPr bwMode="auto">
          <a:xfrm>
            <a:off x="5940425" y="1412875"/>
            <a:ext cx="2366963"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78"/>
          <p:cNvSpPr txBox="1">
            <a:spLocks noChangeArrowheads="1"/>
          </p:cNvSpPr>
          <p:nvPr/>
        </p:nvSpPr>
        <p:spPr bwMode="auto">
          <a:xfrm>
            <a:off x="323850" y="1341438"/>
            <a:ext cx="33115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tr-TR" altLang="tr-TR"/>
              <a:t>Menu/Kayıtlı noktalar/Alfabetik </a:t>
            </a:r>
          </a:p>
          <a:p>
            <a:pPr algn="ctr" eaLnBrk="1" hangingPunct="1">
              <a:spcBef>
                <a:spcPct val="50000"/>
              </a:spcBef>
            </a:pPr>
            <a:r>
              <a:rPr lang="tr-TR" altLang="tr-TR"/>
              <a:t>bölümünden daha önce kaydedilmiş olan noktaların bilgilerine ulaşılabilir.</a:t>
            </a:r>
          </a:p>
          <a:p>
            <a:pPr algn="ctr" eaLnBrk="1" hangingPunct="1">
              <a:spcBef>
                <a:spcPct val="50000"/>
              </a:spcBef>
            </a:pPr>
            <a:r>
              <a:rPr lang="tr-TR" altLang="tr-TR"/>
              <a:t>İstenirse bilgisayar bağlantısı ile veriler aktarılabilir.</a:t>
            </a:r>
          </a:p>
        </p:txBody>
      </p:sp>
      <p:sp>
        <p:nvSpPr>
          <p:cNvPr id="44037" name="Line 79"/>
          <p:cNvSpPr>
            <a:spLocks noChangeShapeType="1"/>
          </p:cNvSpPr>
          <p:nvPr/>
        </p:nvSpPr>
        <p:spPr bwMode="auto">
          <a:xfrm>
            <a:off x="2916238" y="2133600"/>
            <a:ext cx="4679950" cy="33115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ChangeArrowheads="1"/>
          </p:cNvSpPr>
          <p:nvPr/>
        </p:nvSpPr>
        <p:spPr bwMode="auto">
          <a:xfrm>
            <a:off x="53975" y="1341438"/>
            <a:ext cx="89820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3600" b="1">
                <a:solidFill>
                  <a:srgbClr val="008000"/>
                </a:solidFill>
              </a:rPr>
              <a:t>Küresel Seyrüsefer Uydu Sistemi</a:t>
            </a:r>
          </a:p>
          <a:p>
            <a:pPr algn="ctr" eaLnBrk="1" hangingPunct="1"/>
            <a:r>
              <a:rPr lang="tr-TR" altLang="tr-TR" sz="3600" b="1"/>
              <a:t>(Global Navigation Satellite Systems: </a:t>
            </a:r>
            <a:r>
              <a:rPr lang="tr-TR" altLang="tr-TR" sz="3600" b="1">
                <a:solidFill>
                  <a:srgbClr val="FF3300"/>
                </a:solidFill>
              </a:rPr>
              <a:t>GNSS</a:t>
            </a:r>
            <a:r>
              <a:rPr lang="tr-TR" altLang="tr-TR" sz="3600" b="1"/>
              <a:t>)</a:t>
            </a:r>
          </a:p>
        </p:txBody>
      </p:sp>
      <p:sp>
        <p:nvSpPr>
          <p:cNvPr id="45059" name="Metin kutusu 2"/>
          <p:cNvSpPr txBox="1">
            <a:spLocks noChangeArrowheads="1"/>
          </p:cNvSpPr>
          <p:nvPr/>
        </p:nvSpPr>
        <p:spPr bwMode="auto">
          <a:xfrm>
            <a:off x="1041400" y="2781300"/>
            <a:ext cx="7559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a:t>GPS ve GLONASS’ın hassasiyetinin artırılmış olarak birlikte kullanılması ile ölçüm yapılır.</a:t>
            </a:r>
          </a:p>
        </p:txBody>
      </p:sp>
      <p:pic>
        <p:nvPicPr>
          <p:cNvPr id="45060" name="Picture 2" descr="http://satlab.com.tr/files/tr/products/sl-500/SL50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852863"/>
            <a:ext cx="5654675"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68313" y="26035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r>
              <a:rPr lang="tr-TR" altLang="tr-TR" sz="2700" b="1" smtClean="0">
                <a:solidFill>
                  <a:srgbClr val="FF3300"/>
                </a:solidFill>
              </a:rPr>
              <a:t>2. DİYAGRAM</a:t>
            </a:r>
            <a:r>
              <a:rPr lang="tr-TR" altLang="tr-TR" sz="2800" b="1" smtClean="0">
                <a:solidFill>
                  <a:srgbClr val="FF3300"/>
                </a:solidFill>
              </a:rPr>
              <a:t> METODU</a:t>
            </a:r>
          </a:p>
        </p:txBody>
      </p:sp>
      <p:sp>
        <p:nvSpPr>
          <p:cNvPr id="8195" name="Rectangle 3"/>
          <p:cNvSpPr>
            <a:spLocks noGrp="1" noChangeArrowheads="1"/>
          </p:cNvSpPr>
          <p:nvPr>
            <p:ph type="body" idx="1"/>
          </p:nvPr>
        </p:nvSpPr>
        <p:spPr bwMode="auto">
          <a:xfrm>
            <a:off x="179388" y="1457325"/>
            <a:ext cx="8785225" cy="54006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tr-TR" altLang="tr-TR" sz="2400" b="1" u="sng" smtClean="0">
                <a:solidFill>
                  <a:srgbClr val="2503CF"/>
                </a:solidFill>
              </a:rPr>
              <a:t>2. ÇİZGİLİ DİYAGRAM METODU</a:t>
            </a:r>
          </a:p>
          <a:p>
            <a:pPr marL="0" indent="0" algn="just" eaLnBrk="1" hangingPunct="1">
              <a:buFontTx/>
              <a:buNone/>
            </a:pPr>
            <a:r>
              <a:rPr lang="tr-TR" altLang="tr-TR" sz="2800" smtClean="0"/>
              <a:t>	</a:t>
            </a:r>
            <a:r>
              <a:rPr lang="tr-TR" altLang="tr-TR" sz="2400" smtClean="0"/>
              <a:t>Genellikle çok köşeli ve muntazam şekilli olmayan alanlar kare çizgili diyagram ile kolayca hesaplanabilir. Bu işlem için saydam milimetrik kağıtlardan yararlanılmaktadır. Kareli diyagram (saydam milimetrik kağıt) önce plan ölçeği göz önüne alınmaksızın doğrudan plandaki şekil üzerine yerleştirilir. Şeklin içinde kalan milimetre kare sayısı sayılır. Sonra planın ölçek değerine göre 1 mm</a:t>
            </a:r>
            <a:r>
              <a:rPr lang="tr-TR" altLang="tr-TR" sz="2400" baseline="30000" smtClean="0"/>
              <a:t>2 </a:t>
            </a:r>
            <a:r>
              <a:rPr lang="tr-TR" altLang="tr-TR" sz="2400" smtClean="0"/>
              <a:t>’nin karşılık geldiği arazideki alan değeri ile şekildeki toplam alan (mm</a:t>
            </a:r>
            <a:r>
              <a:rPr lang="tr-TR" altLang="tr-TR" sz="2400" baseline="30000" smtClean="0"/>
              <a:t>2</a:t>
            </a:r>
            <a:r>
              <a:rPr lang="tr-TR" altLang="tr-TR" sz="2400" smtClean="0"/>
              <a:t>) değeri  çarpılarak şeklin alanı m</a:t>
            </a:r>
            <a:r>
              <a:rPr lang="tr-TR" altLang="tr-TR" sz="2400" baseline="30000" smtClean="0"/>
              <a:t>2</a:t>
            </a:r>
            <a:r>
              <a:rPr lang="tr-TR" altLang="tr-TR" sz="2400" smtClean="0"/>
              <a:t> olarak bulunmuş olur.</a:t>
            </a:r>
            <a:endParaRPr lang="tr-TR" altLang="tr-TR" sz="2400" baseline="30000" smtClean="0"/>
          </a:p>
          <a:p>
            <a:pPr marL="0" indent="0" algn="just" eaLnBrk="1" hangingPunct="1">
              <a:buFontTx/>
              <a:buNone/>
            </a:pPr>
            <a:r>
              <a:rPr lang="tr-TR" altLang="tr-TR" sz="240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Başlık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ltLang="tr-TR" smtClean="0"/>
          </a:p>
        </p:txBody>
      </p:sp>
      <p:sp>
        <p:nvSpPr>
          <p:cNvPr id="46083" name="İçerik Yer Tutucusu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ltLang="tr-TR" smtClean="0"/>
          </a:p>
        </p:txBody>
      </p:sp>
      <p:pic>
        <p:nvPicPr>
          <p:cNvPr id="46084" name="Picture 2" descr="http://satlab.com.tr/files/tr/products/sl-500/pictures/SL500-GNSS-Al%C4%B1c%C4%B1s%C4%B1/_resized/imagew800h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908050"/>
            <a:ext cx="4953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http://satlab.com.tr/files/tr/products/sl-500/pictures/SL-500-Pictures/_resized/529172_271023156318106_100002312720631_625810_729258294_nw800h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885825"/>
            <a:ext cx="31813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Başlık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ltLang="tr-TR" smtClean="0"/>
          </a:p>
        </p:txBody>
      </p:sp>
      <p:sp>
        <p:nvSpPr>
          <p:cNvPr id="47107" name="İçerik Yer Tutucusu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ltLang="tr-TR" smtClean="0"/>
          </a:p>
        </p:txBody>
      </p:sp>
      <p:pic>
        <p:nvPicPr>
          <p:cNvPr id="47108" name="Picture 2" descr="C:\Users\HA\Downloads\P9150002.JPG"/>
          <p:cNvPicPr>
            <a:picLocks noChangeAspect="1" noChangeArrowheads="1"/>
          </p:cNvPicPr>
          <p:nvPr/>
        </p:nvPicPr>
        <p:blipFill>
          <a:blip r:embed="rId2">
            <a:extLst>
              <a:ext uri="{28A0092B-C50C-407E-A947-70E740481C1C}">
                <a14:useLocalDpi xmlns:a14="http://schemas.microsoft.com/office/drawing/2010/main" val="0"/>
              </a:ext>
            </a:extLst>
          </a:blip>
          <a:srcRect t="10683" r="33527"/>
          <a:stretch>
            <a:fillRect/>
          </a:stretch>
        </p:blipFill>
        <p:spPr bwMode="auto">
          <a:xfrm>
            <a:off x="0" y="836613"/>
            <a:ext cx="5145088"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descr="http://www.geometius.nl/wp-content/gallery/sps855/sps855_geometius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420938"/>
            <a:ext cx="32956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r>
              <a:rPr lang="tr-TR" altLang="tr-TR" sz="2700" b="1" smtClean="0">
                <a:solidFill>
                  <a:srgbClr val="FF3300"/>
                </a:solidFill>
              </a:rPr>
              <a:t>KARE ÇİZGİLİ DİYAGRAM METODU</a:t>
            </a:r>
          </a:p>
        </p:txBody>
      </p:sp>
      <p:pic>
        <p:nvPicPr>
          <p:cNvPr id="921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bwMode="auto">
          <a:xfrm>
            <a:off x="684213" y="1341438"/>
            <a:ext cx="7775575" cy="53895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547813" y="333375"/>
            <a:ext cx="6156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solidFill>
                  <a:srgbClr val="FF3300"/>
                </a:solidFill>
              </a:rPr>
              <a:t>PLANİMETRE İLE ALAN ÖLÇMESİ</a:t>
            </a:r>
          </a:p>
        </p:txBody>
      </p:sp>
      <p:sp>
        <p:nvSpPr>
          <p:cNvPr id="10243" name="Text Box 3"/>
          <p:cNvSpPr txBox="1">
            <a:spLocks noChangeArrowheads="1"/>
          </p:cNvSpPr>
          <p:nvPr/>
        </p:nvSpPr>
        <p:spPr bwMode="auto">
          <a:xfrm>
            <a:off x="438150" y="2174875"/>
            <a:ext cx="83740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Çizilmiş planlardan alan ölçmeye yarayan aletlere </a:t>
            </a:r>
            <a:r>
              <a:rPr lang="tr-TR" altLang="tr-TR" b="1">
                <a:solidFill>
                  <a:srgbClr val="FF3300"/>
                </a:solidFill>
              </a:rPr>
              <a:t>planimetre</a:t>
            </a:r>
            <a:r>
              <a:rPr lang="tr-TR" altLang="tr-TR"/>
              <a:t> denir. 3 tipi vardır.</a:t>
            </a:r>
          </a:p>
        </p:txBody>
      </p:sp>
      <p:sp>
        <p:nvSpPr>
          <p:cNvPr id="55300" name="Rectangle 4"/>
          <p:cNvSpPr>
            <a:spLocks noChangeArrowheads="1"/>
          </p:cNvSpPr>
          <p:nvPr/>
        </p:nvSpPr>
        <p:spPr bwMode="auto">
          <a:xfrm>
            <a:off x="268288" y="2997200"/>
            <a:ext cx="8715375"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266700" indent="-266700">
              <a:tabLst>
                <a:tab pos="1346200" algn="l"/>
                <a:tab pos="2057400" algn="l"/>
                <a:tab pos="3594100" algn="l"/>
              </a:tabLst>
              <a:defRPr sz="2400">
                <a:solidFill>
                  <a:schemeClr val="tx1"/>
                </a:solidFill>
                <a:latin typeface="Times New Roman" panose="02020603050405020304" pitchFamily="18" charset="0"/>
              </a:defRPr>
            </a:lvl1pPr>
            <a:lvl2pPr marL="742950" indent="-285750">
              <a:tabLst>
                <a:tab pos="1346200" algn="l"/>
                <a:tab pos="2057400" algn="l"/>
                <a:tab pos="3594100" algn="l"/>
              </a:tabLst>
              <a:defRPr sz="2400">
                <a:solidFill>
                  <a:schemeClr val="tx1"/>
                </a:solidFill>
                <a:latin typeface="Times New Roman" panose="02020603050405020304" pitchFamily="18" charset="0"/>
              </a:defRPr>
            </a:lvl2pPr>
            <a:lvl3pPr marL="1143000" indent="-228600">
              <a:tabLst>
                <a:tab pos="1346200" algn="l"/>
                <a:tab pos="2057400" algn="l"/>
                <a:tab pos="3594100" algn="l"/>
              </a:tabLst>
              <a:defRPr sz="2400">
                <a:solidFill>
                  <a:schemeClr val="tx1"/>
                </a:solidFill>
                <a:latin typeface="Times New Roman" panose="02020603050405020304" pitchFamily="18" charset="0"/>
              </a:defRPr>
            </a:lvl3pPr>
            <a:lvl4pPr marL="1600200" indent="-228600">
              <a:tabLst>
                <a:tab pos="1346200" algn="l"/>
                <a:tab pos="2057400" algn="l"/>
                <a:tab pos="3594100" algn="l"/>
              </a:tabLst>
              <a:defRPr sz="2400">
                <a:solidFill>
                  <a:schemeClr val="tx1"/>
                </a:solidFill>
                <a:latin typeface="Times New Roman" panose="02020603050405020304" pitchFamily="18" charset="0"/>
              </a:defRPr>
            </a:lvl4pPr>
            <a:lvl5pPr marL="2057400" indent="-228600">
              <a:tabLst>
                <a:tab pos="1346200" algn="l"/>
                <a:tab pos="2057400" algn="l"/>
                <a:tab pos="35941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346200" algn="l"/>
                <a:tab pos="2057400" algn="l"/>
                <a:tab pos="35941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346200" algn="l"/>
                <a:tab pos="2057400" algn="l"/>
                <a:tab pos="35941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346200" algn="l"/>
                <a:tab pos="2057400" algn="l"/>
                <a:tab pos="35941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346200" algn="l"/>
                <a:tab pos="2057400" algn="l"/>
                <a:tab pos="3594100" algn="l"/>
              </a:tabLst>
              <a:defRPr sz="2400">
                <a:solidFill>
                  <a:schemeClr val="tx1"/>
                </a:solidFill>
                <a:latin typeface="Times New Roman" panose="02020603050405020304" pitchFamily="18" charset="0"/>
              </a:defRPr>
            </a:lvl9pPr>
          </a:lstStyle>
          <a:p>
            <a:pPr algn="just" eaLnBrk="1" hangingPunct="1">
              <a:lnSpc>
                <a:spcPct val="125000"/>
              </a:lnSpc>
            </a:pPr>
            <a:r>
              <a:rPr lang="tr-TR" altLang="tr-TR"/>
              <a:t>a) Doğrusal </a:t>
            </a:r>
            <a:r>
              <a:rPr lang="tr-TR" altLang="tr-TR" b="1"/>
              <a:t>Planimetre</a:t>
            </a:r>
            <a:r>
              <a:rPr lang="tr-TR" altLang="tr-TR"/>
              <a:t> (artık kullanılmamakta)</a:t>
            </a:r>
          </a:p>
          <a:p>
            <a:pPr algn="just" eaLnBrk="1" hangingPunct="1">
              <a:lnSpc>
                <a:spcPct val="125000"/>
              </a:lnSpc>
            </a:pPr>
            <a:r>
              <a:rPr lang="tr-TR" altLang="tr-TR"/>
              <a:t>b) Kutupsal </a:t>
            </a:r>
            <a:r>
              <a:rPr lang="tr-TR" altLang="tr-TR" b="1"/>
              <a:t>Planimetre </a:t>
            </a:r>
            <a:r>
              <a:rPr lang="tr-TR" altLang="tr-TR"/>
              <a:t>(artık kullanılmamakta)</a:t>
            </a:r>
          </a:p>
          <a:p>
            <a:pPr algn="just" eaLnBrk="1" hangingPunct="1">
              <a:lnSpc>
                <a:spcPct val="125000"/>
              </a:lnSpc>
            </a:pPr>
            <a:r>
              <a:rPr lang="tr-TR" altLang="tr-TR"/>
              <a:t>c) Elektronik (Dijital) </a:t>
            </a:r>
            <a:r>
              <a:rPr lang="tr-TR" altLang="tr-TR" b="1"/>
              <a:t>Planimetre</a:t>
            </a:r>
          </a:p>
        </p:txBody>
      </p:sp>
      <p:pic>
        <p:nvPicPr>
          <p:cNvPr id="1024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994150"/>
            <a:ext cx="355282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Dikdörtgen 1"/>
          <p:cNvSpPr>
            <a:spLocks noChangeArrowheads="1"/>
          </p:cNvSpPr>
          <p:nvPr/>
        </p:nvSpPr>
        <p:spPr bwMode="auto">
          <a:xfrm>
            <a:off x="476250" y="1484313"/>
            <a:ext cx="5611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u="sng">
                <a:solidFill>
                  <a:srgbClr val="008000"/>
                </a:solidFill>
              </a:rPr>
              <a:t>3. MEKANİK METOT (PLANİMETRE)</a:t>
            </a:r>
            <a:endParaRPr lang="tr-TR" alt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wedge">
                                      <p:cBhvr>
                                        <p:cTn id="7" dur="20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r>
              <a:rPr lang="tr-TR" altLang="tr-TR" sz="2800" b="1" smtClean="0">
                <a:solidFill>
                  <a:srgbClr val="FF3300"/>
                </a:solidFill>
              </a:rPr>
              <a:t>PLANİMETRE VE KISIMLARI</a:t>
            </a:r>
          </a:p>
        </p:txBody>
      </p:sp>
      <p:sp>
        <p:nvSpPr>
          <p:cNvPr id="11267"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buFontTx/>
              <a:buNone/>
            </a:pPr>
            <a:endParaRPr lang="tr-TR" altLang="tr-TR" smtClean="0"/>
          </a:p>
        </p:txBody>
      </p:sp>
      <p:pic>
        <p:nvPicPr>
          <p:cNvPr id="1126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7"/>
          <p:cNvSpPr>
            <a:spLocks noChangeArrowheads="1"/>
          </p:cNvSpPr>
          <p:nvPr/>
        </p:nvSpPr>
        <p:spPr bwMode="auto">
          <a:xfrm>
            <a:off x="323850" y="190500"/>
            <a:ext cx="39608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3200" b="1"/>
              <a:t>Kutupsal planimetre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835150" y="260350"/>
            <a:ext cx="5310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FF3300"/>
                </a:solidFill>
              </a:rPr>
              <a:t>PLANİMETRE İLE ALAN ÖLÇMESİ</a:t>
            </a:r>
          </a:p>
        </p:txBody>
      </p:sp>
      <p:pic>
        <p:nvPicPr>
          <p:cNvPr id="12291" name="Picture 6" descr="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341438"/>
            <a:ext cx="2879725"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7"/>
          <p:cNvSpPr>
            <a:spLocks noChangeArrowheads="1"/>
          </p:cNvSpPr>
          <p:nvPr/>
        </p:nvSpPr>
        <p:spPr bwMode="auto">
          <a:xfrm>
            <a:off x="2843213" y="620713"/>
            <a:ext cx="2884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FF3300"/>
                </a:solidFill>
              </a:rPr>
              <a:t>Kutupsal planimetre</a:t>
            </a:r>
          </a:p>
        </p:txBody>
      </p:sp>
      <p:pic>
        <p:nvPicPr>
          <p:cNvPr id="12293" name="Picture 9" descr="A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341438"/>
            <a:ext cx="2665412"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A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341438"/>
            <a:ext cx="3529012"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3" descr="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4005263"/>
            <a:ext cx="3313113"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2" name="Picture 14" descr="PolarAnimatio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3984625"/>
            <a:ext cx="4392612"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8382"/>
                                        </p:tgtEl>
                                        <p:attrNameLst>
                                          <p:attrName>style.visibility</p:attrName>
                                        </p:attrNameLst>
                                      </p:cBhvr>
                                      <p:to>
                                        <p:strVal val="visible"/>
                                      </p:to>
                                    </p:set>
                                    <p:anim calcmode="lin" valueType="num">
                                      <p:cBhvr additive="base">
                                        <p:cTn id="7" dur="500" fill="hold"/>
                                        <p:tgtEl>
                                          <p:spTgt spid="58382"/>
                                        </p:tgtEl>
                                        <p:attrNameLst>
                                          <p:attrName>ppt_x</p:attrName>
                                        </p:attrNameLst>
                                      </p:cBhvr>
                                      <p:tavLst>
                                        <p:tav tm="0">
                                          <p:val>
                                            <p:strVal val="1+#ppt_w/2"/>
                                          </p:val>
                                        </p:tav>
                                        <p:tav tm="100000">
                                          <p:val>
                                            <p:strVal val="#ppt_x"/>
                                          </p:val>
                                        </p:tav>
                                      </p:tavLst>
                                    </p:anim>
                                    <p:anim calcmode="lin" valueType="num">
                                      <p:cBhvr additive="base">
                                        <p:cTn id="8" dur="500" fill="hold"/>
                                        <p:tgtEl>
                                          <p:spTgt spid="583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Img_037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50" y="1628775"/>
            <a:ext cx="67183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Line 3"/>
          <p:cNvSpPr>
            <a:spLocks noChangeShapeType="1"/>
          </p:cNvSpPr>
          <p:nvPr/>
        </p:nvSpPr>
        <p:spPr bwMode="auto">
          <a:xfrm>
            <a:off x="5076825" y="5157788"/>
            <a:ext cx="1800225" cy="79216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13316" name="Rectangle 4"/>
          <p:cNvSpPr>
            <a:spLocks noChangeArrowheads="1"/>
          </p:cNvSpPr>
          <p:nvPr/>
        </p:nvSpPr>
        <p:spPr bwMode="auto">
          <a:xfrm>
            <a:off x="6626225" y="6021388"/>
            <a:ext cx="2322513" cy="5191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latin typeface="Arial" panose="020B0604020202020204" pitchFamily="34" charset="0"/>
              </a:rPr>
              <a:t>Hareket kolu</a:t>
            </a:r>
          </a:p>
        </p:txBody>
      </p:sp>
      <p:sp>
        <p:nvSpPr>
          <p:cNvPr id="13317" name="Line 5"/>
          <p:cNvSpPr>
            <a:spLocks noChangeShapeType="1"/>
          </p:cNvSpPr>
          <p:nvPr/>
        </p:nvSpPr>
        <p:spPr bwMode="auto">
          <a:xfrm flipH="1" flipV="1">
            <a:off x="2987675" y="1916113"/>
            <a:ext cx="1296988" cy="57626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13318" name="Rectangle 6"/>
          <p:cNvSpPr>
            <a:spLocks noChangeArrowheads="1"/>
          </p:cNvSpPr>
          <p:nvPr/>
        </p:nvSpPr>
        <p:spPr bwMode="auto">
          <a:xfrm>
            <a:off x="539750" y="1412875"/>
            <a:ext cx="2476500" cy="5191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latin typeface="Arial" panose="020B0604020202020204" pitchFamily="34" charset="0"/>
              </a:rPr>
              <a:t>Kutup ağırlığı</a:t>
            </a:r>
          </a:p>
        </p:txBody>
      </p:sp>
      <p:sp>
        <p:nvSpPr>
          <p:cNvPr id="13319" name="Line 7"/>
          <p:cNvSpPr>
            <a:spLocks noChangeShapeType="1"/>
          </p:cNvSpPr>
          <p:nvPr/>
        </p:nvSpPr>
        <p:spPr bwMode="auto">
          <a:xfrm flipV="1">
            <a:off x="5651500" y="3500438"/>
            <a:ext cx="1008063" cy="100806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13320" name="Rectangle 8"/>
          <p:cNvSpPr>
            <a:spLocks noChangeArrowheads="1"/>
          </p:cNvSpPr>
          <p:nvPr/>
        </p:nvSpPr>
        <p:spPr bwMode="auto">
          <a:xfrm>
            <a:off x="5838825" y="2924175"/>
            <a:ext cx="2043113" cy="5191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2800" b="1">
                <a:latin typeface="Arial" panose="020B0604020202020204" pitchFamily="34" charset="0"/>
              </a:rPr>
              <a:t>Kutup kolu</a:t>
            </a:r>
          </a:p>
        </p:txBody>
      </p:sp>
      <p:sp>
        <p:nvSpPr>
          <p:cNvPr id="13321" name="Rectangle 9"/>
          <p:cNvSpPr>
            <a:spLocks noChangeArrowheads="1"/>
          </p:cNvSpPr>
          <p:nvPr/>
        </p:nvSpPr>
        <p:spPr bwMode="auto">
          <a:xfrm>
            <a:off x="1835150" y="0"/>
            <a:ext cx="5472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3600" b="1">
                <a:solidFill>
                  <a:srgbClr val="FF3300"/>
                </a:solidFill>
                <a:latin typeface="Arial" panose="020B0604020202020204" pitchFamily="34" charset="0"/>
              </a:rPr>
              <a:t>Elektronik planimetre</a:t>
            </a:r>
            <a:endParaRPr lang="en-US" altLang="tr-TR" sz="3600" b="1">
              <a:solidFill>
                <a:srgbClr val="FF3300"/>
              </a:solidFill>
              <a:latin typeface="Arial" panose="020B0604020202020204" pitchFamily="34" charset="0"/>
            </a:endParaRPr>
          </a:p>
        </p:txBody>
      </p:sp>
      <p:sp>
        <p:nvSpPr>
          <p:cNvPr id="13322" name="Rectangle 10"/>
          <p:cNvSpPr>
            <a:spLocks noChangeArrowheads="1"/>
          </p:cNvSpPr>
          <p:nvPr/>
        </p:nvSpPr>
        <p:spPr bwMode="auto">
          <a:xfrm>
            <a:off x="2843213" y="620713"/>
            <a:ext cx="3398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a:solidFill>
                  <a:srgbClr val="FF3300"/>
                </a:solidFill>
              </a:rPr>
              <a:t>c) Elektronik planimetre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ğıt">
  <a:themeElements>
    <a:clrScheme name="Kağıt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fontScheme name="Kağıt">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Kağıt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Kağıt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Kağıt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Kağıt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Kağıt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Designs\Kağıt.pot</Template>
  <TotalTime>1214</TotalTime>
  <Words>1271</Words>
  <Application>Microsoft Office PowerPoint</Application>
  <PresentationFormat>Ekran Gösterisi (4:3)</PresentationFormat>
  <Paragraphs>192</Paragraphs>
  <Slides>41</Slides>
  <Notes>1</Notes>
  <HiddenSlides>0</HiddenSlides>
  <MMClips>1</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41</vt:i4>
      </vt:variant>
    </vt:vector>
  </HeadingPairs>
  <TitlesOfParts>
    <vt:vector size="47" baseType="lpstr">
      <vt:lpstr>Arial</vt:lpstr>
      <vt:lpstr>Calibri</vt:lpstr>
      <vt:lpstr>Times New Roman</vt:lpstr>
      <vt:lpstr>Wingdings</vt:lpstr>
      <vt:lpstr>Kağıt</vt:lpstr>
      <vt:lpstr>Equation</vt:lpstr>
      <vt:lpstr>PowerPoint Sunusu</vt:lpstr>
      <vt:lpstr>ÇİZİLMİŞ PLANLARDAN ALAN ÖLÇMESİ</vt:lpstr>
      <vt:lpstr>ÇİZİLMİŞ PLANLARDAN ALAN ÖLÇMESİ</vt:lpstr>
      <vt:lpstr>2. DİYAGRAM METODU</vt:lpstr>
      <vt:lpstr>KARE ÇİZGİLİ DİYAGRAM METODU</vt:lpstr>
      <vt:lpstr>PowerPoint Sunusu</vt:lpstr>
      <vt:lpstr>PLANİMETRE VE KISIMLARI</vt:lpstr>
      <vt:lpstr>PowerPoint Sunusu</vt:lpstr>
      <vt:lpstr>PowerPoint Sunusu</vt:lpstr>
      <vt:lpstr>PowerPoint Sunusu</vt:lpstr>
      <vt:lpstr>PowerPoint Sunusu</vt:lpstr>
      <vt:lpstr>PowerPoint Sunusu</vt:lpstr>
      <vt:lpstr>Ölçüm İşlemi</vt:lpstr>
      <vt:lpstr>PowerPoint Sunusu</vt:lpstr>
      <vt:lpstr>PowerPoint Sunusu</vt:lpstr>
      <vt:lpstr>PowerPoint Sunusu</vt:lpstr>
      <vt:lpstr>PowerPoint Sunusu</vt:lpstr>
      <vt:lpstr>ALAN HESAPLARINDA KONTROL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ABD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 Öztürk</dc:creator>
  <cp:lastModifiedBy>H1</cp:lastModifiedBy>
  <cp:revision>118</cp:revision>
  <cp:lastPrinted>2018-02-21T14:36:20Z</cp:lastPrinted>
  <dcterms:created xsi:type="dcterms:W3CDTF">2005-02-23T17:48:22Z</dcterms:created>
  <dcterms:modified xsi:type="dcterms:W3CDTF">2018-03-26T13:00:32Z</dcterms:modified>
</cp:coreProperties>
</file>