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2F78D67-5DE7-4AF2-962A-565CDA74549E}"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B777DC-C5E5-45C5-B83B-D5C712377BB7}" type="slidenum">
              <a:rPr lang="tr-TR" smtClean="0"/>
              <a:t>‹#›</a:t>
            </a:fld>
            <a:endParaRPr lang="tr-TR"/>
          </a:p>
        </p:txBody>
      </p:sp>
    </p:spTree>
    <p:extLst>
      <p:ext uri="{BB962C8B-B14F-4D97-AF65-F5344CB8AC3E}">
        <p14:creationId xmlns:p14="http://schemas.microsoft.com/office/powerpoint/2010/main" val="983815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2F78D67-5DE7-4AF2-962A-565CDA74549E}"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B777DC-C5E5-45C5-B83B-D5C712377BB7}" type="slidenum">
              <a:rPr lang="tr-TR" smtClean="0"/>
              <a:t>‹#›</a:t>
            </a:fld>
            <a:endParaRPr lang="tr-TR"/>
          </a:p>
        </p:txBody>
      </p:sp>
    </p:spTree>
    <p:extLst>
      <p:ext uri="{BB962C8B-B14F-4D97-AF65-F5344CB8AC3E}">
        <p14:creationId xmlns:p14="http://schemas.microsoft.com/office/powerpoint/2010/main" val="493643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2F78D67-5DE7-4AF2-962A-565CDA74549E}"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B777DC-C5E5-45C5-B83B-D5C712377BB7}" type="slidenum">
              <a:rPr lang="tr-TR" smtClean="0"/>
              <a:t>‹#›</a:t>
            </a:fld>
            <a:endParaRPr lang="tr-TR"/>
          </a:p>
        </p:txBody>
      </p:sp>
    </p:spTree>
    <p:extLst>
      <p:ext uri="{BB962C8B-B14F-4D97-AF65-F5344CB8AC3E}">
        <p14:creationId xmlns:p14="http://schemas.microsoft.com/office/powerpoint/2010/main" val="1921119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2F78D67-5DE7-4AF2-962A-565CDA74549E}"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B777DC-C5E5-45C5-B83B-D5C712377BB7}" type="slidenum">
              <a:rPr lang="tr-TR" smtClean="0"/>
              <a:t>‹#›</a:t>
            </a:fld>
            <a:endParaRPr lang="tr-TR"/>
          </a:p>
        </p:txBody>
      </p:sp>
    </p:spTree>
    <p:extLst>
      <p:ext uri="{BB962C8B-B14F-4D97-AF65-F5344CB8AC3E}">
        <p14:creationId xmlns:p14="http://schemas.microsoft.com/office/powerpoint/2010/main" val="1934410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2F78D67-5DE7-4AF2-962A-565CDA74549E}"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B777DC-C5E5-45C5-B83B-D5C712377BB7}" type="slidenum">
              <a:rPr lang="tr-TR" smtClean="0"/>
              <a:t>‹#›</a:t>
            </a:fld>
            <a:endParaRPr lang="tr-TR"/>
          </a:p>
        </p:txBody>
      </p:sp>
    </p:spTree>
    <p:extLst>
      <p:ext uri="{BB962C8B-B14F-4D97-AF65-F5344CB8AC3E}">
        <p14:creationId xmlns:p14="http://schemas.microsoft.com/office/powerpoint/2010/main" val="30070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2F78D67-5DE7-4AF2-962A-565CDA74549E}"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9B777DC-C5E5-45C5-B83B-D5C712377BB7}" type="slidenum">
              <a:rPr lang="tr-TR" smtClean="0"/>
              <a:t>‹#›</a:t>
            </a:fld>
            <a:endParaRPr lang="tr-TR"/>
          </a:p>
        </p:txBody>
      </p:sp>
    </p:spTree>
    <p:extLst>
      <p:ext uri="{BB962C8B-B14F-4D97-AF65-F5344CB8AC3E}">
        <p14:creationId xmlns:p14="http://schemas.microsoft.com/office/powerpoint/2010/main" val="266025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2F78D67-5DE7-4AF2-962A-565CDA74549E}" type="datetimeFigureOut">
              <a:rPr lang="tr-TR" smtClean="0"/>
              <a:t>18.05.2019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9B777DC-C5E5-45C5-B83B-D5C712377BB7}" type="slidenum">
              <a:rPr lang="tr-TR" smtClean="0"/>
              <a:t>‹#›</a:t>
            </a:fld>
            <a:endParaRPr lang="tr-TR"/>
          </a:p>
        </p:txBody>
      </p:sp>
    </p:spTree>
    <p:extLst>
      <p:ext uri="{BB962C8B-B14F-4D97-AF65-F5344CB8AC3E}">
        <p14:creationId xmlns:p14="http://schemas.microsoft.com/office/powerpoint/2010/main" val="8238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2F78D67-5DE7-4AF2-962A-565CDA74549E}" type="datetimeFigureOut">
              <a:rPr lang="tr-TR" smtClean="0"/>
              <a:t>18.05.2019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9B777DC-C5E5-45C5-B83B-D5C712377BB7}" type="slidenum">
              <a:rPr lang="tr-TR" smtClean="0"/>
              <a:t>‹#›</a:t>
            </a:fld>
            <a:endParaRPr lang="tr-TR"/>
          </a:p>
        </p:txBody>
      </p:sp>
    </p:spTree>
    <p:extLst>
      <p:ext uri="{BB962C8B-B14F-4D97-AF65-F5344CB8AC3E}">
        <p14:creationId xmlns:p14="http://schemas.microsoft.com/office/powerpoint/2010/main" val="3112916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2F78D67-5DE7-4AF2-962A-565CDA74549E}" type="datetimeFigureOut">
              <a:rPr lang="tr-TR" smtClean="0"/>
              <a:t>18.05.2019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9B777DC-C5E5-45C5-B83B-D5C712377BB7}" type="slidenum">
              <a:rPr lang="tr-TR" smtClean="0"/>
              <a:t>‹#›</a:t>
            </a:fld>
            <a:endParaRPr lang="tr-TR"/>
          </a:p>
        </p:txBody>
      </p:sp>
    </p:spTree>
    <p:extLst>
      <p:ext uri="{BB962C8B-B14F-4D97-AF65-F5344CB8AC3E}">
        <p14:creationId xmlns:p14="http://schemas.microsoft.com/office/powerpoint/2010/main" val="533635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2F78D67-5DE7-4AF2-962A-565CDA74549E}"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9B777DC-C5E5-45C5-B83B-D5C712377BB7}" type="slidenum">
              <a:rPr lang="tr-TR" smtClean="0"/>
              <a:t>‹#›</a:t>
            </a:fld>
            <a:endParaRPr lang="tr-TR"/>
          </a:p>
        </p:txBody>
      </p:sp>
    </p:spTree>
    <p:extLst>
      <p:ext uri="{BB962C8B-B14F-4D97-AF65-F5344CB8AC3E}">
        <p14:creationId xmlns:p14="http://schemas.microsoft.com/office/powerpoint/2010/main" val="2620084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2F78D67-5DE7-4AF2-962A-565CDA74549E}"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9B777DC-C5E5-45C5-B83B-D5C712377BB7}" type="slidenum">
              <a:rPr lang="tr-TR" smtClean="0"/>
              <a:t>‹#›</a:t>
            </a:fld>
            <a:endParaRPr lang="tr-TR"/>
          </a:p>
        </p:txBody>
      </p:sp>
    </p:spTree>
    <p:extLst>
      <p:ext uri="{BB962C8B-B14F-4D97-AF65-F5344CB8AC3E}">
        <p14:creationId xmlns:p14="http://schemas.microsoft.com/office/powerpoint/2010/main" val="4166218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F78D67-5DE7-4AF2-962A-565CDA74549E}" type="datetimeFigureOut">
              <a:rPr lang="tr-TR" smtClean="0"/>
              <a:t>18.05.2019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B777DC-C5E5-45C5-B83B-D5C712377BB7}" type="slidenum">
              <a:rPr lang="tr-TR" smtClean="0"/>
              <a:t>‹#›</a:t>
            </a:fld>
            <a:endParaRPr lang="tr-TR"/>
          </a:p>
        </p:txBody>
      </p:sp>
    </p:spTree>
    <p:extLst>
      <p:ext uri="{BB962C8B-B14F-4D97-AF65-F5344CB8AC3E}">
        <p14:creationId xmlns:p14="http://schemas.microsoft.com/office/powerpoint/2010/main" val="129270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188575"/>
          </a:xfrm>
        </p:spPr>
        <p:txBody>
          <a:bodyPr>
            <a:normAutofit/>
          </a:bodyPr>
          <a:lstStyle/>
          <a:p>
            <a:pPr algn="l"/>
            <a:r>
              <a:rPr lang="tr-TR" sz="4400" dirty="0" smtClean="0"/>
              <a:t>Kamu maliyesi ve ekonomik sistem</a:t>
            </a:r>
            <a:endParaRPr lang="tr-TR" sz="4400" dirty="0"/>
          </a:p>
        </p:txBody>
      </p:sp>
      <p:sp>
        <p:nvSpPr>
          <p:cNvPr id="3" name="Alt Başlık 2"/>
          <p:cNvSpPr>
            <a:spLocks noGrp="1"/>
          </p:cNvSpPr>
          <p:nvPr>
            <p:ph type="subTitle" idx="1"/>
          </p:nvPr>
        </p:nvSpPr>
        <p:spPr>
          <a:xfrm>
            <a:off x="1524000" y="2576945"/>
            <a:ext cx="9144000" cy="3823855"/>
          </a:xfrm>
        </p:spPr>
        <p:txBody>
          <a:bodyPr>
            <a:normAutofit/>
          </a:bodyPr>
          <a:lstStyle/>
          <a:p>
            <a:pPr algn="l"/>
            <a:r>
              <a:rPr lang="tr-TR" sz="2800" dirty="0"/>
              <a:t>Klasik maliye görüşünde devlet: kamu malı sağlayan, piyasa aksaklıklarını gideren tarafsız </a:t>
            </a:r>
            <a:r>
              <a:rPr lang="tr-TR" sz="2800" dirty="0" smtClean="0"/>
              <a:t>aktör </a:t>
            </a:r>
          </a:p>
          <a:p>
            <a:pPr algn="l"/>
            <a:endParaRPr lang="tr-TR" sz="2800" dirty="0"/>
          </a:p>
          <a:p>
            <a:pPr algn="l"/>
            <a:r>
              <a:rPr lang="tr-TR" sz="2800" dirty="0" smtClean="0"/>
              <a:t>Kapitalist sistem içinde bu görüşün anlamı: devletin oynadığı rolü gizlemek; devlet ile ekonomi ve sınıflar arasındaki yapısal ilişkileri kuramın ve çözümlemenin dışında bırakmak </a:t>
            </a:r>
            <a:endParaRPr lang="tr-TR" sz="2800" dirty="0"/>
          </a:p>
        </p:txBody>
      </p:sp>
    </p:spTree>
    <p:extLst>
      <p:ext uri="{BB962C8B-B14F-4D97-AF65-F5344CB8AC3E}">
        <p14:creationId xmlns:p14="http://schemas.microsoft.com/office/powerpoint/2010/main" val="857275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Yeni özgürlük alanı: tüketim </a:t>
            </a:r>
            <a:endParaRPr lang="tr-TR" dirty="0"/>
          </a:p>
        </p:txBody>
      </p:sp>
      <p:sp>
        <p:nvSpPr>
          <p:cNvPr id="3" name="İçerik Yer Tutucusu 2"/>
          <p:cNvSpPr>
            <a:spLocks noGrp="1"/>
          </p:cNvSpPr>
          <p:nvPr>
            <p:ph idx="1"/>
          </p:nvPr>
        </p:nvSpPr>
        <p:spPr/>
        <p:txBody>
          <a:bodyPr/>
          <a:lstStyle/>
          <a:p>
            <a:pPr marL="0" indent="0">
              <a:buNone/>
            </a:pPr>
            <a:r>
              <a:rPr lang="tr-TR" dirty="0" smtClean="0"/>
              <a:t>Ne kadar çok tüketirsen o kada</a:t>
            </a:r>
            <a:r>
              <a:rPr lang="tr-TR" dirty="0" smtClean="0"/>
              <a:t>r ‘özgür’ olursun, hatta o kadar ‘var olursun’ </a:t>
            </a:r>
          </a:p>
          <a:p>
            <a:pPr marL="0" indent="0">
              <a:buNone/>
            </a:pPr>
            <a:endParaRPr lang="tr-TR" dirty="0"/>
          </a:p>
          <a:p>
            <a:pPr marL="0" indent="0">
              <a:buNone/>
            </a:pPr>
            <a:r>
              <a:rPr lang="tr-TR" dirty="0" smtClean="0"/>
              <a:t>Mallara yönelik talep, malın kendisinden elde edilebilecek faydanın ötesine geçti. </a:t>
            </a:r>
          </a:p>
          <a:p>
            <a:pPr marL="0" indent="0">
              <a:buNone/>
            </a:pPr>
            <a:endParaRPr lang="tr-TR" dirty="0"/>
          </a:p>
          <a:p>
            <a:pPr marL="0" indent="0">
              <a:buNone/>
            </a:pPr>
            <a:r>
              <a:rPr lang="tr-TR" dirty="0" smtClean="0"/>
              <a:t>Mala ‘sahip olmanın’ sağladığı toplumsal fayda, maldan bağımsızlaştı </a:t>
            </a:r>
          </a:p>
          <a:p>
            <a:pPr marL="0" indent="0">
              <a:buNone/>
            </a:pPr>
            <a:r>
              <a:rPr lang="tr-TR" dirty="0" smtClean="0"/>
              <a:t>İnsanlar arasındaki ilişkinin yerini, insanların </a:t>
            </a:r>
            <a:r>
              <a:rPr lang="tr-TR" smtClean="0"/>
              <a:t>nesnelerle kurduğ</a:t>
            </a:r>
            <a:r>
              <a:rPr lang="tr-TR" smtClean="0"/>
              <a:t>u ilişki aldı </a:t>
            </a:r>
            <a:endParaRPr lang="tr-TR"/>
          </a:p>
        </p:txBody>
      </p:sp>
    </p:spTree>
    <p:extLst>
      <p:ext uri="{BB962C8B-B14F-4D97-AF65-F5344CB8AC3E}">
        <p14:creationId xmlns:p14="http://schemas.microsoft.com/office/powerpoint/2010/main" val="3872713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Kapitalist sistemin dinamiği </a:t>
            </a:r>
            <a:endParaRPr lang="tr-TR" dirty="0"/>
          </a:p>
        </p:txBody>
      </p:sp>
      <p:sp>
        <p:nvSpPr>
          <p:cNvPr id="3" name="İçerik Yer Tutucusu 2"/>
          <p:cNvSpPr>
            <a:spLocks noGrp="1"/>
          </p:cNvSpPr>
          <p:nvPr>
            <p:ph idx="1"/>
          </p:nvPr>
        </p:nvSpPr>
        <p:spPr/>
        <p:txBody>
          <a:bodyPr/>
          <a:lstStyle/>
          <a:p>
            <a:pPr marL="0" indent="0">
              <a:buNone/>
            </a:pPr>
            <a:r>
              <a:rPr lang="tr-TR" dirty="0" smtClean="0"/>
              <a:t>Devletin nasıl bir rol üstlendiğinden bağımsız olara</a:t>
            </a:r>
            <a:r>
              <a:rPr lang="tr-TR" dirty="0" smtClean="0"/>
              <a:t>k, sistem kâra dayalı birikim süreciyle açıklanır </a:t>
            </a:r>
          </a:p>
          <a:p>
            <a:pPr marL="0" indent="0">
              <a:buNone/>
            </a:pPr>
            <a:r>
              <a:rPr lang="tr-TR" dirty="0" smtClean="0"/>
              <a:t>Devlet ve daha dolaylı olarak kamu maliyesi, bu bağlama oturur </a:t>
            </a:r>
          </a:p>
          <a:p>
            <a:pPr marL="0" indent="0">
              <a:buNone/>
            </a:pPr>
            <a:endParaRPr lang="tr-TR" dirty="0"/>
          </a:p>
          <a:p>
            <a:pPr marL="0" indent="0">
              <a:buNone/>
            </a:pPr>
            <a:r>
              <a:rPr lang="tr-TR" dirty="0" smtClean="0"/>
              <a:t>Devlet, özel sermaye birikimine katkı yapmak </a:t>
            </a:r>
          </a:p>
          <a:p>
            <a:pPr marL="571500" indent="-571500">
              <a:buAutoNum type="romanLcParenR"/>
            </a:pPr>
            <a:r>
              <a:rPr lang="tr-TR" dirty="0" smtClean="0"/>
              <a:t>Sabit sermaye niteliğindeki yatırımlar </a:t>
            </a:r>
          </a:p>
          <a:p>
            <a:pPr marL="571500" indent="-571500">
              <a:buAutoNum type="romanLcParenR"/>
            </a:pPr>
            <a:r>
              <a:rPr lang="tr-TR" dirty="0" smtClean="0"/>
              <a:t>Değişir sermaye niteliğinde: ‘sosyal yatırım harcamaları’ ve ‘sosyal tüketim harcamaları’ </a:t>
            </a:r>
            <a:endParaRPr lang="tr-TR" dirty="0"/>
          </a:p>
          <a:p>
            <a:pPr marL="0" indent="0">
              <a:buNone/>
            </a:pPr>
            <a:endParaRPr lang="tr-TR" dirty="0"/>
          </a:p>
        </p:txBody>
      </p:sp>
    </p:spTree>
    <p:extLst>
      <p:ext uri="{BB962C8B-B14F-4D97-AF65-F5344CB8AC3E}">
        <p14:creationId xmlns:p14="http://schemas.microsoft.com/office/powerpoint/2010/main" val="160311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Mali rant </a:t>
            </a:r>
            <a:endParaRPr lang="tr-TR" dirty="0"/>
          </a:p>
        </p:txBody>
      </p:sp>
      <p:sp>
        <p:nvSpPr>
          <p:cNvPr id="3" name="İçerik Yer Tutucusu 2"/>
          <p:cNvSpPr>
            <a:spLocks noGrp="1"/>
          </p:cNvSpPr>
          <p:nvPr>
            <p:ph idx="1"/>
          </p:nvPr>
        </p:nvSpPr>
        <p:spPr/>
        <p:txBody>
          <a:bodyPr/>
          <a:lstStyle/>
          <a:p>
            <a:pPr marL="0" indent="0">
              <a:buNone/>
            </a:pPr>
            <a:r>
              <a:rPr lang="tr-TR" dirty="0" smtClean="0"/>
              <a:t>Sermayenin kamu hizmetlerinden sağladığı yarar ile ödediği verginin yarattığı fayda kaybı arasındaki fark: mali rant </a:t>
            </a:r>
          </a:p>
          <a:p>
            <a:pPr marL="0" indent="0">
              <a:buNone/>
            </a:pPr>
            <a:endParaRPr lang="tr-TR" dirty="0"/>
          </a:p>
          <a:p>
            <a:pPr marL="0" indent="0">
              <a:buNone/>
            </a:pPr>
            <a:r>
              <a:rPr lang="tr-TR" dirty="0" smtClean="0"/>
              <a:t>«Böylece </a:t>
            </a:r>
            <a:r>
              <a:rPr lang="tr-TR" dirty="0"/>
              <a:t>devlet, kamu kesiminin işleyiş mekanizması sonucunda, bir yandan sermaye bileşenlerini </a:t>
            </a:r>
            <a:r>
              <a:rPr lang="tr-TR" dirty="0" err="1"/>
              <a:t>sosyalize</a:t>
            </a:r>
            <a:r>
              <a:rPr lang="tr-TR" dirty="0"/>
              <a:t> maliyetleriyle sermayeye, sunarak, diğer yandan da </a:t>
            </a:r>
            <a:r>
              <a:rPr lang="tr-TR" dirty="0" err="1"/>
              <a:t>sosyalize</a:t>
            </a:r>
            <a:r>
              <a:rPr lang="tr-TR" dirty="0"/>
              <a:t> edilen maliyetleri de baskılayarak, ulus-devlet düzeyinde sermaye kesimine ciddi rant aktarımında </a:t>
            </a:r>
            <a:r>
              <a:rPr lang="tr-TR" dirty="0" smtClean="0"/>
              <a:t>bulunmaktadır.» (Önder)  </a:t>
            </a:r>
            <a:endParaRPr lang="tr-TR" dirty="0"/>
          </a:p>
        </p:txBody>
      </p:sp>
    </p:spTree>
    <p:extLst>
      <p:ext uri="{BB962C8B-B14F-4D97-AF65-F5344CB8AC3E}">
        <p14:creationId xmlns:p14="http://schemas.microsoft.com/office/powerpoint/2010/main" val="3111893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Devletin işlevi </a:t>
            </a:r>
            <a:endParaRPr lang="tr-TR" dirty="0"/>
          </a:p>
        </p:txBody>
      </p:sp>
      <p:sp>
        <p:nvSpPr>
          <p:cNvPr id="3" name="İçerik Yer Tutucusu 2"/>
          <p:cNvSpPr>
            <a:spLocks noGrp="1"/>
          </p:cNvSpPr>
          <p:nvPr>
            <p:ph idx="1"/>
          </p:nvPr>
        </p:nvSpPr>
        <p:spPr/>
        <p:txBody>
          <a:bodyPr/>
          <a:lstStyle/>
          <a:p>
            <a:pPr marL="0" indent="0">
              <a:buNone/>
            </a:pPr>
            <a:r>
              <a:rPr lang="tr-TR" dirty="0" smtClean="0"/>
              <a:t>Devletin harcamaları, sadece ekonomik yapı ve sermaye birikim süreçleriyle ilgili ve sınırlı değildir </a:t>
            </a:r>
          </a:p>
          <a:p>
            <a:pPr marL="0" indent="0">
              <a:buNone/>
            </a:pPr>
            <a:r>
              <a:rPr lang="tr-TR" dirty="0" smtClean="0"/>
              <a:t>Sistemin meşrulaştırılması ve yumuşatılması </a:t>
            </a:r>
          </a:p>
          <a:p>
            <a:pPr marL="0" indent="0">
              <a:buNone/>
            </a:pPr>
            <a:endParaRPr lang="tr-TR" dirty="0"/>
          </a:p>
          <a:p>
            <a:pPr marL="0" indent="0">
              <a:buNone/>
            </a:pPr>
            <a:r>
              <a:rPr lang="tr-TR" dirty="0" smtClean="0"/>
              <a:t>Sosyal harcamalar </a:t>
            </a:r>
            <a:endParaRPr lang="tr-TR" dirty="0"/>
          </a:p>
        </p:txBody>
      </p:sp>
    </p:spTree>
    <p:extLst>
      <p:ext uri="{BB962C8B-B14F-4D97-AF65-F5344CB8AC3E}">
        <p14:creationId xmlns:p14="http://schemas.microsoft.com/office/powerpoint/2010/main" val="1645428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Ulus devletin işlevi </a:t>
            </a:r>
            <a:endParaRPr lang="tr-TR" dirty="0"/>
          </a:p>
        </p:txBody>
      </p:sp>
      <p:sp>
        <p:nvSpPr>
          <p:cNvPr id="3" name="İçerik Yer Tutucusu 2"/>
          <p:cNvSpPr>
            <a:spLocks noGrp="1"/>
          </p:cNvSpPr>
          <p:nvPr>
            <p:ph idx="1"/>
          </p:nvPr>
        </p:nvSpPr>
        <p:spPr/>
        <p:txBody>
          <a:bodyPr/>
          <a:lstStyle/>
          <a:p>
            <a:pPr marL="0" indent="0">
              <a:buNone/>
            </a:pPr>
            <a:r>
              <a:rPr lang="tr-TR" dirty="0" smtClean="0"/>
              <a:t>Gelişmiş ve az gelişmiş ülkelerdeki farklılık </a:t>
            </a:r>
          </a:p>
          <a:p>
            <a:pPr marL="0" indent="0">
              <a:buNone/>
            </a:pPr>
            <a:endParaRPr lang="tr-TR" dirty="0" smtClean="0"/>
          </a:p>
          <a:p>
            <a:pPr marL="0" indent="0">
              <a:buNone/>
            </a:pPr>
            <a:r>
              <a:rPr lang="tr-TR" dirty="0" smtClean="0"/>
              <a:t>Gelişmiş ülke, sermayeyi dış rekabete karşı korumak ve yaratılan katma değeri ülke içinde tutmak </a:t>
            </a:r>
          </a:p>
          <a:p>
            <a:pPr marL="0" indent="0">
              <a:buNone/>
            </a:pPr>
            <a:endParaRPr lang="tr-TR" dirty="0"/>
          </a:p>
          <a:p>
            <a:pPr marL="0" indent="0">
              <a:buNone/>
            </a:pPr>
            <a:r>
              <a:rPr lang="tr-TR" dirty="0" smtClean="0"/>
              <a:t>Az gelişmiş ülke, ikinci sınıf sermaye stoku, borçlanma ve vergi avantajlarıyla yurt dışına kaynak çıkışını sağlamak </a:t>
            </a:r>
            <a:endParaRPr lang="tr-TR" dirty="0"/>
          </a:p>
        </p:txBody>
      </p:sp>
    </p:spTree>
    <p:extLst>
      <p:ext uri="{BB962C8B-B14F-4D97-AF65-F5344CB8AC3E}">
        <p14:creationId xmlns:p14="http://schemas.microsoft.com/office/powerpoint/2010/main" val="2972758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Organik devletten bireysel devlet görüşüne </a:t>
            </a:r>
            <a:endParaRPr lang="tr-TR" dirty="0"/>
          </a:p>
        </p:txBody>
      </p:sp>
      <p:sp>
        <p:nvSpPr>
          <p:cNvPr id="3" name="İçerik Yer Tutucusu 2"/>
          <p:cNvSpPr>
            <a:spLocks noGrp="1"/>
          </p:cNvSpPr>
          <p:nvPr>
            <p:ph idx="1"/>
          </p:nvPr>
        </p:nvSpPr>
        <p:spPr/>
        <p:txBody>
          <a:bodyPr/>
          <a:lstStyle/>
          <a:p>
            <a:pPr marL="0" indent="0">
              <a:buNone/>
            </a:pPr>
            <a:r>
              <a:rPr lang="tr-TR" dirty="0" smtClean="0"/>
              <a:t>Organik devlet görüşü temelindeki kamu politikaları, esas olarak vergilemede ‘ödeme gücü’ ilkesine dayanmaktadır </a:t>
            </a:r>
          </a:p>
          <a:p>
            <a:pPr marL="0" indent="0">
              <a:buNone/>
            </a:pPr>
            <a:r>
              <a:rPr lang="tr-TR" dirty="0" smtClean="0"/>
              <a:t>Toplum ve birey ilişkisi: toplum, onu oluşturan bireylerden farklı bir varlıktır </a:t>
            </a:r>
          </a:p>
          <a:p>
            <a:pPr marL="0" indent="0">
              <a:buNone/>
            </a:pPr>
            <a:endParaRPr lang="tr-TR" dirty="0"/>
          </a:p>
          <a:p>
            <a:pPr marL="0" indent="0">
              <a:buNone/>
            </a:pPr>
            <a:r>
              <a:rPr lang="tr-TR" dirty="0" smtClean="0"/>
              <a:t>«Bireysel devlet görüşünde toplum, bireylerin basit aritmetik toplamından ibarettir ve devletin onlardan farklı bir kişiliği söz konusu değildir. Bireysel devlet görüşünde vergi görüşü de ödeme gücü ilkesinden ‘yararlanma ilkesine’ dönüşmüştür.» (Önder) </a:t>
            </a:r>
            <a:endParaRPr lang="tr-TR" dirty="0"/>
          </a:p>
          <a:p>
            <a:pPr marL="0" indent="0">
              <a:buNone/>
            </a:pPr>
            <a:endParaRPr lang="tr-TR" dirty="0"/>
          </a:p>
        </p:txBody>
      </p:sp>
    </p:spTree>
    <p:extLst>
      <p:ext uri="{BB962C8B-B14F-4D97-AF65-F5344CB8AC3E}">
        <p14:creationId xmlns:p14="http://schemas.microsoft.com/office/powerpoint/2010/main" val="3269496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Neoliberal</a:t>
            </a:r>
            <a:r>
              <a:rPr lang="tr-TR" dirty="0" smtClean="0"/>
              <a:t> dönemde ‘toplum’ </a:t>
            </a:r>
            <a:endParaRPr lang="tr-TR" dirty="0"/>
          </a:p>
        </p:txBody>
      </p:sp>
      <p:sp>
        <p:nvSpPr>
          <p:cNvPr id="3" name="İçerik Yer Tutucusu 2"/>
          <p:cNvSpPr>
            <a:spLocks noGrp="1"/>
          </p:cNvSpPr>
          <p:nvPr>
            <p:ph idx="1"/>
          </p:nvPr>
        </p:nvSpPr>
        <p:spPr/>
        <p:txBody>
          <a:bodyPr/>
          <a:lstStyle/>
          <a:p>
            <a:pPr marL="0" indent="0">
              <a:buNone/>
            </a:pPr>
            <a:r>
              <a:rPr lang="tr-TR" dirty="0" smtClean="0"/>
              <a:t>Ekonomi alanında sermaye kesiminin çıkarının belirgin bir şekilde politika hedefi haline getirilmesi, toplum kavrayışını da değiştirmiştir </a:t>
            </a:r>
          </a:p>
          <a:p>
            <a:pPr marL="0" indent="0">
              <a:buNone/>
            </a:pPr>
            <a:endParaRPr lang="tr-TR" dirty="0"/>
          </a:p>
          <a:p>
            <a:pPr marL="0" indent="0">
              <a:buNone/>
            </a:pPr>
            <a:r>
              <a:rPr lang="tr-TR" dirty="0" smtClean="0"/>
              <a:t>Toplum, bireylerden oluşan bir olgudur ve artık bireyleri bir arada tutan tek bağ, piyasa ilişkileri temelinde parasal bağdır </a:t>
            </a:r>
          </a:p>
          <a:p>
            <a:pPr marL="0" indent="0">
              <a:buNone/>
            </a:pPr>
            <a:endParaRPr lang="tr-TR" dirty="0"/>
          </a:p>
          <a:p>
            <a:pPr marL="0" indent="0">
              <a:buNone/>
            </a:pPr>
            <a:r>
              <a:rPr lang="tr-TR" dirty="0" smtClean="0"/>
              <a:t>Türkiye özelinde, sınıfsal kimliklerin yerini bireyselleşmenin, metafiziğe yönelmenin, mahalleyle, milliyetçilikle tanımlı kimliklere bırakması </a:t>
            </a:r>
            <a:endParaRPr lang="tr-TR" dirty="0"/>
          </a:p>
        </p:txBody>
      </p:sp>
    </p:spTree>
    <p:extLst>
      <p:ext uri="{BB962C8B-B14F-4D97-AF65-F5344CB8AC3E}">
        <p14:creationId xmlns:p14="http://schemas.microsoft.com/office/powerpoint/2010/main" val="2189543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Yabancılaşma </a:t>
            </a:r>
            <a:endParaRPr lang="tr-TR" dirty="0"/>
          </a:p>
        </p:txBody>
      </p:sp>
      <p:sp>
        <p:nvSpPr>
          <p:cNvPr id="3" name="İçerik Yer Tutucusu 2"/>
          <p:cNvSpPr>
            <a:spLocks noGrp="1"/>
          </p:cNvSpPr>
          <p:nvPr>
            <p:ph idx="1"/>
          </p:nvPr>
        </p:nvSpPr>
        <p:spPr/>
        <p:txBody>
          <a:bodyPr/>
          <a:lstStyle/>
          <a:p>
            <a:pPr marL="0" indent="0">
              <a:buNone/>
            </a:pPr>
            <a:r>
              <a:rPr lang="tr-TR" dirty="0" smtClean="0"/>
              <a:t>Piyasa toplumu, bireyin kendini toplum içinde kavrayış tarzını değiştirmektedir </a:t>
            </a:r>
          </a:p>
          <a:p>
            <a:pPr marL="0" indent="0">
              <a:buNone/>
            </a:pPr>
            <a:endParaRPr lang="tr-TR" dirty="0"/>
          </a:p>
          <a:p>
            <a:pPr marL="0" indent="0">
              <a:buNone/>
            </a:pPr>
            <a:r>
              <a:rPr lang="tr-TR" dirty="0" smtClean="0"/>
              <a:t>İşsizlik sadece ekonomik bir sorun olarak tanımlanmamaktadır: piyasa ilişkileri içinde bir gelir elde edemeyen ya da bir ‘şey’ satamayan, toplumla da bütünleşememektedir </a:t>
            </a:r>
            <a:endParaRPr lang="tr-TR" dirty="0" smtClean="0"/>
          </a:p>
          <a:p>
            <a:pPr marL="0" indent="0">
              <a:buNone/>
            </a:pPr>
            <a:endParaRPr lang="tr-TR" dirty="0" smtClean="0"/>
          </a:p>
          <a:p>
            <a:pPr marL="0" indent="0">
              <a:buNone/>
            </a:pPr>
            <a:r>
              <a:rPr lang="tr-TR" dirty="0" smtClean="0"/>
              <a:t>Popülist uygulamaların terk edilmesi, ekonominin dışına ‘itilenleri’ yalnızlığa ve yabancılaşmaya itmektedir </a:t>
            </a:r>
            <a:endParaRPr lang="tr-TR" dirty="0"/>
          </a:p>
        </p:txBody>
      </p:sp>
    </p:spTree>
    <p:extLst>
      <p:ext uri="{BB962C8B-B14F-4D97-AF65-F5344CB8AC3E}">
        <p14:creationId xmlns:p14="http://schemas.microsoft.com/office/powerpoint/2010/main" val="2071740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Kültürel alanda değişim </a:t>
            </a:r>
            <a:endParaRPr lang="tr-TR" dirty="0"/>
          </a:p>
        </p:txBody>
      </p:sp>
      <p:sp>
        <p:nvSpPr>
          <p:cNvPr id="3" name="İçerik Yer Tutucusu 2"/>
          <p:cNvSpPr>
            <a:spLocks noGrp="1"/>
          </p:cNvSpPr>
          <p:nvPr>
            <p:ph idx="1"/>
          </p:nvPr>
        </p:nvSpPr>
        <p:spPr/>
        <p:txBody>
          <a:bodyPr/>
          <a:lstStyle/>
          <a:p>
            <a:pPr marL="0" indent="0">
              <a:buNone/>
            </a:pPr>
            <a:r>
              <a:rPr lang="tr-TR" dirty="0" smtClean="0"/>
              <a:t>İnsan yaşamının her yönüyle işgal altına alınması, insanın fethedilmesi </a:t>
            </a:r>
          </a:p>
          <a:p>
            <a:pPr marL="0" indent="0">
              <a:buNone/>
            </a:pPr>
            <a:endParaRPr lang="tr-TR" dirty="0"/>
          </a:p>
          <a:p>
            <a:pPr marL="0" indent="0">
              <a:buNone/>
            </a:pPr>
            <a:r>
              <a:rPr lang="tr-TR" dirty="0" smtClean="0"/>
              <a:t>İlk hedeflerden biri, dildir </a:t>
            </a:r>
          </a:p>
          <a:p>
            <a:pPr marL="0" indent="0">
              <a:buNone/>
            </a:pPr>
            <a:endParaRPr lang="tr-TR" dirty="0"/>
          </a:p>
          <a:p>
            <a:pPr marL="0" indent="0">
              <a:buNone/>
            </a:pPr>
            <a:r>
              <a:rPr lang="tr-TR" dirty="0" smtClean="0"/>
              <a:t>«İdeolojik </a:t>
            </a:r>
            <a:r>
              <a:rPr lang="tr-TR" dirty="0"/>
              <a:t>temeller üzerine kurulan tüm politikalar gibi </a:t>
            </a:r>
            <a:r>
              <a:rPr lang="tr-TR" dirty="0" err="1"/>
              <a:t>neoliberalizm</a:t>
            </a:r>
            <a:r>
              <a:rPr lang="tr-TR" dirty="0"/>
              <a:t> de ekonomide kendi dilini ve terminolojisini yerleştirmek ihtiyacını </a:t>
            </a:r>
            <a:r>
              <a:rPr lang="tr-TR" dirty="0" smtClean="0"/>
              <a:t>duyar.» (Kurmuş)</a:t>
            </a:r>
            <a:endParaRPr lang="tr-TR" dirty="0" smtClean="0"/>
          </a:p>
          <a:p>
            <a:pPr marL="0" indent="0">
              <a:buNone/>
            </a:pPr>
            <a:endParaRPr lang="tr-TR" dirty="0"/>
          </a:p>
        </p:txBody>
      </p:sp>
    </p:spTree>
    <p:extLst>
      <p:ext uri="{BB962C8B-B14F-4D97-AF65-F5344CB8AC3E}">
        <p14:creationId xmlns:p14="http://schemas.microsoft.com/office/powerpoint/2010/main" val="193674781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500</Words>
  <Application>Microsoft Office PowerPoint</Application>
  <PresentationFormat>Geniş ekran</PresentationFormat>
  <Paragraphs>56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Kamu maliyesi ve ekonomik sistem</vt:lpstr>
      <vt:lpstr>Kapitalist sistemin dinamiği </vt:lpstr>
      <vt:lpstr>Mali rant </vt:lpstr>
      <vt:lpstr>Devletin işlevi </vt:lpstr>
      <vt:lpstr>Ulus devletin işlevi </vt:lpstr>
      <vt:lpstr>Organik devletten bireysel devlet görüşüne </vt:lpstr>
      <vt:lpstr>Neoliberal dönemde ‘toplum’ </vt:lpstr>
      <vt:lpstr>Yabancılaşma </vt:lpstr>
      <vt:lpstr>Kültürel alanda değişim </vt:lpstr>
      <vt:lpstr>Yeni özgürlük alanı: tüketim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6</cp:revision>
  <dcterms:created xsi:type="dcterms:W3CDTF">2019-05-16T14:28:14Z</dcterms:created>
  <dcterms:modified xsi:type="dcterms:W3CDTF">2019-05-18T14:03:47Z</dcterms:modified>
</cp:coreProperties>
</file>