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 id="259" r:id="rId3"/>
    <p:sldId id="260" r:id="rId4"/>
    <p:sldId id="261" r:id="rId5"/>
    <p:sldId id="262" r:id="rId6"/>
    <p:sldId id="263" r:id="rId7"/>
    <p:sldId id="264" r:id="rId8"/>
    <p:sldId id="267" r:id="rId9"/>
    <p:sldId id="269" r:id="rId10"/>
    <p:sldId id="270"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7 Başlık"/>
          <p:cNvSpPr>
            <a:spLocks noGrp="1"/>
          </p:cNvSpPr>
          <p:nvPr>
            <p:ph type="ctrTitle"/>
          </p:nvPr>
        </p:nvSpPr>
        <p:spPr>
          <a:xfrm>
            <a:off x="3048000" y="3124200"/>
            <a:ext cx="8229600" cy="1894362"/>
          </a:xfrm>
        </p:spPr>
        <p:txBody>
          <a:bodyPr/>
          <a:lstStyle>
            <a:lvl1pPr>
              <a:defRPr b="1"/>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3048000" y="5003322"/>
            <a:ext cx="82296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bwMode="auto">
          <a:xfrm rot="5400000">
            <a:off x="10733828" y="1110597"/>
            <a:ext cx="2286000" cy="508000"/>
          </a:xfrm>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17" name="16 Altbilgi Yer Tutucusu"/>
          <p:cNvSpPr>
            <a:spLocks noGrp="1"/>
          </p:cNvSpPr>
          <p:nvPr>
            <p:ph type="ftr" sz="quarter" idx="11"/>
          </p:nvPr>
        </p:nvSpPr>
        <p:spPr bwMode="auto">
          <a:xfrm rot="5400000">
            <a:off x="10045959" y="4117661"/>
            <a:ext cx="3657600" cy="512064"/>
          </a:xfrm>
        </p:spPr>
        <p:txBody>
          <a:bodyPr/>
          <a:lstStyle/>
          <a:p>
            <a:endParaRPr lang="tr-TR">
              <a:solidFill>
                <a:srgbClr val="575F6D"/>
              </a:solidFill>
            </a:endParaRPr>
          </a:p>
        </p:txBody>
      </p:sp>
      <p:sp>
        <p:nvSpPr>
          <p:cNvPr id="10" name="9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4" name="13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9" name="18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8" name="17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20" name="19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5" name="14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22" name="21 Düz Bağlayıcı"/>
          <p:cNvSpPr>
            <a:spLocks noChangeShapeType="1"/>
          </p:cNvSpPr>
          <p:nvPr/>
        </p:nvSpPr>
        <p:spPr bwMode="auto">
          <a:xfrm>
            <a:off x="12151808"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27" name="26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1" name="20 Oval"/>
          <p:cNvSpPr/>
          <p:nvPr/>
        </p:nvSpPr>
        <p:spPr bwMode="auto">
          <a:xfrm>
            <a:off x="812800" y="3429000"/>
            <a:ext cx="17272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3" name="22 Oval"/>
          <p:cNvSpPr/>
          <p:nvPr/>
        </p:nvSpPr>
        <p:spPr bwMode="auto">
          <a:xfrm>
            <a:off x="1746176"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4" name="23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6" name="25 Oval"/>
          <p:cNvSpPr/>
          <p:nvPr/>
        </p:nvSpPr>
        <p:spPr bwMode="auto">
          <a:xfrm>
            <a:off x="2218944" y="5788152"/>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5" name="24 Oval"/>
          <p:cNvSpPr/>
          <p:nvPr/>
        </p:nvSpPr>
        <p:spPr>
          <a:xfrm>
            <a:off x="2540000" y="4495800"/>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9" name="28 Slayt Numarası Yer Tutucusu"/>
          <p:cNvSpPr>
            <a:spLocks noGrp="1"/>
          </p:cNvSpPr>
          <p:nvPr>
            <p:ph type="sldNum" sz="quarter" idx="12"/>
          </p:nvPr>
        </p:nvSpPr>
        <p:spPr bwMode="auto">
          <a:xfrm>
            <a:off x="1767392"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93710222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777814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274640"/>
            <a:ext cx="2235200" cy="5851525"/>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609600" y="274639"/>
            <a:ext cx="80264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5" name="4 Altbilgi Yer Tutucusu"/>
          <p:cNvSpPr>
            <a:spLocks noGrp="1"/>
          </p:cNvSpPr>
          <p:nvPr>
            <p:ph type="ftr" sz="quarter" idx="11"/>
          </p:nvPr>
        </p:nvSpPr>
        <p:spPr/>
        <p:txBody>
          <a:bodyPr/>
          <a:lstStyle/>
          <a:p>
            <a:endParaRPr lang="tr-TR">
              <a:solidFill>
                <a:srgbClr val="575F6D"/>
              </a:solidFill>
            </a:endParaRP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6180512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8" name="7 İçerik Yer Tutucusu"/>
          <p:cNvSpPr>
            <a:spLocks noGrp="1"/>
          </p:cNvSpPr>
          <p:nvPr>
            <p:ph sz="quarter" idx="1"/>
          </p:nvPr>
        </p:nvSpPr>
        <p:spPr>
          <a:xfrm>
            <a:off x="609600" y="1600200"/>
            <a:ext cx="99568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4"/>
          </p:nvPr>
        </p:nvSpPr>
        <p:spPr/>
        <p:txBody>
          <a:bodyPr rtlCol="0"/>
          <a:lstStyle/>
          <a:p>
            <a:fld id="{D9F75050-0E15-4C5B-92B0-66D068882F1F}" type="datetimeFigureOut">
              <a:rPr lang="tr-TR" smtClean="0">
                <a:solidFill>
                  <a:srgbClr val="575F6D"/>
                </a:solidFill>
              </a:rPr>
              <a:pPr/>
              <a:t>30.04.2020</a:t>
            </a:fld>
            <a:endParaRPr lang="tr-TR">
              <a:solidFill>
                <a:srgbClr val="575F6D"/>
              </a:solidFill>
            </a:endParaRPr>
          </a:p>
        </p:txBody>
      </p:sp>
      <p:sp>
        <p:nvSpPr>
          <p:cNvPr id="9" name="8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10" name="9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25108468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3048000" y="2895600"/>
            <a:ext cx="82296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048000" y="5010150"/>
            <a:ext cx="82296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bwMode="auto">
          <a:xfrm rot="5400000">
            <a:off x="10732008" y="1106932"/>
            <a:ext cx="2286000" cy="508000"/>
          </a:xfrm>
        </p:spPr>
        <p:txBody>
          <a:bodyPr/>
          <a:lstStyle/>
          <a:p>
            <a:fld id="{D9F75050-0E15-4C5B-92B0-66D068882F1F}" type="datetimeFigureOut">
              <a:rPr lang="tr-TR" smtClean="0">
                <a:solidFill>
                  <a:srgbClr val="FFF39D"/>
                </a:solidFill>
              </a:rPr>
              <a:pPr/>
              <a:t>30.04.2020</a:t>
            </a:fld>
            <a:endParaRPr lang="tr-TR">
              <a:solidFill>
                <a:srgbClr val="FFF39D"/>
              </a:solidFill>
            </a:endParaRPr>
          </a:p>
        </p:txBody>
      </p:sp>
      <p:sp>
        <p:nvSpPr>
          <p:cNvPr id="5" name="4 Altbilgi Yer Tutucusu"/>
          <p:cNvSpPr>
            <a:spLocks noGrp="1"/>
          </p:cNvSpPr>
          <p:nvPr>
            <p:ph type="ftr" sz="quarter" idx="11"/>
          </p:nvPr>
        </p:nvSpPr>
        <p:spPr bwMode="auto">
          <a:xfrm rot="5400000">
            <a:off x="10046208" y="4114800"/>
            <a:ext cx="3657600" cy="512064"/>
          </a:xfrm>
        </p:spPr>
        <p:txBody>
          <a:bodyPr/>
          <a:lstStyle/>
          <a:p>
            <a:endParaRPr lang="tr-TR">
              <a:solidFill>
                <a:srgbClr val="FFF39D"/>
              </a:solidFill>
            </a:endParaRPr>
          </a:p>
        </p:txBody>
      </p:sp>
      <p:sp>
        <p:nvSpPr>
          <p:cNvPr id="9" name="8 Dikdörtgen"/>
          <p:cNvSpPr/>
          <p:nvPr/>
        </p:nvSpPr>
        <p:spPr bwMode="auto">
          <a:xfrm>
            <a:off x="508000" y="0"/>
            <a:ext cx="8128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0" name="9 Dikdörtgen"/>
          <p:cNvSpPr/>
          <p:nvPr/>
        </p:nvSpPr>
        <p:spPr bwMode="auto">
          <a:xfrm>
            <a:off x="368448" y="0"/>
            <a:ext cx="139552"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ikdörtgen"/>
          <p:cNvSpPr/>
          <p:nvPr/>
        </p:nvSpPr>
        <p:spPr bwMode="auto">
          <a:xfrm>
            <a:off x="1320800" y="0"/>
            <a:ext cx="242496"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ikdörtgen"/>
          <p:cNvSpPr/>
          <p:nvPr/>
        </p:nvSpPr>
        <p:spPr bwMode="auto">
          <a:xfrm>
            <a:off x="1521760" y="0"/>
            <a:ext cx="30704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12 Düz Bağlayıcı"/>
          <p:cNvSpPr>
            <a:spLocks noChangeShapeType="1"/>
          </p:cNvSpPr>
          <p:nvPr/>
        </p:nvSpPr>
        <p:spPr bwMode="auto">
          <a:xfrm>
            <a:off x="141792"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4" name="13 Düz Bağlayıcı"/>
          <p:cNvSpPr>
            <a:spLocks noChangeShapeType="1"/>
          </p:cNvSpPr>
          <p:nvPr/>
        </p:nvSpPr>
        <p:spPr bwMode="auto">
          <a:xfrm>
            <a:off x="12192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5" name="14 Düz Bağlayıcı"/>
          <p:cNvSpPr>
            <a:spLocks noChangeShapeType="1"/>
          </p:cNvSpPr>
          <p:nvPr/>
        </p:nvSpPr>
        <p:spPr bwMode="auto">
          <a:xfrm>
            <a:off x="1138816"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6" name="15 Düz Bağlayıcı"/>
          <p:cNvSpPr>
            <a:spLocks noChangeShapeType="1"/>
          </p:cNvSpPr>
          <p:nvPr/>
        </p:nvSpPr>
        <p:spPr bwMode="auto">
          <a:xfrm>
            <a:off x="2302187"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7" name="16 Düz Bağlayıcı"/>
          <p:cNvSpPr>
            <a:spLocks noChangeShapeType="1"/>
          </p:cNvSpPr>
          <p:nvPr/>
        </p:nvSpPr>
        <p:spPr bwMode="auto">
          <a:xfrm>
            <a:off x="14224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18" name="17 Dikdörtgen"/>
          <p:cNvSpPr/>
          <p:nvPr/>
        </p:nvSpPr>
        <p:spPr bwMode="auto">
          <a:xfrm>
            <a:off x="1625600" y="0"/>
            <a:ext cx="1016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19" name="18 Oval"/>
          <p:cNvSpPr/>
          <p:nvPr/>
        </p:nvSpPr>
        <p:spPr bwMode="auto">
          <a:xfrm>
            <a:off x="812800" y="3429000"/>
            <a:ext cx="17272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0" name="19 Oval"/>
          <p:cNvSpPr/>
          <p:nvPr/>
        </p:nvSpPr>
        <p:spPr bwMode="auto">
          <a:xfrm>
            <a:off x="1766272" y="4866752"/>
            <a:ext cx="855232"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1" name="20 Oval"/>
          <p:cNvSpPr/>
          <p:nvPr/>
        </p:nvSpPr>
        <p:spPr bwMode="auto">
          <a:xfrm>
            <a:off x="1454773" y="5500632"/>
            <a:ext cx="18288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2" name="21 Oval"/>
          <p:cNvSpPr/>
          <p:nvPr/>
        </p:nvSpPr>
        <p:spPr bwMode="auto">
          <a:xfrm>
            <a:off x="2218944" y="5791200"/>
            <a:ext cx="36576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3" name="22 Oval"/>
          <p:cNvSpPr/>
          <p:nvPr/>
        </p:nvSpPr>
        <p:spPr bwMode="auto">
          <a:xfrm>
            <a:off x="2505387" y="4479888"/>
            <a:ext cx="48768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6" name="25 Düz Bağlayıcı"/>
          <p:cNvSpPr>
            <a:spLocks noChangeShapeType="1"/>
          </p:cNvSpPr>
          <p:nvPr/>
        </p:nvSpPr>
        <p:spPr bwMode="auto">
          <a:xfrm>
            <a:off x="12130592"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white"/>
              </a:solidFill>
            </a:endParaRPr>
          </a:p>
        </p:txBody>
      </p:sp>
      <p:sp>
        <p:nvSpPr>
          <p:cNvPr id="6" name="5 Slayt Numarası Yer Tutucusu"/>
          <p:cNvSpPr>
            <a:spLocks noGrp="1"/>
          </p:cNvSpPr>
          <p:nvPr>
            <p:ph type="sldNum" sz="quarter" idx="12"/>
          </p:nvPr>
        </p:nvSpPr>
        <p:spPr bwMode="auto">
          <a:xfrm>
            <a:off x="1787488" y="4928702"/>
            <a:ext cx="812800" cy="517524"/>
          </a:xfrm>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109751605"/>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6" name="5 Altbilgi Yer Tutucusu"/>
          <p:cNvSpPr>
            <a:spLocks noGrp="1"/>
          </p:cNvSpPr>
          <p:nvPr>
            <p:ph type="ftr" sz="quarter" idx="11"/>
          </p:nvPr>
        </p:nvSpPr>
        <p:spPr/>
        <p:txBody>
          <a:bodyPr/>
          <a:lstStyle/>
          <a:p>
            <a:endParaRPr lang="tr-TR">
              <a:solidFill>
                <a:srgbClr val="575F6D"/>
              </a:solidFill>
            </a:endParaRP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9" name="8 İçerik Yer Tutucusu"/>
          <p:cNvSpPr>
            <a:spLocks noGrp="1"/>
          </p:cNvSpPr>
          <p:nvPr>
            <p:ph sz="quarter" idx="1"/>
          </p:nvPr>
        </p:nvSpPr>
        <p:spPr>
          <a:xfrm>
            <a:off x="609600"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5693664" y="1600200"/>
            <a:ext cx="48768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extLst>
      <p:ext uri="{BB962C8B-B14F-4D97-AF65-F5344CB8AC3E}">
        <p14:creationId xmlns:p14="http://schemas.microsoft.com/office/powerpoint/2010/main" val="32396927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10058400" cy="1143000"/>
          </a:xfrm>
        </p:spPr>
        <p:txBody>
          <a:bodyPr anchor="b"/>
          <a:lstStyle>
            <a:lvl1pPr>
              <a:defRPr/>
            </a:lvl1pPr>
          </a:lstStyle>
          <a:p>
            <a:r>
              <a:rPr kumimoji="0" lang="tr-TR" smtClean="0"/>
              <a:t>Asıl başlık stili için tıklatın</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8" name="7 Altbilgi Yer Tutucusu"/>
          <p:cNvSpPr>
            <a:spLocks noGrp="1"/>
          </p:cNvSpPr>
          <p:nvPr>
            <p:ph type="ftr" sz="quarter" idx="11"/>
          </p:nvPr>
        </p:nvSpPr>
        <p:spPr/>
        <p:txBody>
          <a:bodyPr/>
          <a:lstStyle/>
          <a:p>
            <a:endParaRPr lang="tr-TR">
              <a:solidFill>
                <a:srgbClr val="575F6D"/>
              </a:solidFill>
            </a:endParaRP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
        <p:nvSpPr>
          <p:cNvPr id="11" name="10 İçerik Yer Tutucusu"/>
          <p:cNvSpPr>
            <a:spLocks noGrp="1"/>
          </p:cNvSpPr>
          <p:nvPr>
            <p:ph sz="quarter" idx="2"/>
          </p:nvPr>
        </p:nvSpPr>
        <p:spPr>
          <a:xfrm>
            <a:off x="6096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5829300" y="2362200"/>
            <a:ext cx="48768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11 Metin Yer Tutucusu"/>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13 Metin Yer Tutucusu"/>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extLst>
      <p:ext uri="{BB962C8B-B14F-4D97-AF65-F5344CB8AC3E}">
        <p14:creationId xmlns:p14="http://schemas.microsoft.com/office/powerpoint/2010/main" val="31323203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6" name="5 Veri Yer Tutucusu"/>
          <p:cNvSpPr>
            <a:spLocks noGrp="1"/>
          </p:cNvSpPr>
          <p:nvPr>
            <p:ph type="dt" sz="half" idx="10"/>
          </p:nvPr>
        </p:nvSpPr>
        <p:spPr/>
        <p:txBody>
          <a:bodyPr rtlCol="0"/>
          <a:lstStyle/>
          <a:p>
            <a:fld id="{D9F75050-0E15-4C5B-92B0-66D068882F1F}" type="datetimeFigureOut">
              <a:rPr lang="tr-TR" smtClean="0">
                <a:solidFill>
                  <a:srgbClr val="575F6D"/>
                </a:solidFill>
              </a:rPr>
              <a:pPr/>
              <a:t>30.04.2020</a:t>
            </a:fld>
            <a:endParaRPr lang="tr-TR">
              <a:solidFill>
                <a:srgbClr val="575F6D"/>
              </a:solidFill>
            </a:endParaRPr>
          </a:p>
        </p:txBody>
      </p:sp>
      <p:sp>
        <p:nvSpPr>
          <p:cNvPr id="7" name="6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8" name="7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27402477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3" name="2 Altbilgi Yer Tutucusu"/>
          <p:cNvSpPr>
            <a:spLocks noGrp="1"/>
          </p:cNvSpPr>
          <p:nvPr>
            <p:ph type="ftr" sz="quarter" idx="11"/>
          </p:nvPr>
        </p:nvSpPr>
        <p:spPr/>
        <p:txBody>
          <a:bodyPr/>
          <a:lstStyle/>
          <a:p>
            <a:endParaRPr lang="tr-TR">
              <a:solidFill>
                <a:srgbClr val="575F6D"/>
              </a:solidFill>
            </a:endParaRP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1429244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9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2" name="1 Başlık"/>
          <p:cNvSpPr>
            <a:spLocks noGrp="1"/>
          </p:cNvSpPr>
          <p:nvPr>
            <p:ph type="title"/>
          </p:nvPr>
        </p:nvSpPr>
        <p:spPr>
          <a:xfrm rot="5400000">
            <a:off x="5547360" y="3124200"/>
            <a:ext cx="6309360" cy="6096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9083040" y="274320"/>
            <a:ext cx="2036064"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7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9" name="8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11" name="10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2" name="11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3" name="12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4" name="13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18" name="17 İçerik Yer Tutucusu"/>
          <p:cNvSpPr>
            <a:spLocks noGrp="1"/>
          </p:cNvSpPr>
          <p:nvPr>
            <p:ph sz="quarter" idx="1"/>
          </p:nvPr>
        </p:nvSpPr>
        <p:spPr>
          <a:xfrm>
            <a:off x="406400" y="274320"/>
            <a:ext cx="75184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20 Veri Yer Tutucusu"/>
          <p:cNvSpPr>
            <a:spLocks noGrp="1"/>
          </p:cNvSpPr>
          <p:nvPr>
            <p:ph type="dt" sz="half" idx="14"/>
          </p:nvPr>
        </p:nvSpPr>
        <p:spPr/>
        <p:txBody>
          <a:bodyPr rtlCol="0"/>
          <a:lstStyle/>
          <a:p>
            <a:fld id="{D9F75050-0E15-4C5B-92B0-66D068882F1F}" type="datetimeFigureOut">
              <a:rPr lang="tr-TR" smtClean="0">
                <a:solidFill>
                  <a:srgbClr val="575F6D"/>
                </a:solidFill>
              </a:rPr>
              <a:pPr/>
              <a:t>30.04.2020</a:t>
            </a:fld>
            <a:endParaRPr lang="tr-TR">
              <a:solidFill>
                <a:srgbClr val="575F6D"/>
              </a:solidFill>
            </a:endParaRPr>
          </a:p>
        </p:txBody>
      </p:sp>
      <p:sp>
        <p:nvSpPr>
          <p:cNvPr id="22" name="21 Slayt Numarası Yer Tutucusu"/>
          <p:cNvSpPr>
            <a:spLocks noGrp="1"/>
          </p:cNvSpPr>
          <p:nvPr>
            <p:ph type="sldNum" sz="quarter" idx="15"/>
          </p:nvPr>
        </p:nvSpPr>
        <p:spPr/>
        <p:txBody>
          <a:bodyPr rtlCol="0"/>
          <a:lstStyle/>
          <a:p>
            <a:fld id="{B1DEFA8C-F947-479F-BE07-76B6B3F80BF1}" type="slidenum">
              <a:rPr lang="tr-TR" smtClean="0"/>
              <a:pPr/>
              <a:t>‹#›</a:t>
            </a:fld>
            <a:endParaRPr lang="tr-TR"/>
          </a:p>
        </p:txBody>
      </p:sp>
      <p:sp>
        <p:nvSpPr>
          <p:cNvPr id="23" name="22 Altbilgi Yer Tutucusu"/>
          <p:cNvSpPr>
            <a:spLocks noGrp="1"/>
          </p:cNvSpPr>
          <p:nvPr>
            <p:ph type="ftr" sz="quarter" idx="16"/>
          </p:nvPr>
        </p:nvSpPr>
        <p:spPr/>
        <p:txBody>
          <a:bodyPr rtlCol="0"/>
          <a:lstStyle/>
          <a:p>
            <a:endParaRPr lang="tr-TR">
              <a:solidFill>
                <a:srgbClr val="575F6D"/>
              </a:solidFill>
            </a:endParaRPr>
          </a:p>
        </p:txBody>
      </p:sp>
    </p:spTree>
    <p:extLst>
      <p:ext uri="{BB962C8B-B14F-4D97-AF65-F5344CB8AC3E}">
        <p14:creationId xmlns:p14="http://schemas.microsoft.com/office/powerpoint/2010/main" val="1712355599"/>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Düz Bağlayıcı"/>
          <p:cNvSpPr>
            <a:spLocks noChangeShapeType="1"/>
          </p:cNvSpPr>
          <p:nvPr/>
        </p:nvSpPr>
        <p:spPr bwMode="auto">
          <a:xfrm>
            <a:off x="11684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3" name="12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 name="1 Başlık"/>
          <p:cNvSpPr>
            <a:spLocks noGrp="1"/>
          </p:cNvSpPr>
          <p:nvPr>
            <p:ph type="title"/>
          </p:nvPr>
        </p:nvSpPr>
        <p:spPr>
          <a:xfrm rot="5400000">
            <a:off x="5518404" y="3124200"/>
            <a:ext cx="6309360" cy="609600"/>
          </a:xfrm>
        </p:spPr>
        <p:txBody>
          <a:bodyPr anchor="b"/>
          <a:lstStyle>
            <a:lvl1pPr algn="l">
              <a:buNone/>
              <a:defRPr sz="2000" b="1"/>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0" y="0"/>
            <a:ext cx="82296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9021064" y="264795"/>
            <a:ext cx="2032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9 Düz Bağlayıcı"/>
          <p:cNvSpPr>
            <a:spLocks noChangeShapeType="1"/>
          </p:cNvSpPr>
          <p:nvPr/>
        </p:nvSpPr>
        <p:spPr bwMode="auto">
          <a:xfrm>
            <a:off x="119888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1" name="10 Dikdörtgen"/>
          <p:cNvSpPr/>
          <p:nvPr/>
        </p:nvSpPr>
        <p:spPr bwMode="auto">
          <a:xfrm>
            <a:off x="11785600" y="0"/>
            <a:ext cx="4064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2" name="11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9" name="18 Düz Bağlayıcı"/>
          <p:cNvSpPr>
            <a:spLocks noChangeShapeType="1"/>
          </p:cNvSpPr>
          <p:nvPr/>
        </p:nvSpPr>
        <p:spPr bwMode="auto">
          <a:xfrm>
            <a:off x="83312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20" name="19 Düz Bağlayıcı"/>
          <p:cNvSpPr>
            <a:spLocks noChangeShapeType="1"/>
          </p:cNvSpPr>
          <p:nvPr/>
        </p:nvSpPr>
        <p:spPr bwMode="auto">
          <a:xfrm>
            <a:off x="8256395"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17" name="16 Veri Yer Tutucusu"/>
          <p:cNvSpPr>
            <a:spLocks noGrp="1"/>
          </p:cNvSpPr>
          <p:nvPr>
            <p:ph type="dt" sz="half" idx="10"/>
          </p:nvPr>
        </p:nvSpPr>
        <p:spPr/>
        <p:txBody>
          <a:bodyPr rtlCol="0"/>
          <a:lstStyle/>
          <a:p>
            <a:fld id="{D9F75050-0E15-4C5B-92B0-66D068882F1F}" type="datetimeFigureOut">
              <a:rPr lang="tr-TR" smtClean="0">
                <a:solidFill>
                  <a:srgbClr val="575F6D"/>
                </a:solidFill>
              </a:rPr>
              <a:pPr/>
              <a:t>30.04.2020</a:t>
            </a:fld>
            <a:endParaRPr lang="tr-TR">
              <a:solidFill>
                <a:srgbClr val="575F6D"/>
              </a:solidFill>
            </a:endParaRPr>
          </a:p>
        </p:txBody>
      </p:sp>
      <p:sp>
        <p:nvSpPr>
          <p:cNvPr id="18" name="17 Slayt Numarası Yer Tutucusu"/>
          <p:cNvSpPr>
            <a:spLocks noGrp="1"/>
          </p:cNvSpPr>
          <p:nvPr>
            <p:ph type="sldNum" sz="quarter" idx="11"/>
          </p:nvPr>
        </p:nvSpPr>
        <p:spPr/>
        <p:txBody>
          <a:bodyPr rtlCol="0"/>
          <a:lstStyle/>
          <a:p>
            <a:fld id="{B1DEFA8C-F947-479F-BE07-76B6B3F80BF1}" type="slidenum">
              <a:rPr lang="tr-TR" smtClean="0"/>
              <a:pPr/>
              <a:t>‹#›</a:t>
            </a:fld>
            <a:endParaRPr lang="tr-TR"/>
          </a:p>
        </p:txBody>
      </p:sp>
      <p:sp>
        <p:nvSpPr>
          <p:cNvPr id="21" name="20 Altbilgi Yer Tutucusu"/>
          <p:cNvSpPr>
            <a:spLocks noGrp="1"/>
          </p:cNvSpPr>
          <p:nvPr>
            <p:ph type="ftr" sz="quarter" idx="12"/>
          </p:nvPr>
        </p:nvSpPr>
        <p:spPr/>
        <p:txBody>
          <a:bodyPr rtlCol="0"/>
          <a:lstStyle/>
          <a:p>
            <a:endParaRPr lang="tr-TR">
              <a:solidFill>
                <a:srgbClr val="575F6D"/>
              </a:solidFill>
            </a:endParaRPr>
          </a:p>
        </p:txBody>
      </p:sp>
    </p:spTree>
    <p:extLst>
      <p:ext uri="{BB962C8B-B14F-4D97-AF65-F5344CB8AC3E}">
        <p14:creationId xmlns:p14="http://schemas.microsoft.com/office/powerpoint/2010/main" val="2662497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15 Düz Bağlayıcı"/>
          <p:cNvSpPr>
            <a:spLocks noChangeShapeType="1"/>
          </p:cNvSpPr>
          <p:nvPr/>
        </p:nvSpPr>
        <p:spPr bwMode="auto">
          <a:xfrm>
            <a:off x="11684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lang="en-US" sz="1800" dirty="0">
              <a:solidFill>
                <a:prstClr val="black"/>
              </a:solidFill>
            </a:endParaRPr>
          </a:p>
        </p:txBody>
      </p:sp>
      <p:sp>
        <p:nvSpPr>
          <p:cNvPr id="22" name="21 Başlık Yer Tutucusu"/>
          <p:cNvSpPr>
            <a:spLocks noGrp="1"/>
          </p:cNvSpPr>
          <p:nvPr>
            <p:ph type="title"/>
          </p:nvPr>
        </p:nvSpPr>
        <p:spPr>
          <a:xfrm>
            <a:off x="609600" y="274638"/>
            <a:ext cx="99568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09600" y="1600200"/>
            <a:ext cx="99568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rot="5400000">
            <a:off x="10454640" y="1017843"/>
            <a:ext cx="2011680" cy="512064"/>
          </a:xfrm>
          <a:prstGeom prst="rect">
            <a:avLst/>
          </a:prstGeom>
        </p:spPr>
        <p:txBody>
          <a:bodyPr vert="horz" anchor="ctr" anchorCtr="0"/>
          <a:lstStyle>
            <a:lvl1pPr algn="r" eaLnBrk="1" latinLnBrk="0" hangingPunct="1">
              <a:defRPr kumimoji="0" sz="1200">
                <a:solidFill>
                  <a:schemeClr val="tx2"/>
                </a:solidFill>
              </a:defRPr>
            </a:lvl1pPr>
          </a:lstStyle>
          <a:p>
            <a:fld id="{D9F75050-0E15-4C5B-92B0-66D068882F1F}" type="datetimeFigureOut">
              <a:rPr lang="tr-TR" smtClean="0">
                <a:solidFill>
                  <a:srgbClr val="575F6D"/>
                </a:solidFill>
              </a:rPr>
              <a:pPr/>
              <a:t>30.04.2020</a:t>
            </a:fld>
            <a:endParaRPr lang="tr-TR">
              <a:solidFill>
                <a:srgbClr val="575F6D"/>
              </a:solidFill>
            </a:endParaRPr>
          </a:p>
        </p:txBody>
      </p:sp>
      <p:sp>
        <p:nvSpPr>
          <p:cNvPr id="3" name="2 Altbilgi Yer Tutucusu"/>
          <p:cNvSpPr>
            <a:spLocks noGrp="1"/>
          </p:cNvSpPr>
          <p:nvPr>
            <p:ph type="ftr" sz="quarter" idx="3"/>
          </p:nvPr>
        </p:nvSpPr>
        <p:spPr>
          <a:xfrm rot="5400000">
            <a:off x="9853648" y="3676280"/>
            <a:ext cx="3200400" cy="487680"/>
          </a:xfrm>
          <a:prstGeom prst="rect">
            <a:avLst/>
          </a:prstGeom>
        </p:spPr>
        <p:txBody>
          <a:bodyPr vert="horz" anchor="ctr" anchorCtr="0"/>
          <a:lstStyle>
            <a:lvl1pPr algn="l" eaLnBrk="1" latinLnBrk="0" hangingPunct="1">
              <a:defRPr kumimoji="0" sz="1200">
                <a:solidFill>
                  <a:schemeClr val="tx2"/>
                </a:solidFill>
              </a:defRPr>
            </a:lvl1pPr>
          </a:lstStyle>
          <a:p>
            <a:endParaRPr lang="tr-TR">
              <a:solidFill>
                <a:srgbClr val="575F6D"/>
              </a:solidFill>
            </a:endParaRPr>
          </a:p>
        </p:txBody>
      </p:sp>
      <p:sp>
        <p:nvSpPr>
          <p:cNvPr id="7" name="6 Düz Bağlayıcı"/>
          <p:cNvSpPr>
            <a:spLocks noChangeShapeType="1"/>
          </p:cNvSpPr>
          <p:nvPr/>
        </p:nvSpPr>
        <p:spPr bwMode="auto">
          <a:xfrm>
            <a:off x="1016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9" name="8 Düz Bağlayıcı"/>
          <p:cNvSpPr>
            <a:spLocks noChangeShapeType="1"/>
          </p:cNvSpPr>
          <p:nvPr/>
        </p:nvSpPr>
        <p:spPr bwMode="auto">
          <a:xfrm>
            <a:off x="119888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0" name="9 Dikdörtgen"/>
          <p:cNvSpPr/>
          <p:nvPr/>
        </p:nvSpPr>
        <p:spPr bwMode="auto">
          <a:xfrm>
            <a:off x="11785600" y="0"/>
            <a:ext cx="4064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a:solidFill>
                <a:prstClr val="white"/>
              </a:solidFill>
            </a:endParaRPr>
          </a:p>
        </p:txBody>
      </p:sp>
      <p:sp>
        <p:nvSpPr>
          <p:cNvPr id="11" name="10 Düz Bağlayıcı"/>
          <p:cNvSpPr>
            <a:spLocks noChangeShapeType="1"/>
          </p:cNvSpPr>
          <p:nvPr/>
        </p:nvSpPr>
        <p:spPr bwMode="auto">
          <a:xfrm>
            <a:off x="118872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lang="en-US" sz="1800">
              <a:solidFill>
                <a:prstClr val="black"/>
              </a:solidFill>
            </a:endParaRPr>
          </a:p>
        </p:txBody>
      </p:sp>
      <p:sp>
        <p:nvSpPr>
          <p:cNvPr id="12" name="11 Oval"/>
          <p:cNvSpPr/>
          <p:nvPr/>
        </p:nvSpPr>
        <p:spPr>
          <a:xfrm>
            <a:off x="10875264" y="5715000"/>
            <a:ext cx="73152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a:endParaRPr lang="en-US" sz="1800" dirty="0">
              <a:solidFill>
                <a:prstClr val="white"/>
              </a:solidFill>
            </a:endParaRPr>
          </a:p>
        </p:txBody>
      </p:sp>
      <p:sp>
        <p:nvSpPr>
          <p:cNvPr id="23" name="22 Slayt Numarası Yer Tutucusu"/>
          <p:cNvSpPr>
            <a:spLocks noGrp="1"/>
          </p:cNvSpPr>
          <p:nvPr>
            <p:ph type="sldNum" sz="quarter" idx="4"/>
          </p:nvPr>
        </p:nvSpPr>
        <p:spPr>
          <a:xfrm>
            <a:off x="10838688" y="5734050"/>
            <a:ext cx="812800" cy="521208"/>
          </a:xfrm>
          <a:prstGeom prst="rect">
            <a:avLst/>
          </a:prstGeom>
        </p:spPr>
        <p:txBody>
          <a:bodyPr vert="horz" anchor="ct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extLst>
      <p:ext uri="{BB962C8B-B14F-4D97-AF65-F5344CB8AC3E}">
        <p14:creationId xmlns:p14="http://schemas.microsoft.com/office/powerpoint/2010/main" val="4484682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sz="quarter" idx="1"/>
          </p:nvPr>
        </p:nvSpPr>
        <p:spPr>
          <a:xfrm>
            <a:off x="609600" y="1600200"/>
            <a:ext cx="9956800" cy="1456899"/>
          </a:xfrm>
        </p:spPr>
        <p:txBody>
          <a:bodyPr/>
          <a:lstStyle/>
          <a:p>
            <a:pPr>
              <a:buNone/>
            </a:pPr>
            <a:r>
              <a:rPr lang="tr-TR" sz="4400" dirty="0"/>
              <a:t>	</a:t>
            </a:r>
            <a:r>
              <a:rPr lang="tr-TR" sz="4400" dirty="0" smtClean="0"/>
              <a:t>			Aile Danışmanlığı</a:t>
            </a:r>
            <a:endParaRPr lang="tr-TR" dirty="0" smtClean="0"/>
          </a:p>
          <a:p>
            <a:pPr>
              <a:buNone/>
            </a:pPr>
            <a:r>
              <a:rPr lang="tr-TR" sz="2800" dirty="0"/>
              <a:t>			            </a:t>
            </a:r>
            <a:r>
              <a:rPr lang="tr-TR" dirty="0" err="1" smtClean="0"/>
              <a:t>Uzm</a:t>
            </a:r>
            <a:r>
              <a:rPr lang="tr-TR" dirty="0" smtClean="0"/>
              <a:t>. </a:t>
            </a:r>
            <a:r>
              <a:rPr lang="tr-TR" dirty="0" err="1" smtClean="0"/>
              <a:t>Kln</a:t>
            </a:r>
            <a:r>
              <a:rPr lang="tr-TR" dirty="0" smtClean="0"/>
              <a:t>. </a:t>
            </a:r>
            <a:r>
              <a:rPr lang="tr-TR" dirty="0" err="1" smtClean="0"/>
              <a:t>Psk</a:t>
            </a:r>
            <a:r>
              <a:rPr lang="tr-TR" dirty="0" smtClean="0"/>
              <a:t>. Cenk </a:t>
            </a:r>
            <a:r>
              <a:rPr lang="tr-TR" dirty="0" err="1" smtClean="0"/>
              <a:t>Adıgüzel</a:t>
            </a:r>
            <a:endParaRPr lang="tr-TR" dirty="0"/>
          </a:p>
        </p:txBody>
      </p:sp>
    </p:spTree>
    <p:extLst>
      <p:ext uri="{BB962C8B-B14F-4D97-AF65-F5344CB8AC3E}">
        <p14:creationId xmlns:p14="http://schemas.microsoft.com/office/powerpoint/2010/main" val="5850567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a:t>AKDEMİR, A., İLGÜN, E. (2013). Başlıca aile terapisi okulları. </a:t>
            </a:r>
            <a:r>
              <a:rPr lang="tr-TR" u="sng" dirty="0"/>
              <a:t>Türkiye Klinikleri Psikiyatri Özel Dergisi,</a:t>
            </a:r>
            <a:r>
              <a:rPr lang="tr-TR" dirty="0"/>
              <a:t> </a:t>
            </a:r>
            <a:r>
              <a:rPr lang="tr-TR" b="1" dirty="0"/>
              <a:t>6(1)</a:t>
            </a:r>
            <a:r>
              <a:rPr lang="tr-TR" dirty="0"/>
              <a:t>: 10-20</a:t>
            </a:r>
            <a:r>
              <a:rPr lang="tr-TR" dirty="0" smtClean="0"/>
              <a:t>.</a:t>
            </a:r>
          </a:p>
          <a:p>
            <a:r>
              <a:rPr lang="tr-TR" dirty="0" smtClean="0"/>
              <a:t>BERKSUN</a:t>
            </a:r>
            <a:r>
              <a:rPr lang="tr-TR" dirty="0"/>
              <a:t>, O.E., HIZLI SAYAR, G. (2013). Aile ve Eş Terapileri. 1.Baskı. Ankara: Detay Yayıncılık</a:t>
            </a:r>
            <a:r>
              <a:rPr lang="tr-TR" dirty="0" smtClean="0"/>
              <a:t>.</a:t>
            </a:r>
          </a:p>
          <a:p>
            <a:r>
              <a:rPr lang="tr-TR" dirty="0"/>
              <a:t>NAZLI, S. (2011). Aile Danışmanlığı. 7. Baskı. Ankara: Anı Yayıncılık.</a:t>
            </a:r>
          </a:p>
          <a:p>
            <a:r>
              <a:rPr lang="tr-TR" dirty="0"/>
              <a:t>ÖZGÜVEN, İ.E. (2014). Evlilik ve Aile Terapisi. 3. Baskı. Ankara: Nobel Akademik Yayıncılık Eğitim Danışmanlık.</a:t>
            </a:r>
          </a:p>
          <a:p>
            <a:r>
              <a:rPr lang="tr-TR" dirty="0"/>
              <a:t>RICHTER, H.E. (1997). Hasta Aile. 1. Baskı. Günsel </a:t>
            </a:r>
            <a:r>
              <a:rPr lang="tr-TR" dirty="0" err="1"/>
              <a:t>Koptagel-İlal</a:t>
            </a:r>
            <a:r>
              <a:rPr lang="tr-TR" dirty="0"/>
              <a:t> (çev.). İstanbul: Yaprak Yayınevi</a:t>
            </a:r>
            <a:endParaRPr lang="tr-TR" dirty="0" smtClean="0"/>
          </a:p>
          <a:p>
            <a:endParaRPr lang="tr-TR" dirty="0"/>
          </a:p>
          <a:p>
            <a:endParaRPr lang="tr-TR" dirty="0"/>
          </a:p>
        </p:txBody>
      </p:sp>
    </p:spTree>
    <p:extLst>
      <p:ext uri="{BB962C8B-B14F-4D97-AF65-F5344CB8AC3E}">
        <p14:creationId xmlns:p14="http://schemas.microsoft.com/office/powerpoint/2010/main" val="27607934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Sağlıklı Aile</a:t>
            </a:r>
            <a:endParaRPr lang="tr-TR" dirty="0"/>
          </a:p>
        </p:txBody>
      </p:sp>
      <p:sp>
        <p:nvSpPr>
          <p:cNvPr id="3" name="2 İçerik Yer Tutucusu"/>
          <p:cNvSpPr>
            <a:spLocks noGrp="1"/>
          </p:cNvSpPr>
          <p:nvPr>
            <p:ph sz="quarter" idx="1"/>
          </p:nvPr>
        </p:nvSpPr>
        <p:spPr/>
        <p:txBody>
          <a:bodyPr/>
          <a:lstStyle/>
          <a:p>
            <a:r>
              <a:rPr lang="tr-TR" dirty="0" smtClean="0"/>
              <a:t>Sağlıklı ailelerle ilgili araştırmalar incelendiğinde;  işlevsel ailelerin değişime adapte olabildiğini, uygun sınırlar koyabildiğini açık iletişimler aracılığıyla ilişkilerini geliştirdiklerini, bireyleri sorumluluk almaya teşvik ettiklerini, kendilerine ve çocuklarına olan güvenlerini ifade edebildiklerini ve gelecek için iyimser olduklarını görülmektedir (</a:t>
            </a:r>
            <a:r>
              <a:rPr lang="tr-TR" dirty="0" err="1" smtClean="0"/>
              <a:t>Berksun</a:t>
            </a:r>
            <a:r>
              <a:rPr lang="tr-TR" dirty="0" smtClean="0"/>
              <a:t> ve Hızlı Sayar, 2013, s.:66). </a:t>
            </a:r>
          </a:p>
          <a:p>
            <a:endParaRPr lang="tr-TR" dirty="0"/>
          </a:p>
        </p:txBody>
      </p:sp>
    </p:spTree>
    <p:extLst>
      <p:ext uri="{BB962C8B-B14F-4D97-AF65-F5344CB8AC3E}">
        <p14:creationId xmlns:p14="http://schemas.microsoft.com/office/powerpoint/2010/main" val="263949383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buNone/>
            </a:pPr>
            <a:r>
              <a:rPr lang="tr-TR" dirty="0" smtClean="0"/>
              <a:t>	Birçok araştırmaya göre sağlıklı aileler şu özellikleri içermektedir:</a:t>
            </a:r>
          </a:p>
          <a:p>
            <a:r>
              <a:rPr lang="tr-TR" dirty="0" smtClean="0"/>
              <a:t>Aileye ve üyelerine bağlılık,</a:t>
            </a:r>
          </a:p>
          <a:p>
            <a:r>
              <a:rPr lang="tr-TR" dirty="0" smtClean="0"/>
              <a:t>Üyelerin birbirlerini takdir etmesi,</a:t>
            </a:r>
          </a:p>
          <a:p>
            <a:r>
              <a:rPr lang="tr-TR" dirty="0" smtClean="0"/>
              <a:t>Beraber vakit geçirme isteği,</a:t>
            </a:r>
          </a:p>
          <a:p>
            <a:r>
              <a:rPr lang="tr-TR" dirty="0" smtClean="0"/>
              <a:t>Etkili iletişim örüntüleri,</a:t>
            </a:r>
          </a:p>
          <a:p>
            <a:r>
              <a:rPr lang="tr-TR" dirty="0" smtClean="0"/>
              <a:t>Manevi ya da dini yönelim,</a:t>
            </a:r>
          </a:p>
          <a:p>
            <a:r>
              <a:rPr lang="tr-TR" dirty="0" smtClean="0"/>
              <a:t>Krizlerle pozitif bir tutumla baş etme becerisi,</a:t>
            </a:r>
          </a:p>
          <a:p>
            <a:r>
              <a:rPr lang="tr-TR" dirty="0" smtClean="0"/>
              <a:t>Üyelerin cesaretlendirilmeleri,</a:t>
            </a:r>
          </a:p>
          <a:p>
            <a:r>
              <a:rPr lang="tr-TR" dirty="0" smtClean="0"/>
              <a:t>Açık roller (</a:t>
            </a:r>
            <a:r>
              <a:rPr lang="tr-TR" dirty="0" err="1" smtClean="0"/>
              <a:t>Berksun</a:t>
            </a:r>
            <a:r>
              <a:rPr lang="tr-TR" dirty="0" smtClean="0"/>
              <a:t> ve Hızlı Sayar, 2013, s.:67).</a:t>
            </a:r>
          </a:p>
          <a:p>
            <a:endParaRPr lang="tr-TR" dirty="0"/>
          </a:p>
        </p:txBody>
      </p:sp>
    </p:spTree>
    <p:extLst>
      <p:ext uri="{BB962C8B-B14F-4D97-AF65-F5344CB8AC3E}">
        <p14:creationId xmlns:p14="http://schemas.microsoft.com/office/powerpoint/2010/main" val="3399228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buNone/>
            </a:pPr>
            <a:r>
              <a:rPr lang="tr-TR" dirty="0" smtClean="0"/>
              <a:t>	</a:t>
            </a:r>
            <a:r>
              <a:rPr lang="tr-TR" dirty="0" err="1" smtClean="0"/>
              <a:t>Nystul</a:t>
            </a:r>
            <a:r>
              <a:rPr lang="tr-TR" dirty="0" smtClean="0"/>
              <a:t> (1993), sağlıklı ailenin fonksiyonlarını şöyle sıralamaktadırlar:</a:t>
            </a:r>
          </a:p>
          <a:p>
            <a:r>
              <a:rPr lang="tr-TR" dirty="0" smtClean="0"/>
              <a:t>Duyguları paylaşma</a:t>
            </a:r>
          </a:p>
          <a:p>
            <a:r>
              <a:rPr lang="tr-TR" dirty="0" smtClean="0"/>
              <a:t>Duyguları anlama</a:t>
            </a:r>
          </a:p>
          <a:p>
            <a:r>
              <a:rPr lang="tr-TR" dirty="0" smtClean="0"/>
              <a:t>Bireysel farklılıkları kabullenme</a:t>
            </a:r>
          </a:p>
          <a:p>
            <a:r>
              <a:rPr lang="tr-TR" dirty="0" smtClean="0"/>
              <a:t>İlgi ve sevgi duygularının gelişimi</a:t>
            </a:r>
          </a:p>
          <a:p>
            <a:r>
              <a:rPr lang="tr-TR" dirty="0" smtClean="0"/>
              <a:t>İşbirliği, </a:t>
            </a:r>
          </a:p>
          <a:p>
            <a:r>
              <a:rPr lang="tr-TR" dirty="0" smtClean="0"/>
              <a:t>Mizah duygusu</a:t>
            </a:r>
          </a:p>
          <a:p>
            <a:r>
              <a:rPr lang="tr-TR" dirty="0" smtClean="0"/>
              <a:t>Yaşamı sürdürmek ve güvenlik için gerekli olan ihtiyaçların karşılanması</a:t>
            </a:r>
          </a:p>
          <a:p>
            <a:r>
              <a:rPr lang="tr-TR" dirty="0" smtClean="0"/>
              <a:t>Problem çözme</a:t>
            </a:r>
          </a:p>
          <a:p>
            <a:endParaRPr lang="tr-TR" dirty="0"/>
          </a:p>
        </p:txBody>
      </p:sp>
    </p:spTree>
    <p:extLst>
      <p:ext uri="{BB962C8B-B14F-4D97-AF65-F5344CB8AC3E}">
        <p14:creationId xmlns:p14="http://schemas.microsoft.com/office/powerpoint/2010/main" val="425367023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Geniş bir felsefi düşünce</a:t>
            </a:r>
          </a:p>
          <a:p>
            <a:r>
              <a:rPr lang="tr-TR" dirty="0" smtClean="0"/>
              <a:t>Taahhüt</a:t>
            </a:r>
          </a:p>
          <a:p>
            <a:r>
              <a:rPr lang="tr-TR" dirty="0" smtClean="0"/>
              <a:t>İletişim</a:t>
            </a:r>
          </a:p>
          <a:p>
            <a:r>
              <a:rPr lang="tr-TR" dirty="0" smtClean="0"/>
              <a:t>Maneviyat</a:t>
            </a:r>
          </a:p>
          <a:p>
            <a:r>
              <a:rPr lang="tr-TR" dirty="0" smtClean="0"/>
              <a:t>Takdir duygularını ifade etme</a:t>
            </a:r>
          </a:p>
          <a:p>
            <a:r>
              <a:rPr lang="tr-TR" dirty="0" smtClean="0"/>
              <a:t>Birlikte zaman geçirmeye istekli olma </a:t>
            </a:r>
          </a:p>
          <a:p>
            <a:r>
              <a:rPr lang="tr-TR" dirty="0" smtClean="0"/>
              <a:t>Başa çıkma becerileri (Nazlı, 2011,s.:27).</a:t>
            </a:r>
          </a:p>
          <a:p>
            <a:endParaRPr lang="tr-TR" dirty="0"/>
          </a:p>
        </p:txBody>
      </p:sp>
    </p:spTree>
    <p:extLst>
      <p:ext uri="{BB962C8B-B14F-4D97-AF65-F5344CB8AC3E}">
        <p14:creationId xmlns:p14="http://schemas.microsoft.com/office/powerpoint/2010/main" val="28827024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buNone/>
            </a:pPr>
            <a:r>
              <a:rPr lang="tr-TR" dirty="0" smtClean="0"/>
              <a:t>	Satir’e göre, sağlıklı aile, üyelerine 5 alanda özgürlük tanımalıdır.</a:t>
            </a:r>
          </a:p>
          <a:p>
            <a:r>
              <a:rPr lang="tr-TR" dirty="0" smtClean="0"/>
              <a:t>Olanları görme ve söyleme</a:t>
            </a:r>
          </a:p>
          <a:p>
            <a:r>
              <a:rPr lang="tr-TR" dirty="0" smtClean="0"/>
              <a:t>Hissettiklerini ve düşündüklerini söyleme</a:t>
            </a:r>
          </a:p>
          <a:p>
            <a:r>
              <a:rPr lang="tr-TR" dirty="0" smtClean="0"/>
              <a:t>İstediğini hissetme</a:t>
            </a:r>
          </a:p>
          <a:p>
            <a:r>
              <a:rPr lang="tr-TR" dirty="0" smtClean="0"/>
              <a:t>İstediklerinin söyleme</a:t>
            </a:r>
          </a:p>
          <a:p>
            <a:r>
              <a:rPr lang="tr-TR" dirty="0" smtClean="0"/>
              <a:t>Risk alma (Özgüven, 2014, s.:71). </a:t>
            </a:r>
          </a:p>
          <a:p>
            <a:endParaRPr lang="tr-TR" dirty="0"/>
          </a:p>
        </p:txBody>
      </p:sp>
    </p:spTree>
    <p:extLst>
      <p:ext uri="{BB962C8B-B14F-4D97-AF65-F5344CB8AC3E}">
        <p14:creationId xmlns:p14="http://schemas.microsoft.com/office/powerpoint/2010/main" val="41709176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b="1" dirty="0" smtClean="0"/>
              <a:t> Sağlıksız Aile</a:t>
            </a:r>
            <a:endParaRPr lang="tr-TR" dirty="0"/>
          </a:p>
        </p:txBody>
      </p:sp>
      <p:sp>
        <p:nvSpPr>
          <p:cNvPr id="3" name="2 İçerik Yer Tutucusu"/>
          <p:cNvSpPr>
            <a:spLocks noGrp="1"/>
          </p:cNvSpPr>
          <p:nvPr>
            <p:ph sz="quarter" idx="1"/>
          </p:nvPr>
        </p:nvSpPr>
        <p:spPr/>
        <p:txBody>
          <a:bodyPr/>
          <a:lstStyle/>
          <a:p>
            <a:r>
              <a:rPr lang="tr-TR" dirty="0" smtClean="0"/>
              <a:t>Sağlıksız ailelerin birçok biçimi vardır. Bu sebeple sağlıksız aile kavramı yalnızca bir aile tipini betimlemez. Sağlıklı aile fonksiyonlarının birkaçının yeterince yerine getirilmemesi durumunda sağlıksız aileler oluşur (Richter, 1997, s.:99). </a:t>
            </a:r>
          </a:p>
          <a:p>
            <a:endParaRPr lang="tr-TR" dirty="0"/>
          </a:p>
        </p:txBody>
      </p:sp>
    </p:spTree>
    <p:extLst>
      <p:ext uri="{BB962C8B-B14F-4D97-AF65-F5344CB8AC3E}">
        <p14:creationId xmlns:p14="http://schemas.microsoft.com/office/powerpoint/2010/main" val="151825100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dirty="0" smtClean="0"/>
              <a:t>İnsanın sosyal bir varlık olması,  insana ait sorunların sosyal sistemler içerisinde şekillendiği görüşünü doğurmuştur. Bu bağlamda insanla ilgili sorunlarda sosyal bağlamından kopuk bir çözümde mümkün olmayacaktır. Bu bakış açısıyla aile danışmanlığı, doğal bir sosyal sistemin yani ailenin, üyelerinin birlikte katıldığı kişiler arası görüşmeler yoluyla gerçekleşen bir iyileştirilme metodudur (Akdemir ve İlgün, 2013; </a:t>
            </a:r>
            <a:r>
              <a:rPr lang="tr-TR" dirty="0" err="1" smtClean="0"/>
              <a:t>Berksun</a:t>
            </a:r>
            <a:r>
              <a:rPr lang="tr-TR" dirty="0" smtClean="0"/>
              <a:t> ve Hızlı Sayar, 2013; s.:20). </a:t>
            </a:r>
          </a:p>
          <a:p>
            <a:endParaRPr lang="tr-TR" dirty="0"/>
          </a:p>
        </p:txBody>
      </p:sp>
    </p:spTree>
    <p:extLst>
      <p:ext uri="{BB962C8B-B14F-4D97-AF65-F5344CB8AC3E}">
        <p14:creationId xmlns:p14="http://schemas.microsoft.com/office/powerpoint/2010/main" val="286894910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dirty="0" smtClean="0"/>
              <a:t>Aile danışmanlığı, danışmanla birlikte anne, baba, çocukların ve varsa ailedeki diğer kişilerin katıldığı grupça yapılan bir psikoterapi yaklaşımıdır. Aile üyelerinden bir veya bir kaçının tutum ve davranışlarının aile düzenini, ilişkilerini, geçimini bozacak ölçülere vardığı durumlarda, danışma ve terapi amacıyla yapılmaktadır (Özgüven, 2014, s.:3).</a:t>
            </a:r>
          </a:p>
          <a:p>
            <a:endParaRPr lang="tr-TR" dirty="0"/>
          </a:p>
        </p:txBody>
      </p:sp>
    </p:spTree>
    <p:extLst>
      <p:ext uri="{BB962C8B-B14F-4D97-AF65-F5344CB8AC3E}">
        <p14:creationId xmlns:p14="http://schemas.microsoft.com/office/powerpoint/2010/main" val="84383425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TotalTime>
  <Words>363</Words>
  <Application>Microsoft Office PowerPoint</Application>
  <PresentationFormat>Geniş ekran</PresentationFormat>
  <Paragraphs>44</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Century Schoolbook</vt:lpstr>
      <vt:lpstr>Wingdings</vt:lpstr>
      <vt:lpstr>Wingdings 2</vt:lpstr>
      <vt:lpstr>Cumba</vt:lpstr>
      <vt:lpstr>PowerPoint Sunusu</vt:lpstr>
      <vt:lpstr>Sağlıklı Aile</vt:lpstr>
      <vt:lpstr>PowerPoint Sunusu</vt:lpstr>
      <vt:lpstr>PowerPoint Sunusu</vt:lpstr>
      <vt:lpstr>PowerPoint Sunusu</vt:lpstr>
      <vt:lpstr>PowerPoint Sunusu</vt:lpstr>
      <vt:lpstr> Sağlıksız Aile</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Cenk</dc:creator>
  <cp:lastModifiedBy>Cenk</cp:lastModifiedBy>
  <cp:revision>2</cp:revision>
  <dcterms:created xsi:type="dcterms:W3CDTF">2020-03-27T08:34:51Z</dcterms:created>
  <dcterms:modified xsi:type="dcterms:W3CDTF">2020-04-30T09:59:31Z</dcterms:modified>
</cp:coreProperties>
</file>