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9" r:id="rId3"/>
    <p:sldId id="260" r:id="rId4"/>
    <p:sldId id="261" r:id="rId5"/>
    <p:sldId id="262" r:id="rId6"/>
    <p:sldId id="263" r:id="rId7"/>
    <p:sldId id="264" r:id="rId8"/>
    <p:sldId id="267" r:id="rId9"/>
    <p:sldId id="269" r:id="rId10"/>
    <p:sldId id="270"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D9F75050-0E15-4C5B-92B0-66D068882F1F}" type="datetimeFigureOut">
              <a:rPr lang="tr-TR" smtClean="0">
                <a:solidFill>
                  <a:srgbClr val="575F6D"/>
                </a:solidFill>
              </a:rPr>
              <a:pPr/>
              <a:t>30.04.2020</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93710222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solidFill>
                  <a:srgbClr val="575F6D"/>
                </a:solidFill>
              </a:rPr>
              <a:pPr/>
              <a:t>30.04.2020</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7778143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solidFill>
                  <a:srgbClr val="575F6D"/>
                </a:solidFill>
              </a:rPr>
              <a:pPr/>
              <a:t>30.04.2020</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618051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D9F75050-0E15-4C5B-92B0-66D068882F1F}" type="datetimeFigureOut">
              <a:rPr lang="tr-TR" smtClean="0">
                <a:solidFill>
                  <a:srgbClr val="575F6D"/>
                </a:solidFill>
              </a:rPr>
              <a:pPr/>
              <a:t>30.04.2020</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5108468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D9F75050-0E15-4C5B-92B0-66D068882F1F}" type="datetimeFigureOut">
              <a:rPr lang="tr-TR" smtClean="0">
                <a:solidFill>
                  <a:srgbClr val="FFF39D"/>
                </a:solidFill>
              </a:rPr>
              <a:pPr/>
              <a:t>30.04.2020</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lang="en-US" sz="1800">
              <a:solidFill>
                <a:prstClr val="white"/>
              </a:solidFill>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lang="en-US" sz="1800">
              <a:solidFill>
                <a:prstClr val="white"/>
              </a:solidFill>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sz="1800">
              <a:solidFill>
                <a:prstClr val="white"/>
              </a:solidFill>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lang="en-US" sz="1800">
              <a:solidFill>
                <a:prstClr val="white"/>
              </a:solidFill>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sz="1800">
              <a:solidFill>
                <a:prstClr val="white"/>
              </a:solidFill>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sz="1800">
              <a:solidFill>
                <a:prstClr val="white"/>
              </a:solidFill>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10975160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solidFill>
                  <a:srgbClr val="575F6D"/>
                </a:solidFill>
              </a:rPr>
              <a:pPr/>
              <a:t>30.04.2020</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3239692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solidFill>
                  <a:srgbClr val="575F6D"/>
                </a:solidFill>
              </a:rPr>
              <a:pPr/>
              <a:t>30.04.2020</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3132320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D9F75050-0E15-4C5B-92B0-66D068882F1F}" type="datetimeFigureOut">
              <a:rPr lang="tr-TR" smtClean="0">
                <a:solidFill>
                  <a:srgbClr val="575F6D"/>
                </a:solidFill>
              </a:rPr>
              <a:pPr/>
              <a:t>30.04.2020</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7402477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solidFill>
                  <a:srgbClr val="575F6D"/>
                </a:solidFill>
              </a:rPr>
              <a:pPr/>
              <a:t>30.04.2020</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142924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lang="en-US" sz="1800" dirty="0">
              <a:solidFill>
                <a:prstClr val="black"/>
              </a:solidFill>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sz="1800" dirty="0">
              <a:solidFill>
                <a:prstClr val="black"/>
              </a:solidFill>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sz="1800" dirty="0">
              <a:solidFill>
                <a:prstClr val="black"/>
              </a:solidFill>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D9F75050-0E15-4C5B-92B0-66D068882F1F}" type="datetimeFigureOut">
              <a:rPr lang="tr-TR" smtClean="0">
                <a:solidFill>
                  <a:srgbClr val="575F6D"/>
                </a:solidFill>
              </a:rPr>
              <a:pPr/>
              <a:t>30.04.2020</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712355599"/>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sz="1800" dirty="0">
              <a:solidFill>
                <a:prstClr val="black"/>
              </a:solidFill>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sz="1800" dirty="0">
              <a:solidFill>
                <a:prstClr val="black"/>
              </a:solidFill>
            </a:endParaRPr>
          </a:p>
        </p:txBody>
      </p:sp>
      <p:sp>
        <p:nvSpPr>
          <p:cNvPr id="17" name="16 Veri Yer Tutucusu"/>
          <p:cNvSpPr>
            <a:spLocks noGrp="1"/>
          </p:cNvSpPr>
          <p:nvPr>
            <p:ph type="dt" sz="half" idx="10"/>
          </p:nvPr>
        </p:nvSpPr>
        <p:spPr/>
        <p:txBody>
          <a:bodyPr rtlCol="0"/>
          <a:lstStyle/>
          <a:p>
            <a:fld id="{D9F75050-0E15-4C5B-92B0-66D068882F1F}" type="datetimeFigureOut">
              <a:rPr lang="tr-TR" smtClean="0">
                <a:solidFill>
                  <a:srgbClr val="575F6D"/>
                </a:solidFill>
              </a:rPr>
              <a:pPr/>
              <a:t>30.04.2020</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6624977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lang="en-US" sz="1800" dirty="0">
              <a:solidFill>
                <a:prstClr val="black"/>
              </a:solidFill>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solidFill>
                  <a:srgbClr val="575F6D"/>
                </a:solidFill>
              </a:rPr>
              <a:pPr/>
              <a:t>30.04.2020</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448468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609600" y="1600200"/>
            <a:ext cx="9956800" cy="1456899"/>
          </a:xfrm>
        </p:spPr>
        <p:txBody>
          <a:bodyPr/>
          <a:lstStyle/>
          <a:p>
            <a:pPr>
              <a:buNone/>
            </a:pPr>
            <a:r>
              <a:rPr lang="tr-TR" sz="4400" dirty="0"/>
              <a:t>	</a:t>
            </a:r>
            <a:r>
              <a:rPr lang="tr-TR" sz="4400" dirty="0" smtClean="0"/>
              <a:t>			Aile Danışmanlığı</a:t>
            </a:r>
            <a:endParaRPr lang="tr-TR" dirty="0" smtClean="0"/>
          </a:p>
          <a:p>
            <a:pPr>
              <a:buNone/>
            </a:pPr>
            <a:r>
              <a:rPr lang="tr-TR" sz="2800" dirty="0"/>
              <a:t>			            </a:t>
            </a:r>
            <a:r>
              <a:rPr lang="tr-TR" dirty="0" err="1" smtClean="0"/>
              <a:t>Uzm</a:t>
            </a:r>
            <a:r>
              <a:rPr lang="tr-TR" dirty="0" smtClean="0"/>
              <a:t>. </a:t>
            </a:r>
            <a:r>
              <a:rPr lang="tr-TR" dirty="0" err="1" smtClean="0"/>
              <a:t>Kln</a:t>
            </a:r>
            <a:r>
              <a:rPr lang="tr-TR" dirty="0" smtClean="0"/>
              <a:t>. </a:t>
            </a:r>
            <a:r>
              <a:rPr lang="tr-TR" dirty="0" err="1" smtClean="0"/>
              <a:t>Psk</a:t>
            </a:r>
            <a:r>
              <a:rPr lang="tr-TR" dirty="0" smtClean="0"/>
              <a:t>. Cenk </a:t>
            </a:r>
            <a:r>
              <a:rPr lang="tr-TR" dirty="0" err="1" smtClean="0"/>
              <a:t>Adıgüzel</a:t>
            </a:r>
            <a:endParaRPr lang="tr-TR" dirty="0"/>
          </a:p>
        </p:txBody>
      </p:sp>
    </p:spTree>
    <p:extLst>
      <p:ext uri="{BB962C8B-B14F-4D97-AF65-F5344CB8AC3E}">
        <p14:creationId xmlns:p14="http://schemas.microsoft.com/office/powerpoint/2010/main" val="5850567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AKDEMİR, A., İLGÜN, E. (2013). Başlıca aile terapisi okulları. </a:t>
            </a:r>
            <a:r>
              <a:rPr lang="tr-TR" u="sng" dirty="0"/>
              <a:t>Türkiye Klinikleri Psikiyatri Özel Dergisi,</a:t>
            </a:r>
            <a:r>
              <a:rPr lang="tr-TR" dirty="0"/>
              <a:t> </a:t>
            </a:r>
            <a:r>
              <a:rPr lang="tr-TR" b="1" dirty="0"/>
              <a:t>6(1)</a:t>
            </a:r>
            <a:r>
              <a:rPr lang="tr-TR" dirty="0"/>
              <a:t>: 10-20</a:t>
            </a:r>
            <a:r>
              <a:rPr lang="tr-TR" dirty="0" smtClean="0"/>
              <a:t>.</a:t>
            </a:r>
          </a:p>
          <a:p>
            <a:r>
              <a:rPr lang="tr-TR" dirty="0" smtClean="0"/>
              <a:t>BERKSUN</a:t>
            </a:r>
            <a:r>
              <a:rPr lang="tr-TR" dirty="0"/>
              <a:t>, O.E., HIZLI SAYAR, G. (2013). Aile ve Eş Terapileri. 1.Baskı. Ankara: Detay Yayıncılık</a:t>
            </a:r>
            <a:r>
              <a:rPr lang="tr-TR" dirty="0" smtClean="0"/>
              <a:t>.</a:t>
            </a:r>
          </a:p>
          <a:p>
            <a:r>
              <a:rPr lang="tr-TR" dirty="0"/>
              <a:t>NAZLI, S. (2011). Aile Danışmanlığı. 7. Baskı. Ankara: Anı Yayıncılık.</a:t>
            </a:r>
          </a:p>
          <a:p>
            <a:r>
              <a:rPr lang="tr-TR" dirty="0"/>
              <a:t>ÖZGÜVEN, İ.E. (2014). Evlilik ve Aile Terapisi. 3. Baskı. Ankara: Nobel Akademik Yayıncılık Eğitim Danışmanlık.</a:t>
            </a:r>
          </a:p>
          <a:p>
            <a:r>
              <a:rPr lang="tr-TR" dirty="0"/>
              <a:t>RICHTER, H.E. (1997). Hasta Aile. 1. Baskı. Günsel </a:t>
            </a:r>
            <a:r>
              <a:rPr lang="tr-TR" dirty="0" err="1"/>
              <a:t>Koptagel-İlal</a:t>
            </a:r>
            <a:r>
              <a:rPr lang="tr-TR" dirty="0"/>
              <a:t> (çev.). İstanbul: Yaprak Yayınevi</a:t>
            </a:r>
            <a:endParaRPr lang="tr-TR" dirty="0" smtClean="0"/>
          </a:p>
          <a:p>
            <a:endParaRPr lang="tr-TR" dirty="0"/>
          </a:p>
          <a:p>
            <a:endParaRPr lang="tr-TR" dirty="0"/>
          </a:p>
        </p:txBody>
      </p:sp>
    </p:spTree>
    <p:extLst>
      <p:ext uri="{BB962C8B-B14F-4D97-AF65-F5344CB8AC3E}">
        <p14:creationId xmlns:p14="http://schemas.microsoft.com/office/powerpoint/2010/main" val="2760793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Sağlıklı Aile</a:t>
            </a:r>
            <a:endParaRPr lang="tr-TR" dirty="0"/>
          </a:p>
        </p:txBody>
      </p:sp>
      <p:sp>
        <p:nvSpPr>
          <p:cNvPr id="3" name="2 İçerik Yer Tutucusu"/>
          <p:cNvSpPr>
            <a:spLocks noGrp="1"/>
          </p:cNvSpPr>
          <p:nvPr>
            <p:ph sz="quarter" idx="1"/>
          </p:nvPr>
        </p:nvSpPr>
        <p:spPr/>
        <p:txBody>
          <a:bodyPr/>
          <a:lstStyle/>
          <a:p>
            <a:r>
              <a:rPr lang="tr-TR" dirty="0" smtClean="0"/>
              <a:t>Sağlıklı ailelerle ilgili araştırmalar incelendiğinde;  işlevsel ailelerin değişime adapte olabildiğini, uygun sınırlar koyabildiğini açık iletişimler aracılığıyla ilişkilerini geliştirdiklerini, bireyleri sorumluluk almaya teşvik ettiklerini, kendilerine ve çocuklarına olan güvenlerini ifade edebildiklerini ve gelecek için iyimser olduklarını görülmektedir (</a:t>
            </a:r>
            <a:r>
              <a:rPr lang="tr-TR" dirty="0" err="1" smtClean="0"/>
              <a:t>Berksun</a:t>
            </a:r>
            <a:r>
              <a:rPr lang="tr-TR" dirty="0" smtClean="0"/>
              <a:t> ve Hızlı Sayar, 2013, s.:66). </a:t>
            </a:r>
          </a:p>
          <a:p>
            <a:endParaRPr lang="tr-TR" dirty="0"/>
          </a:p>
        </p:txBody>
      </p:sp>
    </p:spTree>
    <p:extLst>
      <p:ext uri="{BB962C8B-B14F-4D97-AF65-F5344CB8AC3E}">
        <p14:creationId xmlns:p14="http://schemas.microsoft.com/office/powerpoint/2010/main" val="26394938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a:buNone/>
            </a:pPr>
            <a:r>
              <a:rPr lang="tr-TR" dirty="0" smtClean="0"/>
              <a:t>	Birçok araştırmaya göre sağlıklı aileler şu özellikleri içermektedir:</a:t>
            </a:r>
          </a:p>
          <a:p>
            <a:r>
              <a:rPr lang="tr-TR" dirty="0" smtClean="0"/>
              <a:t>Aileye ve üyelerine bağlılık,</a:t>
            </a:r>
          </a:p>
          <a:p>
            <a:r>
              <a:rPr lang="tr-TR" dirty="0" smtClean="0"/>
              <a:t>Üyelerin birbirlerini takdir etmesi,</a:t>
            </a:r>
          </a:p>
          <a:p>
            <a:r>
              <a:rPr lang="tr-TR" dirty="0" smtClean="0"/>
              <a:t>Beraber vakit geçirme isteği,</a:t>
            </a:r>
          </a:p>
          <a:p>
            <a:r>
              <a:rPr lang="tr-TR" dirty="0" smtClean="0"/>
              <a:t>Etkili iletişim örüntüleri,</a:t>
            </a:r>
          </a:p>
          <a:p>
            <a:r>
              <a:rPr lang="tr-TR" dirty="0" smtClean="0"/>
              <a:t>Manevi ya da dini yönelim,</a:t>
            </a:r>
          </a:p>
          <a:p>
            <a:r>
              <a:rPr lang="tr-TR" dirty="0" smtClean="0"/>
              <a:t>Krizlerle pozitif bir tutumla baş etme becerisi,</a:t>
            </a:r>
          </a:p>
          <a:p>
            <a:r>
              <a:rPr lang="tr-TR" dirty="0" smtClean="0"/>
              <a:t>Üyelerin cesaretlendirilmeleri,</a:t>
            </a:r>
          </a:p>
          <a:p>
            <a:r>
              <a:rPr lang="tr-TR" dirty="0" smtClean="0"/>
              <a:t>Açık roller (</a:t>
            </a:r>
            <a:r>
              <a:rPr lang="tr-TR" dirty="0" err="1" smtClean="0"/>
              <a:t>Berksun</a:t>
            </a:r>
            <a:r>
              <a:rPr lang="tr-TR" dirty="0" smtClean="0"/>
              <a:t> ve Hızlı Sayar, 2013, s.:67).</a:t>
            </a:r>
          </a:p>
          <a:p>
            <a:endParaRPr lang="tr-TR" dirty="0"/>
          </a:p>
        </p:txBody>
      </p:sp>
    </p:spTree>
    <p:extLst>
      <p:ext uri="{BB962C8B-B14F-4D97-AF65-F5344CB8AC3E}">
        <p14:creationId xmlns:p14="http://schemas.microsoft.com/office/powerpoint/2010/main" val="33992281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a:buNone/>
            </a:pPr>
            <a:r>
              <a:rPr lang="tr-TR" dirty="0" smtClean="0"/>
              <a:t>	</a:t>
            </a:r>
            <a:r>
              <a:rPr lang="tr-TR" dirty="0" err="1" smtClean="0"/>
              <a:t>Nystul</a:t>
            </a:r>
            <a:r>
              <a:rPr lang="tr-TR" dirty="0" smtClean="0"/>
              <a:t> (1993), sağlıklı ailenin fonksiyonlarını şöyle sıralamaktadırlar:</a:t>
            </a:r>
          </a:p>
          <a:p>
            <a:r>
              <a:rPr lang="tr-TR" dirty="0" smtClean="0"/>
              <a:t>Duyguları paylaşma</a:t>
            </a:r>
          </a:p>
          <a:p>
            <a:r>
              <a:rPr lang="tr-TR" dirty="0" smtClean="0"/>
              <a:t>Duyguları anlama</a:t>
            </a:r>
          </a:p>
          <a:p>
            <a:r>
              <a:rPr lang="tr-TR" dirty="0" smtClean="0"/>
              <a:t>Bireysel farklılıkları kabullenme</a:t>
            </a:r>
          </a:p>
          <a:p>
            <a:r>
              <a:rPr lang="tr-TR" dirty="0" smtClean="0"/>
              <a:t>İlgi ve sevgi duygularının gelişimi</a:t>
            </a:r>
          </a:p>
          <a:p>
            <a:r>
              <a:rPr lang="tr-TR" dirty="0" smtClean="0"/>
              <a:t>İşbirliği, </a:t>
            </a:r>
          </a:p>
          <a:p>
            <a:r>
              <a:rPr lang="tr-TR" dirty="0" smtClean="0"/>
              <a:t>Mizah duygusu</a:t>
            </a:r>
          </a:p>
          <a:p>
            <a:r>
              <a:rPr lang="tr-TR" dirty="0" smtClean="0"/>
              <a:t>Yaşamı sürdürmek ve güvenlik için gerekli olan ihtiyaçların karşılanması</a:t>
            </a:r>
          </a:p>
          <a:p>
            <a:r>
              <a:rPr lang="tr-TR" dirty="0" smtClean="0"/>
              <a:t>Problem çözme</a:t>
            </a:r>
          </a:p>
          <a:p>
            <a:endParaRPr lang="tr-TR" dirty="0"/>
          </a:p>
        </p:txBody>
      </p:sp>
    </p:spTree>
    <p:extLst>
      <p:ext uri="{BB962C8B-B14F-4D97-AF65-F5344CB8AC3E}">
        <p14:creationId xmlns:p14="http://schemas.microsoft.com/office/powerpoint/2010/main" val="42536702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Geniş bir felsefi düşünce</a:t>
            </a:r>
          </a:p>
          <a:p>
            <a:r>
              <a:rPr lang="tr-TR" dirty="0" smtClean="0"/>
              <a:t>Taahhüt</a:t>
            </a:r>
          </a:p>
          <a:p>
            <a:r>
              <a:rPr lang="tr-TR" dirty="0" smtClean="0"/>
              <a:t>İletişim</a:t>
            </a:r>
          </a:p>
          <a:p>
            <a:r>
              <a:rPr lang="tr-TR" dirty="0" smtClean="0"/>
              <a:t>Maneviyat</a:t>
            </a:r>
          </a:p>
          <a:p>
            <a:r>
              <a:rPr lang="tr-TR" dirty="0" smtClean="0"/>
              <a:t>Takdir duygularını ifade etme</a:t>
            </a:r>
          </a:p>
          <a:p>
            <a:r>
              <a:rPr lang="tr-TR" dirty="0" smtClean="0"/>
              <a:t>Birlikte zaman geçirmeye istekli olma </a:t>
            </a:r>
          </a:p>
          <a:p>
            <a:r>
              <a:rPr lang="tr-TR" dirty="0" smtClean="0"/>
              <a:t>Başa çıkma becerileri (Nazlı, 2011,s.:27).</a:t>
            </a:r>
          </a:p>
          <a:p>
            <a:endParaRPr lang="tr-TR" dirty="0"/>
          </a:p>
        </p:txBody>
      </p:sp>
    </p:spTree>
    <p:extLst>
      <p:ext uri="{BB962C8B-B14F-4D97-AF65-F5344CB8AC3E}">
        <p14:creationId xmlns:p14="http://schemas.microsoft.com/office/powerpoint/2010/main" val="28827024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buNone/>
            </a:pPr>
            <a:r>
              <a:rPr lang="tr-TR" dirty="0" smtClean="0"/>
              <a:t>	Satir’e göre, sağlıklı aile, üyelerine 5 alanda özgürlük tanımalıdır.</a:t>
            </a:r>
          </a:p>
          <a:p>
            <a:r>
              <a:rPr lang="tr-TR" dirty="0" smtClean="0"/>
              <a:t>Olanları görme ve söyleme</a:t>
            </a:r>
          </a:p>
          <a:p>
            <a:r>
              <a:rPr lang="tr-TR" dirty="0" smtClean="0"/>
              <a:t>Hissettiklerini ve düşündüklerini söyleme</a:t>
            </a:r>
          </a:p>
          <a:p>
            <a:r>
              <a:rPr lang="tr-TR" dirty="0" smtClean="0"/>
              <a:t>İstediğini hissetme</a:t>
            </a:r>
          </a:p>
          <a:p>
            <a:r>
              <a:rPr lang="tr-TR" dirty="0" smtClean="0"/>
              <a:t>İstediklerinin söyleme</a:t>
            </a:r>
          </a:p>
          <a:p>
            <a:r>
              <a:rPr lang="tr-TR" dirty="0" smtClean="0"/>
              <a:t>Risk alma (Özgüven, 2014, s.:71). </a:t>
            </a:r>
          </a:p>
          <a:p>
            <a:endParaRPr lang="tr-TR" dirty="0"/>
          </a:p>
        </p:txBody>
      </p:sp>
    </p:spTree>
    <p:extLst>
      <p:ext uri="{BB962C8B-B14F-4D97-AF65-F5344CB8AC3E}">
        <p14:creationId xmlns:p14="http://schemas.microsoft.com/office/powerpoint/2010/main" val="41709176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 Sağlıksız Aile</a:t>
            </a:r>
            <a:endParaRPr lang="tr-TR" dirty="0"/>
          </a:p>
        </p:txBody>
      </p:sp>
      <p:sp>
        <p:nvSpPr>
          <p:cNvPr id="3" name="2 İçerik Yer Tutucusu"/>
          <p:cNvSpPr>
            <a:spLocks noGrp="1"/>
          </p:cNvSpPr>
          <p:nvPr>
            <p:ph sz="quarter" idx="1"/>
          </p:nvPr>
        </p:nvSpPr>
        <p:spPr/>
        <p:txBody>
          <a:bodyPr/>
          <a:lstStyle/>
          <a:p>
            <a:r>
              <a:rPr lang="tr-TR" dirty="0" smtClean="0"/>
              <a:t>Sağlıksız ailelerin birçok biçimi vardır. Bu sebeple sağlıksız aile kavramı yalnızca bir aile tipini betimlemez. Sağlıklı aile fonksiyonlarının birkaçının yeterince yerine getirilmemesi durumunda sağlıksız aileler oluşur (Richter, 1997, s.:99). </a:t>
            </a:r>
          </a:p>
          <a:p>
            <a:endParaRPr lang="tr-TR" dirty="0"/>
          </a:p>
        </p:txBody>
      </p:sp>
    </p:spTree>
    <p:extLst>
      <p:ext uri="{BB962C8B-B14F-4D97-AF65-F5344CB8AC3E}">
        <p14:creationId xmlns:p14="http://schemas.microsoft.com/office/powerpoint/2010/main" val="15182510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dirty="0" smtClean="0"/>
              <a:t>İnsanın sosyal bir varlık olması,  insana ait sorunların sosyal sistemler içerisinde şekillendiği görüşünü doğurmuştur. Bu bağlamda insanla ilgili sorunlarda sosyal bağlamından kopuk bir çözümde mümkün olmayacaktır. Bu bakış açısıyla aile danışmanlığı, doğal bir sosyal sistemin yani ailenin, üyelerinin birlikte katıldığı kişiler arası görüşmeler yoluyla gerçekleşen bir iyileştirilme metodudur (Akdemir ve İlgün, 2013; </a:t>
            </a:r>
            <a:r>
              <a:rPr lang="tr-TR" dirty="0" err="1" smtClean="0"/>
              <a:t>Berksun</a:t>
            </a:r>
            <a:r>
              <a:rPr lang="tr-TR" dirty="0" smtClean="0"/>
              <a:t> ve Hızlı Sayar, 2013; s.:20). </a:t>
            </a:r>
          </a:p>
          <a:p>
            <a:endParaRPr lang="tr-TR" dirty="0"/>
          </a:p>
        </p:txBody>
      </p:sp>
    </p:spTree>
    <p:extLst>
      <p:ext uri="{BB962C8B-B14F-4D97-AF65-F5344CB8AC3E}">
        <p14:creationId xmlns:p14="http://schemas.microsoft.com/office/powerpoint/2010/main" val="28689491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Aile danışmanlığı, danışmanla birlikte anne, baba, çocukların ve varsa ailedeki diğer kişilerin katıldığı grupça yapılan bir psikoterapi yaklaşımıdır. Aile üyelerinden bir veya bir kaçının tutum ve davranışlarının aile düzenini, ilişkilerini, geçimini bozacak ölçülere vardığı durumlarda, danışma ve terapi amacıyla yapılmaktadır (Özgüven, 2014, s.:3).</a:t>
            </a:r>
          </a:p>
          <a:p>
            <a:endParaRPr lang="tr-TR" dirty="0"/>
          </a:p>
        </p:txBody>
      </p:sp>
    </p:spTree>
    <p:extLst>
      <p:ext uri="{BB962C8B-B14F-4D97-AF65-F5344CB8AC3E}">
        <p14:creationId xmlns:p14="http://schemas.microsoft.com/office/powerpoint/2010/main" val="84383425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363</Words>
  <Application>Microsoft Office PowerPoint</Application>
  <PresentationFormat>Geniş ekran</PresentationFormat>
  <Paragraphs>44</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Century Schoolbook</vt:lpstr>
      <vt:lpstr>Wingdings</vt:lpstr>
      <vt:lpstr>Wingdings 2</vt:lpstr>
      <vt:lpstr>Cumba</vt:lpstr>
      <vt:lpstr>PowerPoint Sunusu</vt:lpstr>
      <vt:lpstr>Sağlıklı Aile</vt:lpstr>
      <vt:lpstr>PowerPoint Sunusu</vt:lpstr>
      <vt:lpstr>PowerPoint Sunusu</vt:lpstr>
      <vt:lpstr>PowerPoint Sunusu</vt:lpstr>
      <vt:lpstr>PowerPoint Sunusu</vt:lpstr>
      <vt:lpstr> Sağlıksız Aile</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Cenk</dc:creator>
  <cp:lastModifiedBy>Cenk</cp:lastModifiedBy>
  <cp:revision>2</cp:revision>
  <dcterms:created xsi:type="dcterms:W3CDTF">2020-03-27T08:34:51Z</dcterms:created>
  <dcterms:modified xsi:type="dcterms:W3CDTF">2020-04-30T09:59:31Z</dcterms:modified>
</cp:coreProperties>
</file>