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88" r:id="rId3"/>
    <p:sldId id="330" r:id="rId4"/>
    <p:sldId id="290" r:id="rId5"/>
    <p:sldId id="299" r:id="rId6"/>
    <p:sldId id="314" r:id="rId7"/>
    <p:sldId id="373" r:id="rId8"/>
    <p:sldId id="337" r:id="rId9"/>
    <p:sldId id="338" r:id="rId10"/>
    <p:sldId id="461" r:id="rId11"/>
    <p:sldId id="463" r:id="rId12"/>
    <p:sldId id="464" r:id="rId13"/>
    <p:sldId id="465" r:id="rId14"/>
    <p:sldId id="466" r:id="rId15"/>
    <p:sldId id="467" r:id="rId16"/>
    <p:sldId id="468" r:id="rId17"/>
    <p:sldId id="469" r:id="rId18"/>
    <p:sldId id="470" r:id="rId19"/>
    <p:sldId id="498" r:id="rId20"/>
    <p:sldId id="310" r:id="rId21"/>
    <p:sldId id="344" r:id="rId22"/>
    <p:sldId id="300" r:id="rId23"/>
    <p:sldId id="301" r:id="rId24"/>
    <p:sldId id="49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Orta Stil 1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937D96-CA86-437B-8F38-A86AC3D0EE55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/>
      <dgm:spPr/>
      <dgm:t>
        <a:bodyPr/>
        <a:lstStyle/>
        <a:p>
          <a:endParaRPr lang="tr-TR"/>
        </a:p>
      </dgm:t>
    </dgm:pt>
    <dgm:pt modelId="{21C7F6C6-1CFE-44EB-8D0C-88B5A34267D9}">
      <dgm:prSet/>
      <dgm:spPr/>
      <dgm:t>
        <a:bodyPr/>
        <a:lstStyle/>
        <a:p>
          <a:pPr rtl="0"/>
          <a:r>
            <a:rPr lang="tr-TR" dirty="0" smtClean="0"/>
            <a:t>SİNİR SİSTEMİ</a:t>
          </a:r>
          <a:endParaRPr lang="tr-TR" dirty="0"/>
        </a:p>
      </dgm:t>
    </dgm:pt>
    <dgm:pt modelId="{C33A1891-F5C2-460F-96D6-CAE55A1C169F}" type="parTrans" cxnId="{4E5252D8-BE10-4F37-A0D3-23CFEFC3C8ED}">
      <dgm:prSet/>
      <dgm:spPr/>
      <dgm:t>
        <a:bodyPr/>
        <a:lstStyle/>
        <a:p>
          <a:endParaRPr lang="tr-TR"/>
        </a:p>
      </dgm:t>
    </dgm:pt>
    <dgm:pt modelId="{0832B219-F7FB-4692-94D7-6E1501531A4E}" type="sibTrans" cxnId="{4E5252D8-BE10-4F37-A0D3-23CFEFC3C8ED}">
      <dgm:prSet/>
      <dgm:spPr/>
      <dgm:t>
        <a:bodyPr/>
        <a:lstStyle/>
        <a:p>
          <a:endParaRPr lang="tr-TR"/>
        </a:p>
      </dgm:t>
    </dgm:pt>
    <dgm:pt modelId="{1A311F7F-D195-4F14-B92A-9037BCB051C5}" type="pres">
      <dgm:prSet presAssocID="{4E937D96-CA86-437B-8F38-A86AC3D0EE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F7AFECA-5EBE-4603-A2F4-F1A29AE615BF}" type="pres">
      <dgm:prSet presAssocID="{21C7F6C6-1CFE-44EB-8D0C-88B5A34267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229F75D-D1DE-4B80-BB95-11F517BA742A}" type="presOf" srcId="{4E937D96-CA86-437B-8F38-A86AC3D0EE55}" destId="{1A311F7F-D195-4F14-B92A-9037BCB051C5}" srcOrd="0" destOrd="0" presId="urn:microsoft.com/office/officeart/2005/8/layout/vList2"/>
    <dgm:cxn modelId="{4E5252D8-BE10-4F37-A0D3-23CFEFC3C8ED}" srcId="{4E937D96-CA86-437B-8F38-A86AC3D0EE55}" destId="{21C7F6C6-1CFE-44EB-8D0C-88B5A34267D9}" srcOrd="0" destOrd="0" parTransId="{C33A1891-F5C2-460F-96D6-CAE55A1C169F}" sibTransId="{0832B219-F7FB-4692-94D7-6E1501531A4E}"/>
    <dgm:cxn modelId="{5591869D-4177-4F57-92CB-EA6CE00043AA}" type="presOf" srcId="{21C7F6C6-1CFE-44EB-8D0C-88B5A34267D9}" destId="{2F7AFECA-5EBE-4603-A2F4-F1A29AE615BF}" srcOrd="0" destOrd="0" presId="urn:microsoft.com/office/officeart/2005/8/layout/vList2"/>
    <dgm:cxn modelId="{086CF749-CA5F-4953-8F5A-34A30B643B7D}" type="presParOf" srcId="{1A311F7F-D195-4F14-B92A-9037BCB051C5}" destId="{2F7AFECA-5EBE-4603-A2F4-F1A29AE615B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E22CD7-9811-45AA-9BFA-59A8180FB86E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tr-TR"/>
        </a:p>
      </dgm:t>
    </dgm:pt>
    <dgm:pt modelId="{36170B90-6EB2-47FD-8FF4-30F6D5C9C36D}">
      <dgm:prSet/>
      <dgm:spPr/>
      <dgm:t>
        <a:bodyPr/>
        <a:lstStyle/>
        <a:p>
          <a:pPr rtl="0"/>
          <a:r>
            <a:rPr lang="tr-TR" smtClean="0"/>
            <a:t>TANI İŞLEMLERİ</a:t>
          </a:r>
          <a:endParaRPr lang="tr-TR"/>
        </a:p>
      </dgm:t>
    </dgm:pt>
    <dgm:pt modelId="{A19CDDC8-6465-4022-A57F-3221DF0386E3}" type="parTrans" cxnId="{99D85572-704E-49D1-9383-CA6F7041FCE4}">
      <dgm:prSet/>
      <dgm:spPr/>
      <dgm:t>
        <a:bodyPr/>
        <a:lstStyle/>
        <a:p>
          <a:endParaRPr lang="tr-TR"/>
        </a:p>
      </dgm:t>
    </dgm:pt>
    <dgm:pt modelId="{0AAF3027-531D-44FF-9077-36B4A78DA338}" type="sibTrans" cxnId="{99D85572-704E-49D1-9383-CA6F7041FCE4}">
      <dgm:prSet/>
      <dgm:spPr/>
      <dgm:t>
        <a:bodyPr/>
        <a:lstStyle/>
        <a:p>
          <a:endParaRPr lang="tr-TR"/>
        </a:p>
      </dgm:t>
    </dgm:pt>
    <dgm:pt modelId="{FE06D39E-7912-4A0C-BA80-CA9C71170816}" type="pres">
      <dgm:prSet presAssocID="{60E22CD7-9811-45AA-9BFA-59A8180FB8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6B84A22-6469-4CF7-B562-82024CCEF9F4}" type="pres">
      <dgm:prSet presAssocID="{36170B90-6EB2-47FD-8FF4-30F6D5C9C36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E42D0D8-BB00-4F49-B7FF-B8FE74D96307}" type="presOf" srcId="{60E22CD7-9811-45AA-9BFA-59A8180FB86E}" destId="{FE06D39E-7912-4A0C-BA80-CA9C71170816}" srcOrd="0" destOrd="0" presId="urn:microsoft.com/office/officeart/2005/8/layout/vList2"/>
    <dgm:cxn modelId="{99D85572-704E-49D1-9383-CA6F7041FCE4}" srcId="{60E22CD7-9811-45AA-9BFA-59A8180FB86E}" destId="{36170B90-6EB2-47FD-8FF4-30F6D5C9C36D}" srcOrd="0" destOrd="0" parTransId="{A19CDDC8-6465-4022-A57F-3221DF0386E3}" sibTransId="{0AAF3027-531D-44FF-9077-36B4A78DA338}"/>
    <dgm:cxn modelId="{6A34D314-102C-480A-9CC9-DAAB091D8CBB}" type="presOf" srcId="{36170B90-6EB2-47FD-8FF4-30F6D5C9C36D}" destId="{D6B84A22-6469-4CF7-B562-82024CCEF9F4}" srcOrd="0" destOrd="0" presId="urn:microsoft.com/office/officeart/2005/8/layout/vList2"/>
    <dgm:cxn modelId="{0F7FAC6D-539C-4E26-BDB6-20E598956A3D}" type="presParOf" srcId="{FE06D39E-7912-4A0C-BA80-CA9C71170816}" destId="{D6B84A22-6469-4CF7-B562-82024CCEF9F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93D6AC-27EF-4E83-9C0D-D00338D870F2}" type="doc">
      <dgm:prSet loTypeId="urn:microsoft.com/office/officeart/2005/8/layout/target3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tr-TR"/>
        </a:p>
      </dgm:t>
    </dgm:pt>
    <dgm:pt modelId="{5D74756A-133B-4AA1-B29D-E9FD2F997435}">
      <dgm:prSet/>
      <dgm:spPr/>
      <dgm:t>
        <a:bodyPr/>
        <a:lstStyle/>
        <a:p>
          <a:pPr rtl="0"/>
          <a:r>
            <a:rPr lang="tr-TR" smtClean="0"/>
            <a:t>SİNİR SİSTEMİ HASTALIKLARI</a:t>
          </a:r>
          <a:br>
            <a:rPr lang="tr-TR" smtClean="0"/>
          </a:br>
          <a:r>
            <a:rPr lang="tr-TR" smtClean="0"/>
            <a:t>VE</a:t>
          </a:r>
          <a:br>
            <a:rPr lang="tr-TR" smtClean="0"/>
          </a:br>
          <a:r>
            <a:rPr lang="tr-TR" smtClean="0"/>
            <a:t>HEMŞİRELİK BAKIMI</a:t>
          </a:r>
          <a:endParaRPr lang="tr-TR"/>
        </a:p>
      </dgm:t>
    </dgm:pt>
    <dgm:pt modelId="{1185CB38-E4F3-4263-AC07-DC72596079B1}" type="parTrans" cxnId="{34415F47-20E2-4EE0-A1FA-BA0D71F5651C}">
      <dgm:prSet/>
      <dgm:spPr/>
      <dgm:t>
        <a:bodyPr/>
        <a:lstStyle/>
        <a:p>
          <a:endParaRPr lang="tr-TR"/>
        </a:p>
      </dgm:t>
    </dgm:pt>
    <dgm:pt modelId="{77DF144A-A442-44F8-B327-8275E05269BC}" type="sibTrans" cxnId="{34415F47-20E2-4EE0-A1FA-BA0D71F5651C}">
      <dgm:prSet/>
      <dgm:spPr/>
      <dgm:t>
        <a:bodyPr/>
        <a:lstStyle/>
        <a:p>
          <a:endParaRPr lang="tr-TR"/>
        </a:p>
      </dgm:t>
    </dgm:pt>
    <dgm:pt modelId="{B7591295-C50A-40BA-9049-727C4367600F}" type="pres">
      <dgm:prSet presAssocID="{6D93D6AC-27EF-4E83-9C0D-D00338D870F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58E46C9-B2F2-46DA-9D09-9E94C02CB252}" type="pres">
      <dgm:prSet presAssocID="{5D74756A-133B-4AA1-B29D-E9FD2F997435}" presName="circle1" presStyleLbl="node1" presStyleIdx="0" presStyleCnt="1"/>
      <dgm:spPr/>
    </dgm:pt>
    <dgm:pt modelId="{FBDC8C0E-236D-465D-BE70-BB85DB92B02C}" type="pres">
      <dgm:prSet presAssocID="{5D74756A-133B-4AA1-B29D-E9FD2F997435}" presName="space" presStyleCnt="0"/>
      <dgm:spPr/>
    </dgm:pt>
    <dgm:pt modelId="{09924F35-264A-41B8-A9D7-23D686336212}" type="pres">
      <dgm:prSet presAssocID="{5D74756A-133B-4AA1-B29D-E9FD2F997435}" presName="rect1" presStyleLbl="alignAcc1" presStyleIdx="0" presStyleCnt="1"/>
      <dgm:spPr/>
      <dgm:t>
        <a:bodyPr/>
        <a:lstStyle/>
        <a:p>
          <a:endParaRPr lang="tr-TR"/>
        </a:p>
      </dgm:t>
    </dgm:pt>
    <dgm:pt modelId="{D0E79ABC-F07A-431D-A2FF-7D5C24D21417}" type="pres">
      <dgm:prSet presAssocID="{5D74756A-133B-4AA1-B29D-E9FD2F997435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4415F47-20E2-4EE0-A1FA-BA0D71F5651C}" srcId="{6D93D6AC-27EF-4E83-9C0D-D00338D870F2}" destId="{5D74756A-133B-4AA1-B29D-E9FD2F997435}" srcOrd="0" destOrd="0" parTransId="{1185CB38-E4F3-4263-AC07-DC72596079B1}" sibTransId="{77DF144A-A442-44F8-B327-8275E05269BC}"/>
    <dgm:cxn modelId="{D4D81D85-0C68-46CF-B82D-F1B1EF4D3FAA}" type="presOf" srcId="{5D74756A-133B-4AA1-B29D-E9FD2F997435}" destId="{D0E79ABC-F07A-431D-A2FF-7D5C24D21417}" srcOrd="1" destOrd="0" presId="urn:microsoft.com/office/officeart/2005/8/layout/target3"/>
    <dgm:cxn modelId="{0F6CC730-643A-4A2C-8BEC-27B52D561702}" type="presOf" srcId="{6D93D6AC-27EF-4E83-9C0D-D00338D870F2}" destId="{B7591295-C50A-40BA-9049-727C4367600F}" srcOrd="0" destOrd="0" presId="urn:microsoft.com/office/officeart/2005/8/layout/target3"/>
    <dgm:cxn modelId="{B5BD182B-D78B-4BF2-9E78-B0F832B6E9BB}" type="presOf" srcId="{5D74756A-133B-4AA1-B29D-E9FD2F997435}" destId="{09924F35-264A-41B8-A9D7-23D686336212}" srcOrd="0" destOrd="0" presId="urn:microsoft.com/office/officeart/2005/8/layout/target3"/>
    <dgm:cxn modelId="{F99FDC77-AA53-4D25-8BC7-3242B08CA8FE}" type="presParOf" srcId="{B7591295-C50A-40BA-9049-727C4367600F}" destId="{458E46C9-B2F2-46DA-9D09-9E94C02CB252}" srcOrd="0" destOrd="0" presId="urn:microsoft.com/office/officeart/2005/8/layout/target3"/>
    <dgm:cxn modelId="{5D02D304-A718-4540-A665-CB66DA8DFFF2}" type="presParOf" srcId="{B7591295-C50A-40BA-9049-727C4367600F}" destId="{FBDC8C0E-236D-465D-BE70-BB85DB92B02C}" srcOrd="1" destOrd="0" presId="urn:microsoft.com/office/officeart/2005/8/layout/target3"/>
    <dgm:cxn modelId="{B063B32C-BCCD-4B98-865B-F67984B55735}" type="presParOf" srcId="{B7591295-C50A-40BA-9049-727C4367600F}" destId="{09924F35-264A-41B8-A9D7-23D686336212}" srcOrd="2" destOrd="0" presId="urn:microsoft.com/office/officeart/2005/8/layout/target3"/>
    <dgm:cxn modelId="{C874E544-40EF-420E-85A1-B3B07577E043}" type="presParOf" srcId="{B7591295-C50A-40BA-9049-727C4367600F}" destId="{D0E79ABC-F07A-431D-A2FF-7D5C24D21417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816D9B-4E7F-4B03-B29B-D2349478A0C6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32221607-7F24-440F-BA54-120C33F4A413}">
      <dgm:prSet/>
      <dgm:spPr/>
      <dgm:t>
        <a:bodyPr/>
        <a:lstStyle/>
        <a:p>
          <a:pPr rtl="0"/>
          <a:r>
            <a:rPr lang="tr-TR" dirty="0" smtClean="0"/>
            <a:t>İNME/STROKE</a:t>
          </a:r>
          <a:endParaRPr lang="tr-TR" dirty="0"/>
        </a:p>
      </dgm:t>
    </dgm:pt>
    <dgm:pt modelId="{C0B7E243-2D7C-4C96-89B9-B4CBD229B118}" type="parTrans" cxnId="{CECDED28-10A9-4B6A-B686-B3DD06A9A6C1}">
      <dgm:prSet/>
      <dgm:spPr/>
      <dgm:t>
        <a:bodyPr/>
        <a:lstStyle/>
        <a:p>
          <a:endParaRPr lang="tr-TR"/>
        </a:p>
      </dgm:t>
    </dgm:pt>
    <dgm:pt modelId="{D93F08A9-7EB8-49A7-8BD4-BC9B7FD6E337}" type="sibTrans" cxnId="{CECDED28-10A9-4B6A-B686-B3DD06A9A6C1}">
      <dgm:prSet/>
      <dgm:spPr/>
      <dgm:t>
        <a:bodyPr/>
        <a:lstStyle/>
        <a:p>
          <a:endParaRPr lang="tr-TR"/>
        </a:p>
      </dgm:t>
    </dgm:pt>
    <dgm:pt modelId="{22D0FAC9-1CAD-426A-9DBE-58680CAC833C}" type="pres">
      <dgm:prSet presAssocID="{34816D9B-4E7F-4B03-B29B-D2349478A0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5A2DA04-D74B-4353-8704-EF8854A5F242}" type="pres">
      <dgm:prSet presAssocID="{32221607-7F24-440F-BA54-120C33F4A41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ECDED28-10A9-4B6A-B686-B3DD06A9A6C1}" srcId="{34816D9B-4E7F-4B03-B29B-D2349478A0C6}" destId="{32221607-7F24-440F-BA54-120C33F4A413}" srcOrd="0" destOrd="0" parTransId="{C0B7E243-2D7C-4C96-89B9-B4CBD229B118}" sibTransId="{D93F08A9-7EB8-49A7-8BD4-BC9B7FD6E337}"/>
    <dgm:cxn modelId="{EFD7C5C5-FBC0-4B75-AC8E-FD895064C019}" type="presOf" srcId="{32221607-7F24-440F-BA54-120C33F4A413}" destId="{F5A2DA04-D74B-4353-8704-EF8854A5F242}" srcOrd="0" destOrd="0" presId="urn:microsoft.com/office/officeart/2005/8/layout/vList2"/>
    <dgm:cxn modelId="{1CDE3D56-42BC-4C6F-A43D-68F976E2F484}" type="presOf" srcId="{34816D9B-4E7F-4B03-B29B-D2349478A0C6}" destId="{22D0FAC9-1CAD-426A-9DBE-58680CAC833C}" srcOrd="0" destOrd="0" presId="urn:microsoft.com/office/officeart/2005/8/layout/vList2"/>
    <dgm:cxn modelId="{EB21DCD9-5598-49B3-9133-151A8C526EAB}" type="presParOf" srcId="{22D0FAC9-1CAD-426A-9DBE-58680CAC833C}" destId="{F5A2DA04-D74B-4353-8704-EF8854A5F2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AFECA-5EBE-4603-A2F4-F1A29AE615BF}">
      <dsp:nvSpPr>
        <dsp:cNvPr id="0" name=""/>
        <dsp:cNvSpPr/>
      </dsp:nvSpPr>
      <dsp:spPr>
        <a:xfrm>
          <a:off x="0" y="3469"/>
          <a:ext cx="7772400" cy="1463085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l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SİNİR SİSTEMİ</a:t>
          </a:r>
          <a:endParaRPr lang="tr-TR" sz="6100" kern="1200" dirty="0"/>
        </a:p>
      </dsp:txBody>
      <dsp:txXfrm>
        <a:off x="71422" y="74891"/>
        <a:ext cx="7629556" cy="1320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0C876-C0F0-4059-81F1-9519F8F0DB1E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D020B8-68B5-4AC1-A35F-655DC3213F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0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020B8-68B5-4AC1-A35F-655DC3213F6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327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77F92-1EEC-45DA-B2C9-23D563A61653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E10-27F0-4E06-9587-873FCCB6DF81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09B63-01F5-4845-997C-E3D5AD070B1D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2BE0-BDE5-4CEE-A17E-09CBA3AECECF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072C7-346B-4F5A-823B-59489FE5D189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A92E1-263C-4401-A3F4-D6598E2D36BC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3D6E6-87DB-4142-848D-740AD08514A3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F53D-DCE0-4454-848D-4AE35A70112D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F944C-85CF-4C15-8574-4E5AA15808FB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75C27-8FA4-46C3-9794-D4D3AF2498C2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C9BEF-32C0-443B-94A8-C44E2B0186C8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6EE36-F4C0-4878-BFC6-C750A0F33D31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50450-5629-4EFB-91C0-3695B529021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553616"/>
          </a:xfrm>
        </p:spPr>
        <p:txBody>
          <a:bodyPr>
            <a:noAutofit/>
          </a:bodyPr>
          <a:lstStyle/>
          <a:p>
            <a:r>
              <a:rPr lang="tr-TR" sz="2000" b="1" dirty="0" err="1" smtClean="0">
                <a:solidFill>
                  <a:srgbClr val="002060"/>
                </a:solidFill>
                <a:latin typeface="Brush Script MT" pitchFamily="66" charset="0"/>
              </a:rPr>
              <a:t>Öğr</a:t>
            </a:r>
            <a:r>
              <a:rPr lang="tr-TR" sz="2000" b="1" dirty="0" smtClean="0">
                <a:solidFill>
                  <a:srgbClr val="002060"/>
                </a:solidFill>
                <a:latin typeface="Brush Script MT" pitchFamily="66" charset="0"/>
              </a:rPr>
              <a:t>. Gör. Dr. Ayşegül </a:t>
            </a:r>
            <a:r>
              <a:rPr lang="tr-TR" sz="2000" b="1" smtClean="0">
                <a:solidFill>
                  <a:srgbClr val="002060"/>
                </a:solidFill>
                <a:latin typeface="Brush Script MT" pitchFamily="66" charset="0"/>
              </a:rPr>
              <a:t>Öztürk Birge</a:t>
            </a:r>
            <a:endParaRPr lang="tr-TR" sz="2000" b="1" dirty="0" smtClean="0">
              <a:solidFill>
                <a:srgbClr val="002060"/>
              </a:solidFill>
              <a:latin typeface="Brush Script MT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207910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KİBAS </a:t>
            </a:r>
            <a:br>
              <a:rPr lang="tr-TR" b="1" dirty="0" smtClean="0"/>
            </a:br>
            <a:r>
              <a:rPr lang="tr-TR" b="1" dirty="0" smtClean="0"/>
              <a:t>(KAFA İÇİ BASINCIN ARTMASI SENDROMU)</a:t>
            </a:r>
            <a:endParaRPr lang="tr-TR" b="1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KİBAS Etiyolojisi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Beyin tümörler, beyin ödemi</a:t>
            </a:r>
          </a:p>
          <a:p>
            <a:r>
              <a:rPr lang="tr-TR" dirty="0" err="1" smtClean="0"/>
              <a:t>İntrakraniyal</a:t>
            </a:r>
            <a:r>
              <a:rPr lang="tr-TR" dirty="0" smtClean="0"/>
              <a:t> kanamalar</a:t>
            </a:r>
          </a:p>
          <a:p>
            <a:r>
              <a:rPr lang="tr-TR" dirty="0" err="1" smtClean="0"/>
              <a:t>Koroid</a:t>
            </a:r>
            <a:r>
              <a:rPr lang="tr-TR" dirty="0" smtClean="0"/>
              <a:t> </a:t>
            </a:r>
            <a:r>
              <a:rPr lang="tr-TR" dirty="0" err="1" smtClean="0"/>
              <a:t>pleksusu</a:t>
            </a:r>
            <a:r>
              <a:rPr lang="tr-TR" dirty="0" smtClean="0"/>
              <a:t> </a:t>
            </a:r>
            <a:r>
              <a:rPr lang="tr-TR" dirty="0" err="1" smtClean="0"/>
              <a:t>papillomu</a:t>
            </a:r>
            <a:endParaRPr lang="tr-TR" dirty="0" smtClean="0"/>
          </a:p>
          <a:p>
            <a:r>
              <a:rPr lang="tr-TR" dirty="0" err="1" smtClean="0"/>
              <a:t>Kraniyosinostoz</a:t>
            </a:r>
            <a:r>
              <a:rPr lang="tr-TR" dirty="0" smtClean="0"/>
              <a:t> (kafatası </a:t>
            </a:r>
            <a:r>
              <a:rPr lang="tr-TR" dirty="0" err="1" smtClean="0"/>
              <a:t>sütürlerinin</a:t>
            </a:r>
            <a:r>
              <a:rPr lang="tr-TR" dirty="0" smtClean="0"/>
              <a:t> erken kapanması ile gerçekleşir.)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KİBAS Belirti ve Bulguları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KİBAS’ta</a:t>
            </a:r>
            <a:r>
              <a:rPr lang="tr-TR" dirty="0" smtClean="0"/>
              <a:t> Tedavi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KİBAS’ta</a:t>
            </a:r>
            <a:r>
              <a:rPr lang="tr-TR" dirty="0" smtClean="0"/>
              <a:t> Hemşirelik Bakımı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Hastanın bilinç düzeyi, </a:t>
            </a:r>
            <a:r>
              <a:rPr lang="tr-TR" dirty="0" err="1" smtClean="0"/>
              <a:t>pupil</a:t>
            </a:r>
            <a:r>
              <a:rPr lang="tr-TR" dirty="0" smtClean="0"/>
              <a:t> reaksiyonu, motor ve duyu fonksiyonları, yaşam bulguları ve solunum şekli değerlendirilir (15 </a:t>
            </a:r>
            <a:r>
              <a:rPr lang="tr-TR" dirty="0" err="1" smtClean="0"/>
              <a:t>dk</a:t>
            </a:r>
            <a:r>
              <a:rPr lang="tr-TR" dirty="0" smtClean="0"/>
              <a:t>).</a:t>
            </a:r>
          </a:p>
          <a:p>
            <a:r>
              <a:rPr lang="tr-TR" dirty="0" smtClean="0"/>
              <a:t>Yatağın başı </a:t>
            </a:r>
            <a:r>
              <a:rPr lang="tr-TR" dirty="0" err="1" smtClean="0"/>
              <a:t>serebral</a:t>
            </a:r>
            <a:r>
              <a:rPr lang="tr-TR" dirty="0" smtClean="0"/>
              <a:t> ödemi azaltmak için 30° kaldırılır.</a:t>
            </a:r>
          </a:p>
          <a:p>
            <a:r>
              <a:rPr lang="tr-TR" dirty="0" err="1" smtClean="0"/>
              <a:t>Serebral</a:t>
            </a:r>
            <a:r>
              <a:rPr lang="tr-TR" dirty="0" smtClean="0"/>
              <a:t> basıncı yükselmesine neden olabileceği için </a:t>
            </a:r>
            <a:r>
              <a:rPr lang="tr-TR" dirty="0" err="1" smtClean="0"/>
              <a:t>konstipasyon</a:t>
            </a:r>
            <a:r>
              <a:rPr lang="tr-TR" dirty="0" smtClean="0"/>
              <a:t> önlenir.</a:t>
            </a:r>
          </a:p>
          <a:p>
            <a:r>
              <a:rPr lang="tr-TR" dirty="0" smtClean="0"/>
              <a:t>CVP belirli aralıklarla değerlendirilir.</a:t>
            </a:r>
          </a:p>
          <a:p>
            <a:r>
              <a:rPr lang="tr-TR" dirty="0" smtClean="0"/>
              <a:t>Aldığı çıkardığı takibi yapılmalıdır.</a:t>
            </a:r>
          </a:p>
          <a:p>
            <a:r>
              <a:rPr lang="tr-TR" dirty="0" smtClean="0"/>
              <a:t>Hastanın bilinç düzeyi azaldığında bilinçsiz hasta bakımı gerçekleştirilmelidir.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Bilinçsiz Hastanın Bakımı-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Solunum yolu açıklığı sağlanır ve sürdürülür.</a:t>
            </a:r>
          </a:p>
          <a:p>
            <a:r>
              <a:rPr lang="tr-TR" dirty="0" smtClean="0"/>
              <a:t>Hasta </a:t>
            </a:r>
            <a:r>
              <a:rPr lang="tr-TR" dirty="0" err="1" smtClean="0"/>
              <a:t>semifovler</a:t>
            </a:r>
            <a:r>
              <a:rPr lang="tr-TR" dirty="0" smtClean="0"/>
              <a:t> pozisyonunda yatırılır. Başının yüksekliği 30 °geçmemelidir.</a:t>
            </a:r>
          </a:p>
          <a:p>
            <a:r>
              <a:rPr lang="tr-TR" dirty="0" smtClean="0"/>
              <a:t>Uzun süreli yapay hava yolu gerekiyorsa </a:t>
            </a:r>
            <a:r>
              <a:rPr lang="tr-TR" dirty="0" err="1" smtClean="0"/>
              <a:t>endotrakeal</a:t>
            </a:r>
            <a:r>
              <a:rPr lang="tr-TR" dirty="0" smtClean="0"/>
              <a:t> tüp ya da </a:t>
            </a:r>
            <a:r>
              <a:rPr lang="tr-TR" dirty="0" err="1" smtClean="0"/>
              <a:t>trakeostomi</a:t>
            </a:r>
            <a:r>
              <a:rPr lang="tr-TR" dirty="0" smtClean="0"/>
              <a:t> uygulanır.</a:t>
            </a:r>
          </a:p>
          <a:p>
            <a:r>
              <a:rPr lang="tr-TR" dirty="0" smtClean="0"/>
              <a:t>Komadaki hastada </a:t>
            </a:r>
            <a:r>
              <a:rPr lang="tr-TR" dirty="0" err="1" smtClean="0"/>
              <a:t>farengeal</a:t>
            </a:r>
            <a:r>
              <a:rPr lang="tr-TR" dirty="0" smtClean="0"/>
              <a:t> refleks bulunmadığından yutkunamaz ve </a:t>
            </a:r>
            <a:r>
              <a:rPr lang="tr-TR" dirty="0" err="1" smtClean="0"/>
              <a:t>sekresyonlar</a:t>
            </a:r>
            <a:r>
              <a:rPr lang="tr-TR" dirty="0" smtClean="0"/>
              <a:t> </a:t>
            </a:r>
            <a:r>
              <a:rPr lang="tr-TR" dirty="0" err="1" smtClean="0"/>
              <a:t>farenkste</a:t>
            </a:r>
            <a:r>
              <a:rPr lang="tr-TR" dirty="0" smtClean="0"/>
              <a:t> birikir. Bu nedenle hasta sık sık </a:t>
            </a:r>
            <a:r>
              <a:rPr lang="tr-TR" dirty="0" err="1" smtClean="0"/>
              <a:t>aspire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Komadaki hastada hareketsizlik ve öksürük refleksinin olmamasına bağlı </a:t>
            </a:r>
            <a:r>
              <a:rPr lang="tr-TR" dirty="0" err="1" smtClean="0"/>
              <a:t>atelektazi</a:t>
            </a:r>
            <a:r>
              <a:rPr lang="tr-TR" dirty="0" smtClean="0"/>
              <a:t>, </a:t>
            </a:r>
            <a:r>
              <a:rPr lang="tr-TR" dirty="0" err="1" smtClean="0"/>
              <a:t>pnömoniyi</a:t>
            </a:r>
            <a:r>
              <a:rPr lang="tr-TR" dirty="0" smtClean="0"/>
              <a:t> önlemek için hastanın en fazla 2 saatte bir pozisyon değişimi sağlanır.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Bilinçsiz Hastanın Bakımı- II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Bilinçsiz hastalarda cildi kaşıma sıklıkla gerçekleşir. Bu nedenle cildin tahriş olmasını önlemek için tırnaklar kesilmeli ve doku bütünlüğü korunmalıdır.</a:t>
            </a:r>
          </a:p>
          <a:p>
            <a:r>
              <a:rPr lang="tr-TR" dirty="0" smtClean="0"/>
              <a:t>Yatak banyosu verilmeli ve nemlendirici sürülmelidir.</a:t>
            </a:r>
          </a:p>
          <a:p>
            <a:r>
              <a:rPr lang="tr-TR" dirty="0" smtClean="0"/>
              <a:t>Perine bakımı sağlanmalıdır.</a:t>
            </a:r>
          </a:p>
          <a:p>
            <a:r>
              <a:rPr lang="tr-TR" dirty="0" smtClean="0"/>
              <a:t>Korneanın kurumasını önlemek için suni gözyaşı damlaları kullanılmalı ve gece göz </a:t>
            </a:r>
            <a:r>
              <a:rPr lang="tr-TR" dirty="0" err="1" smtClean="0"/>
              <a:t>antibakteriyel</a:t>
            </a:r>
            <a:r>
              <a:rPr lang="tr-TR" dirty="0" smtClean="0"/>
              <a:t> krem sonrası kapatılmalıdır.</a:t>
            </a:r>
          </a:p>
          <a:p>
            <a:r>
              <a:rPr lang="tr-TR" dirty="0" smtClean="0"/>
              <a:t>Ağız bakımı günde en az 3 kez sağlanmalıdır.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Bilinçsiz Hastanın Bakımı- III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Yatak korkulukları kaldırılmalı, hasta nöbet yönünden gözlenmeli, nöbet esnasında yaralanmalardan hasta korunmalıdır.</a:t>
            </a:r>
          </a:p>
          <a:p>
            <a:r>
              <a:rPr lang="tr-TR" dirty="0" smtClean="0"/>
              <a:t>Hastanın takma dişleri var ise çıkarılmalıdır.</a:t>
            </a:r>
          </a:p>
          <a:p>
            <a:r>
              <a:rPr lang="tr-TR" dirty="0" smtClean="0"/>
              <a:t>Acil durumlar için girişim malzemeleri ve ilaçlar hasta başında hazır bulundurulmalıdır.</a:t>
            </a:r>
          </a:p>
          <a:p>
            <a:r>
              <a:rPr lang="tr-TR" dirty="0" err="1" smtClean="0"/>
              <a:t>Tromboflebiti</a:t>
            </a:r>
            <a:r>
              <a:rPr lang="tr-TR" dirty="0" smtClean="0"/>
              <a:t> önlemek için hastalara varis çorabı giydirilmelidir. (Dört saatte bir çıkarılıp cilt bakımı yapılmalıdır.)</a:t>
            </a:r>
          </a:p>
          <a:p>
            <a:r>
              <a:rPr lang="tr-TR" dirty="0" smtClean="0"/>
              <a:t>Ayaklar </a:t>
            </a:r>
            <a:r>
              <a:rPr lang="tr-TR" dirty="0" err="1" smtClean="0"/>
              <a:t>atelle</a:t>
            </a:r>
            <a:r>
              <a:rPr lang="tr-TR" dirty="0" smtClean="0"/>
              <a:t> desteklenir.</a:t>
            </a:r>
          </a:p>
          <a:p>
            <a:r>
              <a:rPr lang="tr-TR" dirty="0" smtClean="0"/>
              <a:t>Hasta NG ile besleniyorsa </a:t>
            </a:r>
            <a:r>
              <a:rPr lang="tr-TR" dirty="0" err="1" smtClean="0"/>
              <a:t>aspirasyon</a:t>
            </a:r>
            <a:r>
              <a:rPr lang="tr-TR" dirty="0" smtClean="0"/>
              <a:t> </a:t>
            </a:r>
            <a:r>
              <a:rPr lang="tr-TR" dirty="0" err="1" smtClean="0"/>
              <a:t>pnömonisini</a:t>
            </a:r>
            <a:r>
              <a:rPr lang="tr-TR" dirty="0" smtClean="0"/>
              <a:t> önlemek için bas </a:t>
            </a:r>
            <a:r>
              <a:rPr lang="tr-TR" dirty="0" err="1" smtClean="0"/>
              <a:t>semifovlerda</a:t>
            </a:r>
            <a:r>
              <a:rPr lang="tr-TR" dirty="0" smtClean="0"/>
              <a:t> olmasına dikkat edilmelidir.</a:t>
            </a:r>
          </a:p>
          <a:p>
            <a:r>
              <a:rPr lang="tr-TR" dirty="0" smtClean="0"/>
              <a:t>AÇT yapılır.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Bilinçsiz Hastanın Bakımı- IV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Aile ziyaretleri desteklenmelidir.</a:t>
            </a:r>
          </a:p>
          <a:p>
            <a:r>
              <a:rPr lang="tr-TR" dirty="0" smtClean="0"/>
              <a:t>Hastanın yanında dikkatli konuşulmalı ve hastaya yapılan tüm girişimlerde bilinci kapalı dahi olsa açıklama yapılmalıdır.</a:t>
            </a:r>
          </a:p>
          <a:p>
            <a:r>
              <a:rPr lang="tr-TR" dirty="0" smtClean="0"/>
              <a:t>Hastaya ismi ile hitap edilmeli, ona yöneldiğimizi belirtmesi nedeniyle önemlidir. Dokunmanın </a:t>
            </a:r>
            <a:r>
              <a:rPr lang="tr-TR" dirty="0" err="1" smtClean="0"/>
              <a:t>terapötik</a:t>
            </a:r>
            <a:r>
              <a:rPr lang="tr-TR" dirty="0" smtClean="0"/>
              <a:t> gücünden yararlanılarak hasta ile güven ilişkisi geliştirilmelidir.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53282948"/>
              </p:ext>
            </p:extLst>
          </p:nvPr>
        </p:nvGraphicFramePr>
        <p:xfrm>
          <a:off x="539552" y="2708920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696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013501315"/>
              </p:ext>
            </p:extLst>
          </p:nvPr>
        </p:nvGraphicFramePr>
        <p:xfrm>
          <a:off x="395536" y="2852936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tr-TR" dirty="0" smtClean="0"/>
              <a:t>40 Yaşın altında enderdir ve erkeklerde daha sıktır. </a:t>
            </a:r>
            <a:r>
              <a:rPr lang="tr-TR" dirty="0" smtClean="0">
                <a:solidFill>
                  <a:srgbClr val="C00000"/>
                </a:solidFill>
              </a:rPr>
              <a:t>İnme sonrası ölüm hızı yaklaşık %25’tir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Hipertansiyon en tedavi edilebilir risk faktörüdür.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Dünya Sağlık Örgütü tarafından inme; </a:t>
            </a:r>
            <a:r>
              <a:rPr lang="tr-TR" dirty="0" err="1"/>
              <a:t>vasküler</a:t>
            </a:r>
            <a:r>
              <a:rPr lang="tr-TR" dirty="0"/>
              <a:t> nedenlerden kaynaklanan </a:t>
            </a:r>
            <a:r>
              <a:rPr lang="tr-TR" dirty="0">
                <a:solidFill>
                  <a:schemeClr val="hlink"/>
                </a:solidFill>
              </a:rPr>
              <a:t>ani ve hızlı gelişen</a:t>
            </a:r>
            <a:r>
              <a:rPr lang="tr-TR" dirty="0"/>
              <a:t> 24 saatten uzun süreli motor kontrol kaybı, his kusuru, denge bozukluğu, konuşma ve kognitif fonksiyon bozukluğundan komaya kadar gidebilen tablo olarak </a:t>
            </a:r>
            <a:r>
              <a:rPr lang="tr-TR" dirty="0" smtClean="0"/>
              <a:t>tanımlanmıştır.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02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İSKEMİK İNME (STROKE-SVH)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Arteryal</a:t>
            </a:r>
            <a:r>
              <a:rPr lang="tr-TR" dirty="0" smtClean="0"/>
              <a:t> kanın beyne ulaşmasını engelleyen pıhtı ya da başka bir engelin olması sonucu gelişir.</a:t>
            </a:r>
          </a:p>
          <a:p>
            <a:r>
              <a:rPr lang="tr-TR" dirty="0" smtClean="0"/>
              <a:t>Tüm inmelerin %80-85’ini </a:t>
            </a:r>
            <a:r>
              <a:rPr lang="tr-TR" b="1" dirty="0" err="1" smtClean="0"/>
              <a:t>serebral</a:t>
            </a:r>
            <a:r>
              <a:rPr lang="tr-TR" b="1" dirty="0" smtClean="0"/>
              <a:t> tıkanma</a:t>
            </a:r>
            <a:r>
              <a:rPr lang="tr-TR" dirty="0" smtClean="0"/>
              <a:t>,</a:t>
            </a:r>
          </a:p>
          <a:p>
            <a:r>
              <a:rPr lang="tr-TR" dirty="0" smtClean="0"/>
              <a:t>%10-15’ini </a:t>
            </a:r>
            <a:r>
              <a:rPr lang="tr-TR" dirty="0" err="1" smtClean="0"/>
              <a:t>serebral</a:t>
            </a:r>
            <a:r>
              <a:rPr lang="tr-TR" dirty="0" smtClean="0"/>
              <a:t> </a:t>
            </a:r>
            <a:r>
              <a:rPr lang="tr-TR" dirty="0" err="1" smtClean="0"/>
              <a:t>hematom</a:t>
            </a:r>
            <a:r>
              <a:rPr lang="tr-TR" dirty="0" smtClean="0"/>
              <a:t>,</a:t>
            </a:r>
          </a:p>
          <a:p>
            <a:r>
              <a:rPr lang="tr-TR" dirty="0" smtClean="0"/>
              <a:t>%6-8’ini </a:t>
            </a:r>
            <a:r>
              <a:rPr lang="tr-TR" dirty="0" err="1" smtClean="0"/>
              <a:t>subaraknoid</a:t>
            </a:r>
            <a:r>
              <a:rPr lang="tr-TR" dirty="0" smtClean="0"/>
              <a:t> kanama oluşturur.</a:t>
            </a:r>
          </a:p>
          <a:p>
            <a:r>
              <a:rPr lang="tr-TR" dirty="0" smtClean="0"/>
              <a:t>İnmede temel özellik nörolojik bulguların </a:t>
            </a:r>
            <a:r>
              <a:rPr lang="tr-TR" b="1" dirty="0" smtClean="0"/>
              <a:t>ani </a:t>
            </a:r>
            <a:r>
              <a:rPr lang="tr-TR" dirty="0" smtClean="0"/>
              <a:t>başlamasıdır.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İskemik</a:t>
            </a:r>
            <a:r>
              <a:rPr lang="tr-TR" dirty="0" smtClean="0"/>
              <a:t> İnmede Risk Faktörleri</a:t>
            </a:r>
            <a:endParaRPr lang="tr-TR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179512" y="1484784"/>
            <a:ext cx="2952328" cy="639762"/>
          </a:xfrm>
        </p:spPr>
        <p:txBody>
          <a:bodyPr/>
          <a:lstStyle/>
          <a:p>
            <a:r>
              <a:rPr lang="tr-TR" dirty="0" smtClean="0"/>
              <a:t>Değiştirilemez Riskler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half" idx="2"/>
          </p:nvPr>
        </p:nvSpPr>
        <p:spPr>
          <a:xfrm>
            <a:off x="251520" y="2204864"/>
            <a:ext cx="3106688" cy="3951288"/>
          </a:xfrm>
        </p:spPr>
        <p:txBody>
          <a:bodyPr>
            <a:normAutofit/>
          </a:bodyPr>
          <a:lstStyle/>
          <a:p>
            <a:r>
              <a:rPr lang="tr-TR" sz="2000" dirty="0" smtClean="0"/>
              <a:t>Yaş</a:t>
            </a:r>
          </a:p>
          <a:p>
            <a:r>
              <a:rPr lang="tr-TR" sz="2000" dirty="0" smtClean="0"/>
              <a:t>Cinsiyet</a:t>
            </a:r>
          </a:p>
          <a:p>
            <a:r>
              <a:rPr lang="tr-TR" sz="2000" dirty="0" smtClean="0"/>
              <a:t>Aile öyküsü</a:t>
            </a:r>
          </a:p>
          <a:p>
            <a:r>
              <a:rPr lang="tr-TR" sz="2000" dirty="0" smtClean="0"/>
              <a:t>Genetik faktörler</a:t>
            </a:r>
            <a:r>
              <a:rPr lang="tr-TR" sz="2000" b="1" i="1" dirty="0"/>
              <a:t> </a:t>
            </a:r>
            <a:endParaRPr lang="tr-TR" sz="2000" b="1" i="1" dirty="0" smtClean="0"/>
          </a:p>
          <a:p>
            <a:pPr marL="0" indent="0">
              <a:buNone/>
            </a:pPr>
            <a:r>
              <a:rPr lang="tr-TR" sz="2000" i="1" dirty="0" smtClean="0"/>
              <a:t>(</a:t>
            </a:r>
            <a:r>
              <a:rPr lang="tr-TR" sz="2000" i="1" dirty="0"/>
              <a:t>19. kromozomdaki </a:t>
            </a:r>
            <a:r>
              <a:rPr lang="tr-TR" sz="2000" i="1" dirty="0" err="1"/>
              <a:t>Notch</a:t>
            </a:r>
            <a:r>
              <a:rPr lang="tr-TR" sz="2000" i="1" dirty="0"/>
              <a:t> 3 gen mutasyonu)</a:t>
            </a:r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8" name="7 Metin Yer Tutucusu"/>
          <p:cNvSpPr>
            <a:spLocks noGrp="1"/>
          </p:cNvSpPr>
          <p:nvPr>
            <p:ph type="body" sz="quarter" idx="3"/>
          </p:nvPr>
        </p:nvSpPr>
        <p:spPr>
          <a:xfrm>
            <a:off x="3419872" y="1404426"/>
            <a:ext cx="3312368" cy="639762"/>
          </a:xfrm>
        </p:spPr>
        <p:txBody>
          <a:bodyPr/>
          <a:lstStyle/>
          <a:p>
            <a:r>
              <a:rPr lang="tr-TR" dirty="0" smtClean="0"/>
              <a:t>Değiştirilebilir Riskler</a:t>
            </a:r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4"/>
          </p:nvPr>
        </p:nvSpPr>
        <p:spPr>
          <a:xfrm>
            <a:off x="3419872" y="2044188"/>
            <a:ext cx="3384375" cy="3951288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Arteryal</a:t>
            </a:r>
            <a:r>
              <a:rPr lang="tr-TR" dirty="0" smtClean="0"/>
              <a:t> hipertansiyon</a:t>
            </a:r>
          </a:p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r>
              <a:rPr lang="tr-TR" dirty="0" smtClean="0"/>
              <a:t>Kardiyak hastalıklar (MI, AF)</a:t>
            </a:r>
          </a:p>
          <a:p>
            <a:r>
              <a:rPr lang="tr-TR" dirty="0" smtClean="0"/>
              <a:t>GİA</a:t>
            </a:r>
          </a:p>
          <a:p>
            <a:r>
              <a:rPr lang="tr-TR" dirty="0" smtClean="0"/>
              <a:t>Sigara, alkol</a:t>
            </a:r>
          </a:p>
          <a:p>
            <a:r>
              <a:rPr lang="tr-TR" dirty="0" err="1" smtClean="0"/>
              <a:t>Obezite</a:t>
            </a:r>
            <a:endParaRPr lang="tr-TR" dirty="0" smtClean="0"/>
          </a:p>
          <a:p>
            <a:r>
              <a:rPr lang="tr-TR" dirty="0" err="1" smtClean="0"/>
              <a:t>Sedanter</a:t>
            </a:r>
            <a:r>
              <a:rPr lang="tr-TR" dirty="0" smtClean="0"/>
              <a:t> yaşam</a:t>
            </a:r>
          </a:p>
          <a:p>
            <a:r>
              <a:rPr lang="tr-TR" dirty="0" smtClean="0"/>
              <a:t>Oral </a:t>
            </a:r>
            <a:r>
              <a:rPr lang="tr-TR" dirty="0" err="1" smtClean="0"/>
              <a:t>kontraseptifler</a:t>
            </a:r>
            <a:endParaRPr lang="tr-TR" dirty="0" smtClean="0"/>
          </a:p>
          <a:p>
            <a:r>
              <a:rPr lang="tr-TR" dirty="0" smtClean="0"/>
              <a:t>Enfeksiyon</a:t>
            </a:r>
          </a:p>
          <a:p>
            <a:r>
              <a:rPr lang="tr-TR" dirty="0" err="1" smtClean="0"/>
              <a:t>Hipotiroidi</a:t>
            </a:r>
            <a:endParaRPr lang="tr-TR" dirty="0" smtClean="0"/>
          </a:p>
          <a:p>
            <a:r>
              <a:rPr lang="tr-TR" dirty="0" err="1" smtClean="0"/>
              <a:t>Hiperkolesterolemi</a:t>
            </a:r>
            <a:endParaRPr lang="tr-TR" dirty="0" smtClean="0"/>
          </a:p>
          <a:p>
            <a:r>
              <a:rPr lang="tr-TR" dirty="0" smtClean="0"/>
              <a:t>Artmış </a:t>
            </a:r>
            <a:r>
              <a:rPr lang="tr-TR" dirty="0" err="1" smtClean="0"/>
              <a:t>hematokrit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713719" y="1588037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Potansiyel Riskler</a:t>
            </a:r>
            <a:endParaRPr lang="tr-TR" sz="24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6726607" y="2101601"/>
            <a:ext cx="25376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tr-TR" dirty="0" err="1" smtClean="0"/>
              <a:t>Hiperhomosisteinemi</a:t>
            </a:r>
            <a:r>
              <a:rPr lang="tr-TR" dirty="0" smtClean="0"/>
              <a:t> 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trombosit</a:t>
            </a:r>
            <a:r>
              <a:rPr lang="tr-TR" dirty="0" smtClean="0"/>
              <a:t> ve pıhtılaşma</a:t>
            </a:r>
          </a:p>
          <a:p>
            <a:r>
              <a:rPr lang="tr-TR" dirty="0" smtClean="0"/>
              <a:t> faktörlerinin aktivitesini </a:t>
            </a:r>
          </a:p>
          <a:p>
            <a:r>
              <a:rPr lang="tr-TR" dirty="0"/>
              <a:t>e</a:t>
            </a:r>
            <a:r>
              <a:rPr lang="tr-TR" dirty="0" smtClean="0"/>
              <a:t>tkiler)</a:t>
            </a:r>
          </a:p>
          <a:p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inflamasyon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</a:t>
            </a:r>
            <a:r>
              <a:rPr lang="tr-TR" dirty="0" smtClean="0"/>
              <a:t>nme </a:t>
            </a:r>
            <a:r>
              <a:rPr lang="tr-TR" dirty="0"/>
              <a:t>geçiren </a:t>
            </a:r>
            <a:r>
              <a:rPr lang="tr-TR" dirty="0" err="1"/>
              <a:t>hemiplejik</a:t>
            </a:r>
            <a:r>
              <a:rPr lang="tr-TR" dirty="0"/>
              <a:t> hastaların en sık yaşadığı sorun ve soruna ilişkin hemşirelik </a:t>
            </a:r>
            <a:r>
              <a:rPr lang="tr-TR" smtClean="0"/>
              <a:t>girişimlerini açıklayınız.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1425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 İŞLEMLERİ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Kafatası ve omurilik röntgenleri</a:t>
            </a:r>
          </a:p>
          <a:p>
            <a:r>
              <a:rPr lang="tr-TR" dirty="0" smtClean="0"/>
              <a:t>Bilgisayarlı tomografi-BT</a:t>
            </a:r>
          </a:p>
          <a:p>
            <a:r>
              <a:rPr lang="tr-TR" dirty="0" smtClean="0"/>
              <a:t>Manyetik rezonans görüntüleme: MRG</a:t>
            </a:r>
          </a:p>
          <a:p>
            <a:r>
              <a:rPr lang="tr-TR" dirty="0" smtClean="0"/>
              <a:t>Dijital </a:t>
            </a:r>
            <a:r>
              <a:rPr lang="tr-TR" dirty="0" err="1" smtClean="0"/>
              <a:t>serebral</a:t>
            </a:r>
            <a:r>
              <a:rPr lang="tr-TR" dirty="0" smtClean="0"/>
              <a:t> ve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anjiografi</a:t>
            </a:r>
            <a:endParaRPr lang="tr-TR" dirty="0" smtClean="0"/>
          </a:p>
          <a:p>
            <a:r>
              <a:rPr lang="tr-TR" dirty="0" smtClean="0"/>
              <a:t>PET (Pozitron Emisyon Tomografi)</a:t>
            </a:r>
          </a:p>
          <a:p>
            <a:r>
              <a:rPr lang="tr-TR" dirty="0" err="1" smtClean="0"/>
              <a:t>Elektroensefalografi</a:t>
            </a:r>
            <a:r>
              <a:rPr lang="tr-TR" dirty="0" smtClean="0"/>
              <a:t> (EEG)</a:t>
            </a:r>
          </a:p>
          <a:p>
            <a:r>
              <a:rPr lang="tr-TR" dirty="0" err="1" smtClean="0"/>
              <a:t>Elektromiyografi</a:t>
            </a:r>
            <a:r>
              <a:rPr lang="tr-TR" dirty="0" smtClean="0"/>
              <a:t> (EMG)</a:t>
            </a:r>
          </a:p>
          <a:p>
            <a:r>
              <a:rPr lang="tr-TR" dirty="0" smtClean="0"/>
              <a:t>Beyin Omurilik </a:t>
            </a:r>
            <a:r>
              <a:rPr lang="tr-TR" dirty="0"/>
              <a:t>S</a:t>
            </a:r>
            <a:r>
              <a:rPr lang="tr-TR" dirty="0" smtClean="0"/>
              <a:t>ıvısının incelenmesi</a:t>
            </a:r>
          </a:p>
          <a:p>
            <a:r>
              <a:rPr lang="tr-TR" dirty="0" smtClean="0"/>
              <a:t>Biyopsi </a:t>
            </a:r>
          </a:p>
          <a:p>
            <a:r>
              <a:rPr lang="tr-TR" dirty="0" err="1" smtClean="0"/>
              <a:t>Psikometrik</a:t>
            </a:r>
            <a:r>
              <a:rPr lang="tr-TR" dirty="0" smtClean="0"/>
              <a:t> değerlendirme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9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LP’de</a:t>
            </a:r>
            <a:r>
              <a:rPr lang="tr-TR" dirty="0" smtClean="0"/>
              <a:t> Hemşirelik Bakımı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60083914"/>
              </p:ext>
            </p:extLst>
          </p:nvPr>
        </p:nvGraphicFramePr>
        <p:xfrm>
          <a:off x="395536" y="2132856"/>
          <a:ext cx="822960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Sık Kullanılan Terimler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b="1" dirty="0" err="1" smtClean="0"/>
              <a:t>Amarozis</a:t>
            </a:r>
            <a:r>
              <a:rPr lang="tr-TR" b="1" dirty="0" smtClean="0"/>
              <a:t> </a:t>
            </a:r>
            <a:r>
              <a:rPr lang="tr-TR" b="1" dirty="0" err="1" smtClean="0"/>
              <a:t>fugaks</a:t>
            </a:r>
            <a:r>
              <a:rPr lang="tr-TR" b="1" dirty="0" smtClean="0"/>
              <a:t>: </a:t>
            </a:r>
            <a:r>
              <a:rPr lang="tr-TR" dirty="0"/>
              <a:t>B</a:t>
            </a:r>
            <a:r>
              <a:rPr lang="tr-TR" dirty="0" smtClean="0"/>
              <a:t>ir gözde ani, geçici görme kaybıdır. </a:t>
            </a:r>
            <a:r>
              <a:rPr lang="tr-TR" dirty="0" err="1" smtClean="0"/>
              <a:t>GİA’da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karotis</a:t>
            </a:r>
            <a:r>
              <a:rPr lang="tr-TR" dirty="0" smtClean="0"/>
              <a:t> arter darlığının ilk klinik kanıtıdır.</a:t>
            </a:r>
            <a:endParaRPr lang="tr-TR" dirty="0"/>
          </a:p>
        </p:txBody>
      </p:sp>
      <p:sp>
        <p:nvSpPr>
          <p:cNvPr id="7" name="6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b="1" dirty="0" err="1" smtClean="0"/>
              <a:t>Vertigo</a:t>
            </a:r>
            <a:r>
              <a:rPr lang="tr-TR" b="1" dirty="0" smtClean="0"/>
              <a:t>: </a:t>
            </a:r>
            <a:r>
              <a:rPr lang="tr-TR" dirty="0" smtClean="0"/>
              <a:t>Baş dönmesi</a:t>
            </a:r>
          </a:p>
          <a:p>
            <a:r>
              <a:rPr lang="tr-TR" b="1" dirty="0" err="1" smtClean="0"/>
              <a:t>Tinnitus</a:t>
            </a:r>
            <a:r>
              <a:rPr lang="tr-TR" b="1" dirty="0" smtClean="0"/>
              <a:t>: </a:t>
            </a:r>
            <a:r>
              <a:rPr lang="tr-TR" dirty="0" smtClean="0"/>
              <a:t>Kulak çınlaması</a:t>
            </a:r>
          </a:p>
          <a:p>
            <a:r>
              <a:rPr lang="tr-TR" b="1" dirty="0" err="1" smtClean="0"/>
              <a:t>Disfaji</a:t>
            </a:r>
            <a:r>
              <a:rPr lang="tr-TR" b="1" dirty="0" smtClean="0"/>
              <a:t>: </a:t>
            </a:r>
            <a:r>
              <a:rPr lang="tr-TR" dirty="0" smtClean="0"/>
              <a:t>Yutma güçlüğü</a:t>
            </a:r>
          </a:p>
          <a:p>
            <a:r>
              <a:rPr lang="tr-TR" b="1" dirty="0" err="1" smtClean="0"/>
              <a:t>Diplopi</a:t>
            </a:r>
            <a:r>
              <a:rPr lang="tr-TR" b="1" dirty="0" smtClean="0"/>
              <a:t>: </a:t>
            </a:r>
            <a:r>
              <a:rPr lang="tr-TR" dirty="0" smtClean="0"/>
              <a:t>Çift görme</a:t>
            </a:r>
          </a:p>
          <a:p>
            <a:r>
              <a:rPr lang="tr-TR" b="1" dirty="0" err="1" smtClean="0"/>
              <a:t>Ataksi</a:t>
            </a:r>
            <a:r>
              <a:rPr lang="tr-TR" b="1" dirty="0" smtClean="0"/>
              <a:t>: </a:t>
            </a:r>
            <a:r>
              <a:rPr lang="tr-TR" dirty="0" smtClean="0"/>
              <a:t>Denge kaybı</a:t>
            </a:r>
          </a:p>
          <a:p>
            <a:r>
              <a:rPr lang="tr-TR" b="1" dirty="0" smtClean="0"/>
              <a:t>Afazi: </a:t>
            </a:r>
            <a:r>
              <a:rPr lang="tr-TR" dirty="0" smtClean="0"/>
              <a:t>Konuşamama</a:t>
            </a: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Sık Kullanılan Terimler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Disknezi</a:t>
            </a:r>
            <a:r>
              <a:rPr lang="tr-TR" dirty="0" smtClean="0"/>
              <a:t>	: İstem dışı hareketler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Hemiparazi</a:t>
            </a:r>
            <a:r>
              <a:rPr lang="tr-TR" dirty="0" smtClean="0"/>
              <a:t>	: Bir taraftaki kol ve bacak kuvvetinde azalma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Hemipleji</a:t>
            </a:r>
            <a:r>
              <a:rPr lang="tr-TR" dirty="0" smtClean="0"/>
              <a:t>	: Bir taraftaki kol ve bacak hareketlerinin olmaması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Nistagmus</a:t>
            </a:r>
            <a:r>
              <a:rPr lang="tr-TR" dirty="0" smtClean="0"/>
              <a:t>	: Göz kürelerinin istem dışı sağa, sola, aşağı, yukarı 		hareketidir.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Paralizi</a:t>
            </a:r>
            <a:r>
              <a:rPr lang="tr-TR" dirty="0" smtClean="0"/>
              <a:t>	: Felç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Paraljezi</a:t>
            </a:r>
            <a:r>
              <a:rPr lang="tr-TR" dirty="0" smtClean="0"/>
              <a:t>	: Ağrılı duyu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Parapleji</a:t>
            </a:r>
            <a:r>
              <a:rPr lang="tr-TR" dirty="0" smtClean="0"/>
              <a:t>	: Alt. </a:t>
            </a:r>
            <a:r>
              <a:rPr lang="tr-TR" dirty="0" err="1" smtClean="0"/>
              <a:t>Ekstiremitedeki</a:t>
            </a:r>
            <a:r>
              <a:rPr lang="tr-TR" dirty="0" smtClean="0"/>
              <a:t> hareketin yokluğu/felci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Parastezi</a:t>
            </a:r>
            <a:r>
              <a:rPr lang="tr-TR" dirty="0" smtClean="0"/>
              <a:t>	: Yanma, karıncalanma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Pitozis</a:t>
            </a:r>
            <a:r>
              <a:rPr lang="tr-TR" dirty="0" smtClean="0"/>
              <a:t>	: Göz kapağının düşmesi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Rijidite</a:t>
            </a:r>
            <a:r>
              <a:rPr lang="tr-TR" dirty="0" smtClean="0"/>
              <a:t>	: Kas </a:t>
            </a:r>
            <a:r>
              <a:rPr lang="tr-TR" dirty="0" err="1" smtClean="0"/>
              <a:t>tonüsünde</a:t>
            </a:r>
            <a:r>
              <a:rPr lang="tr-TR" dirty="0" smtClean="0"/>
              <a:t> artma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BİLİNÇ KAYBI VE KOMA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Bilinç: </a:t>
            </a:r>
            <a:r>
              <a:rPr lang="tr-TR" dirty="0"/>
              <a:t>K</a:t>
            </a:r>
            <a:r>
              <a:rPr lang="tr-TR" dirty="0" smtClean="0"/>
              <a:t>endisinin ve çevrenin</a:t>
            </a:r>
            <a:r>
              <a:rPr lang="tr-TR" u="sng" dirty="0" smtClean="0"/>
              <a:t> farkındalığı </a:t>
            </a:r>
            <a:r>
              <a:rPr lang="tr-TR" dirty="0" smtClean="0"/>
              <a:t>ile birlikte olan uyanıklık durumudur.</a:t>
            </a:r>
          </a:p>
          <a:p>
            <a:r>
              <a:rPr lang="tr-TR" b="1" dirty="0" err="1" smtClean="0"/>
              <a:t>Konfüzyon</a:t>
            </a:r>
            <a:r>
              <a:rPr lang="tr-TR" b="1" dirty="0" smtClean="0"/>
              <a:t>: </a:t>
            </a:r>
            <a:r>
              <a:rPr lang="tr-TR" dirty="0"/>
              <a:t>B</a:t>
            </a:r>
            <a:r>
              <a:rPr lang="tr-TR" dirty="0" smtClean="0"/>
              <a:t>ozulmuş bilinç anlamındadır. Kişi şaşkındır ve çevresini yanlış yorumlar.</a:t>
            </a:r>
          </a:p>
          <a:p>
            <a:r>
              <a:rPr lang="tr-TR" b="1" dirty="0" err="1" smtClean="0"/>
              <a:t>Deliryum</a:t>
            </a:r>
            <a:r>
              <a:rPr lang="tr-TR" b="1" dirty="0" smtClean="0"/>
              <a:t>; </a:t>
            </a:r>
            <a:r>
              <a:rPr lang="tr-TR" dirty="0"/>
              <a:t>B</a:t>
            </a:r>
            <a:r>
              <a:rPr lang="tr-TR" dirty="0" smtClean="0"/>
              <a:t>ilinç düzeyinde ani bir değişimle seyreden dikkat ve düşünce organizasyonunda, duygulanım durumundaki değişimdir. Sıklıkla </a:t>
            </a:r>
            <a:r>
              <a:rPr lang="tr-TR" dirty="0" err="1" smtClean="0"/>
              <a:t>konfüzyon</a:t>
            </a:r>
            <a:r>
              <a:rPr lang="tr-TR" dirty="0" smtClean="0"/>
              <a:t> ve görsel halüsinasyonlar vardır.</a:t>
            </a:r>
          </a:p>
          <a:p>
            <a:r>
              <a:rPr lang="tr-TR" b="1" dirty="0" smtClean="0"/>
              <a:t>Letarji: </a:t>
            </a:r>
            <a:r>
              <a:rPr lang="tr-TR" dirty="0" smtClean="0"/>
              <a:t>Kişinin uyandırılabildiği normal zihinsel ve fiziksel aktivite kaybıdır.</a:t>
            </a:r>
          </a:p>
          <a:p>
            <a:r>
              <a:rPr lang="tr-TR" b="1" dirty="0" err="1" smtClean="0"/>
              <a:t>Stupor</a:t>
            </a:r>
            <a:r>
              <a:rPr lang="tr-TR" b="1" dirty="0" smtClean="0"/>
              <a:t>: </a:t>
            </a:r>
            <a:r>
              <a:rPr lang="tr-TR" dirty="0" smtClean="0"/>
              <a:t>Hastanın şiddetli ve tekrarlayan uyaranlar ile uyandırılabildiği uykululuk halidir.</a:t>
            </a:r>
          </a:p>
          <a:p>
            <a:r>
              <a:rPr lang="tr-TR" b="1" dirty="0" smtClean="0"/>
              <a:t>Koma: </a:t>
            </a:r>
            <a:r>
              <a:rPr lang="tr-TR" dirty="0" smtClean="0"/>
              <a:t>Uyandırılmayan cevapsızlık anlamındadır.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04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Glasgow Koma Skalası (GKS)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780862"/>
              </p:ext>
            </p:extLst>
          </p:nvPr>
        </p:nvGraphicFramePr>
        <p:xfrm>
          <a:off x="323528" y="1412776"/>
          <a:ext cx="3384376" cy="5047488"/>
        </p:xfrm>
        <a:graphic>
          <a:graphicData uri="http://schemas.openxmlformats.org/drawingml/2006/table">
            <a:tbl>
              <a:tblPr firstRow="1" firstCol="1" bandRow="1"/>
              <a:tblGrid>
                <a:gridCol w="2206233"/>
                <a:gridCol w="117814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Göz Açma Refleksi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Skor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Kendiliğinden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Konuşma 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Ağrı 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Cevapsız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Sözel Yanıt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Oryante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Konfüze konuşma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Uyumsuz kelimeler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Anlaşılmaz sesler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Cevapsız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Motor Yanıt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Emirlere uyar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Lokalize eder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Çeker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Fleksiyon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Ekstansiyon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Cevapsız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Şeritli Sağ Ok 4"/>
          <p:cNvSpPr/>
          <p:nvPr/>
        </p:nvSpPr>
        <p:spPr>
          <a:xfrm>
            <a:off x="4355976" y="3212976"/>
            <a:ext cx="1224136" cy="432048"/>
          </a:xfrm>
          <a:prstGeom prst="striped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5724128" y="2967335"/>
            <a:ext cx="32177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Toplam puan </a:t>
            </a:r>
            <a:r>
              <a:rPr lang="tr-TR" smtClean="0"/>
              <a:t>en fazla </a:t>
            </a:r>
            <a:r>
              <a:rPr lang="tr-TR" dirty="0" smtClean="0"/>
              <a:t>15</a:t>
            </a:r>
          </a:p>
          <a:p>
            <a:r>
              <a:rPr lang="tr-TR" dirty="0" smtClean="0"/>
              <a:t>En az 3’tür.</a:t>
            </a:r>
          </a:p>
          <a:p>
            <a:r>
              <a:rPr lang="tr-TR" b="1" dirty="0" smtClean="0"/>
              <a:t>8 ve altı puan koma </a:t>
            </a:r>
            <a:r>
              <a:rPr lang="tr-TR" dirty="0" smtClean="0"/>
              <a:t>durumudur.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6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</TotalTime>
  <Words>939</Words>
  <Application>Microsoft Office PowerPoint</Application>
  <PresentationFormat>Ekran Gösterisi (4:3)</PresentationFormat>
  <Paragraphs>183</Paragraphs>
  <Slides>24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Brush Script MT</vt:lpstr>
      <vt:lpstr>Calibri</vt:lpstr>
      <vt:lpstr>Times New Roman</vt:lpstr>
      <vt:lpstr>Ofis Teması</vt:lpstr>
      <vt:lpstr>PowerPoint Sunusu</vt:lpstr>
      <vt:lpstr>PowerPoint Sunusu</vt:lpstr>
      <vt:lpstr>TANI İŞLEMLERİ</vt:lpstr>
      <vt:lpstr>LP’de Hemşirelik Bakımı</vt:lpstr>
      <vt:lpstr>PowerPoint Sunusu</vt:lpstr>
      <vt:lpstr>Sık Kullanılan Terimler</vt:lpstr>
      <vt:lpstr>Sık Kullanılan Terimler</vt:lpstr>
      <vt:lpstr>BİLİNÇ KAYBI VE KOMA</vt:lpstr>
      <vt:lpstr>Glasgow Koma Skalası (GKS)</vt:lpstr>
      <vt:lpstr>KİBAS  (KAFA İÇİ BASINCIN ARTMASI SENDROMU)</vt:lpstr>
      <vt:lpstr>KİBAS Etiyolojisi</vt:lpstr>
      <vt:lpstr>KİBAS Belirti ve Bulguları</vt:lpstr>
      <vt:lpstr>KİBAS’ta Tedavi</vt:lpstr>
      <vt:lpstr>KİBAS’ta Hemşirelik Bakımı </vt:lpstr>
      <vt:lpstr>Bilinçsiz Hastanın Bakımı- I</vt:lpstr>
      <vt:lpstr>Bilinçsiz Hastanın Bakımı- II</vt:lpstr>
      <vt:lpstr>Bilinçsiz Hastanın Bakımı- III</vt:lpstr>
      <vt:lpstr>Bilinçsiz Hastanın Bakımı- IV</vt:lpstr>
      <vt:lpstr>PowerPoint Sunusu</vt:lpstr>
      <vt:lpstr>İNME</vt:lpstr>
      <vt:lpstr>İnme </vt:lpstr>
      <vt:lpstr>İSKEMİK İNME (STROKE-SVH)</vt:lpstr>
      <vt:lpstr>İskemik İnmede Risk Faktörleri</vt:lpstr>
      <vt:lpstr>Örnek soru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saglık</dc:creator>
  <cp:lastModifiedBy>exper</cp:lastModifiedBy>
  <cp:revision>395</cp:revision>
  <dcterms:created xsi:type="dcterms:W3CDTF">2014-11-07T08:59:39Z</dcterms:created>
  <dcterms:modified xsi:type="dcterms:W3CDTF">2019-08-02T13:05:33Z</dcterms:modified>
</cp:coreProperties>
</file>