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udio/unknown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00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39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491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905000"/>
            <a:ext cx="109728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16DDE2F-B04A-1A49-9DCD-FA77864D7A50}" type="slidenum">
              <a:rPr lang="tr-TR" altLang="x-none"/>
              <a:pPr/>
              <a:t>‹#›</a:t>
            </a:fld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32013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10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9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6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25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376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93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71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7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6F9E-7BCF-FC43-925E-C0594DD83A6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523C5-7857-4E40-BEEB-D3546A6F59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15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ChangeArrowheads="1"/>
          </p:cNvSpPr>
          <p:nvPr/>
        </p:nvSpPr>
        <p:spPr bwMode="auto">
          <a:xfrm>
            <a:off x="1524000" y="1196976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İnsan</a:t>
            </a:r>
            <a:r>
              <a:rPr lang="tr-TR" altLang="x-none" sz="2000" b="1" i="1">
                <a:solidFill>
                  <a:schemeClr val="tx2"/>
                </a:solidFill>
                <a:ea typeface="Times New Roman" charset="0"/>
                <a:cs typeface="Times New Roman" charset="0"/>
              </a:rPr>
              <a:t> </a:t>
            </a:r>
            <a:r>
              <a:rPr lang="tr-TR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DNA</a:t>
            </a:r>
            <a:r>
              <a:rPr lang="tr-TR" altLang="x-none" sz="2000" b="1" i="1">
                <a:solidFill>
                  <a:schemeClr val="tx2"/>
                </a:solidFill>
                <a:ea typeface="Times New Roman" charset="0"/>
                <a:cs typeface="Times New Roman" charset="0"/>
              </a:rPr>
              <a:t>’</a:t>
            </a:r>
            <a:r>
              <a:rPr lang="tr-TR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sı</a:t>
            </a:r>
            <a:r>
              <a:rPr lang="tr-TR" altLang="x-none" sz="2000" b="1" i="1">
                <a:solidFill>
                  <a:schemeClr val="tx2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altLang="x-none" sz="2000" b="1" i="1">
                <a:solidFill>
                  <a:schemeClr val="tx2"/>
                </a:solidFill>
                <a:ea typeface="Times New Roman" charset="0"/>
                <a:cs typeface="Times New Roman" charset="0"/>
              </a:rPr>
              <a:t>Eco</a:t>
            </a:r>
            <a:r>
              <a:rPr lang="en-US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RI </a:t>
            </a:r>
            <a:r>
              <a:rPr lang="tr-TR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kesimi</a:t>
            </a:r>
            <a:r>
              <a:rPr lang="en-US" altLang="x-none" sz="2000" b="1">
                <a:solidFill>
                  <a:schemeClr val="accent2"/>
                </a:solidFill>
                <a:latin typeface="Courier New" charset="0"/>
                <a:ea typeface="Times New Roman" charset="0"/>
                <a:cs typeface="Times New Roman" charset="0"/>
              </a:rPr>
              <a:t>        </a:t>
            </a:r>
            <a:r>
              <a:rPr lang="tr-TR" altLang="x-none" sz="2000" b="1">
                <a:solidFill>
                  <a:schemeClr val="accent2"/>
                </a:solidFill>
                <a:latin typeface="Courier New" charset="0"/>
                <a:ea typeface="Times New Roman" charset="0"/>
                <a:cs typeface="Times New Roman" charset="0"/>
              </a:rPr>
              <a:t>   </a:t>
            </a:r>
            <a:r>
              <a:rPr lang="tr-TR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Mısır DNA’sı </a:t>
            </a:r>
            <a:r>
              <a:rPr lang="en-US" altLang="x-none" sz="2000" b="1" i="1">
                <a:solidFill>
                  <a:schemeClr val="tx2"/>
                </a:solidFill>
                <a:ea typeface="Times New Roman" charset="0"/>
                <a:cs typeface="Times New Roman" charset="0"/>
              </a:rPr>
              <a:t>Eco</a:t>
            </a:r>
            <a:r>
              <a:rPr lang="en-US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RI</a:t>
            </a:r>
            <a:r>
              <a:rPr lang="tr-TR" altLang="x-none" sz="2000" b="1">
                <a:solidFill>
                  <a:schemeClr val="tx2"/>
                </a:solidFill>
                <a:ea typeface="Times New Roman" charset="0"/>
                <a:cs typeface="Times New Roman" charset="0"/>
              </a:rPr>
              <a:t>  kesimi</a:t>
            </a:r>
            <a:r>
              <a:rPr lang="en-US" altLang="x-none" sz="2000" b="1" u="sng">
                <a:solidFill>
                  <a:schemeClr val="accent2"/>
                </a:solidFill>
                <a:latin typeface="Courier New" charset="0"/>
                <a:ea typeface="Times New Roman" charset="0"/>
                <a:cs typeface="Times New Roman" charset="0"/>
              </a:rPr>
              <a:t> </a:t>
            </a:r>
          </a:p>
        </p:txBody>
      </p:sp>
      <p:grpSp>
        <p:nvGrpSpPr>
          <p:cNvPr id="315395" name="Group 3"/>
          <p:cNvGrpSpPr>
            <a:grpSpLocks/>
          </p:cNvGrpSpPr>
          <p:nvPr/>
        </p:nvGrpSpPr>
        <p:grpSpPr bwMode="auto">
          <a:xfrm>
            <a:off x="1603375" y="1797051"/>
            <a:ext cx="4057650" cy="542925"/>
            <a:chOff x="490" y="2716"/>
            <a:chExt cx="2556" cy="342"/>
          </a:xfrm>
        </p:grpSpPr>
        <p:sp>
          <p:nvSpPr>
            <p:cNvPr id="315396" name="Rectangle 4"/>
            <p:cNvSpPr>
              <a:spLocks noChangeArrowheads="1"/>
            </p:cNvSpPr>
            <p:nvPr/>
          </p:nvSpPr>
          <p:spPr bwMode="auto">
            <a:xfrm>
              <a:off x="490" y="2716"/>
              <a:ext cx="18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x-none" sz="1600" b="1">
                  <a:solidFill>
                    <a:schemeClr val="tx2"/>
                  </a:solidFill>
                  <a:latin typeface="Courier New" charset="0"/>
                </a:rPr>
                <a:t>5’-C-G-G-T-A-C-T-A-G-OH</a:t>
              </a:r>
            </a:p>
          </p:txBody>
        </p:sp>
        <p:sp>
          <p:nvSpPr>
            <p:cNvPr id="315397" name="Rectangle 5"/>
            <p:cNvSpPr>
              <a:spLocks noChangeArrowheads="1"/>
            </p:cNvSpPr>
            <p:nvPr/>
          </p:nvSpPr>
          <p:spPr bwMode="auto">
            <a:xfrm>
              <a:off x="490" y="2846"/>
              <a:ext cx="255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x-none" sz="1600" b="1">
                  <a:solidFill>
                    <a:schemeClr val="tx2"/>
                  </a:solidFill>
                  <a:latin typeface="Courier New" charset="0"/>
                </a:rPr>
                <a:t>3’-G-C-C-A-T-G-A-T-C-T-T-A-A-PO</a:t>
              </a:r>
              <a:r>
                <a:rPr lang="en-US" altLang="x-none" sz="1600" b="1" baseline="-30000">
                  <a:solidFill>
                    <a:schemeClr val="tx2"/>
                  </a:solidFill>
                  <a:latin typeface="Courier New" charset="0"/>
                </a:rPr>
                <a:t>4</a:t>
              </a:r>
            </a:p>
          </p:txBody>
        </p:sp>
      </p:grpSp>
      <p:sp>
        <p:nvSpPr>
          <p:cNvPr id="315398" name="Rectangle 6"/>
          <p:cNvSpPr>
            <a:spLocks noChangeArrowheads="1"/>
          </p:cNvSpPr>
          <p:nvPr/>
        </p:nvSpPr>
        <p:spPr bwMode="auto">
          <a:xfrm>
            <a:off x="6489700" y="1700214"/>
            <a:ext cx="41783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 sz="1600" b="1">
                <a:solidFill>
                  <a:schemeClr val="tx2"/>
                </a:solidFill>
                <a:latin typeface="Courier New" charset="0"/>
              </a:rPr>
              <a:t>PO</a:t>
            </a:r>
            <a:r>
              <a:rPr lang="en-US" altLang="x-none" sz="1600" b="1" baseline="-30000">
                <a:solidFill>
                  <a:schemeClr val="tx2"/>
                </a:solidFill>
                <a:latin typeface="Courier New" charset="0"/>
              </a:rPr>
              <a:t>4</a:t>
            </a:r>
            <a:r>
              <a:rPr lang="en-US" altLang="x-none" sz="1600" b="1">
                <a:solidFill>
                  <a:schemeClr val="tx2"/>
                </a:solidFill>
                <a:latin typeface="Courier New" charset="0"/>
              </a:rPr>
              <a:t>-A-A-T-T-C-A-G-C-T-A-C-G-3’</a:t>
            </a:r>
          </a:p>
          <a:p>
            <a:pPr eaLnBrk="0" hangingPunct="0"/>
            <a:r>
              <a:rPr lang="en-US" altLang="x-none" sz="1600" b="1">
                <a:solidFill>
                  <a:schemeClr val="tx2"/>
                </a:solidFill>
                <a:latin typeface="Courier New" charset="0"/>
              </a:rPr>
              <a:t>         HO-G-T-C-G-A-T-G-C-5’ </a:t>
            </a:r>
          </a:p>
        </p:txBody>
      </p:sp>
      <p:sp>
        <p:nvSpPr>
          <p:cNvPr id="315399" name="Rectangle 7"/>
          <p:cNvSpPr>
            <a:spLocks noChangeArrowheads="1"/>
          </p:cNvSpPr>
          <p:nvPr/>
        </p:nvSpPr>
        <p:spPr bwMode="auto">
          <a:xfrm>
            <a:off x="1524000" y="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x-none" sz="3200" b="1">
                <a:solidFill>
                  <a:srgbClr val="FF3300"/>
                </a:solidFill>
              </a:rPr>
              <a:t>DNA Parçalarının Bağlanması (Ligasyon)</a:t>
            </a:r>
            <a:endParaRPr lang="en-US" altLang="x-none" sz="3200" b="1">
              <a:solidFill>
                <a:srgbClr val="FF3300"/>
              </a:solidFill>
            </a:endParaRPr>
          </a:p>
        </p:txBody>
      </p:sp>
      <p:sp>
        <p:nvSpPr>
          <p:cNvPr id="315400" name="Text Box 8"/>
          <p:cNvSpPr txBox="1">
            <a:spLocks noChangeArrowheads="1"/>
          </p:cNvSpPr>
          <p:nvPr/>
        </p:nvSpPr>
        <p:spPr bwMode="auto">
          <a:xfrm>
            <a:off x="5927726" y="16954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x-none" sz="3200" b="1">
                <a:solidFill>
                  <a:srgbClr val="FF0000"/>
                </a:solidFill>
                <a:latin typeface="Times New Roman" charset="0"/>
              </a:rPr>
              <a:t>+</a:t>
            </a:r>
          </a:p>
        </p:txBody>
      </p:sp>
      <p:grpSp>
        <p:nvGrpSpPr>
          <p:cNvPr id="315401" name="Group 9"/>
          <p:cNvGrpSpPr>
            <a:grpSpLocks/>
          </p:cNvGrpSpPr>
          <p:nvPr/>
        </p:nvGrpSpPr>
        <p:grpSpPr bwMode="auto">
          <a:xfrm>
            <a:off x="2743200" y="2324100"/>
            <a:ext cx="7150100" cy="1562100"/>
            <a:chOff x="768" y="1464"/>
            <a:chExt cx="4504" cy="984"/>
          </a:xfrm>
        </p:grpSpPr>
        <p:grpSp>
          <p:nvGrpSpPr>
            <p:cNvPr id="315402" name="Group 10"/>
            <p:cNvGrpSpPr>
              <a:grpSpLocks/>
            </p:cNvGrpSpPr>
            <p:nvPr/>
          </p:nvGrpSpPr>
          <p:grpSpPr bwMode="auto">
            <a:xfrm>
              <a:off x="768" y="1896"/>
              <a:ext cx="4240" cy="552"/>
              <a:chOff x="480" y="1840"/>
              <a:chExt cx="4240" cy="552"/>
            </a:xfrm>
          </p:grpSpPr>
          <p:sp>
            <p:nvSpPr>
              <p:cNvPr id="315403" name="Rectangle 11"/>
              <p:cNvSpPr>
                <a:spLocks noChangeArrowheads="1"/>
              </p:cNvSpPr>
              <p:nvPr/>
            </p:nvSpPr>
            <p:spPr bwMode="auto">
              <a:xfrm>
                <a:off x="480" y="1934"/>
                <a:ext cx="4240" cy="3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altLang="x-none" sz="1600">
                    <a:solidFill>
                      <a:schemeClr val="tx2"/>
                    </a:solidFill>
                    <a:sym typeface="Symbol" charset="2"/>
                  </a:rPr>
                  <a:t>5’-A-C-G-G-T-A-C-T-A-</a:t>
                </a:r>
                <a:r>
                  <a:rPr lang="en-US" altLang="x-none" sz="1600" b="1">
                    <a:solidFill>
                      <a:schemeClr val="tx2"/>
                    </a:solidFill>
                    <a:sym typeface="Symbol" charset="2"/>
                  </a:rPr>
                  <a:t>G A-A-T-T-C-</a:t>
                </a:r>
                <a:r>
                  <a:rPr lang="en-US" altLang="x-none" sz="1600">
                    <a:solidFill>
                      <a:schemeClr val="tx2"/>
                    </a:solidFill>
                    <a:sym typeface="Symbol" charset="2"/>
                  </a:rPr>
                  <a:t>A-G-C-T-A-C-G-3’</a:t>
                </a:r>
              </a:p>
              <a:p>
                <a:pPr eaLnBrk="0" hangingPunct="0"/>
                <a:r>
                  <a:rPr lang="en-US" altLang="x-none" sz="1600">
                    <a:solidFill>
                      <a:schemeClr val="tx2"/>
                    </a:solidFill>
                    <a:sym typeface="Symbol" charset="2"/>
                  </a:rPr>
                  <a:t>3’-T-G-C-C-A-T-G-A-T-</a:t>
                </a:r>
                <a:r>
                  <a:rPr lang="en-US" altLang="x-none" sz="1600" b="1">
                    <a:solidFill>
                      <a:schemeClr val="tx2"/>
                    </a:solidFill>
                    <a:sym typeface="Symbol" charset="2"/>
                  </a:rPr>
                  <a:t>C-T-T-A-A G-</a:t>
                </a:r>
                <a:r>
                  <a:rPr lang="en-US" altLang="x-none" sz="1600">
                    <a:solidFill>
                      <a:schemeClr val="tx2"/>
                    </a:solidFill>
                    <a:sym typeface="Symbol" charset="2"/>
                  </a:rPr>
                  <a:t>T-C-G-A-T-G-C-5’</a:t>
                </a:r>
              </a:p>
            </p:txBody>
          </p:sp>
          <p:sp>
            <p:nvSpPr>
              <p:cNvPr id="315404" name="Line 12"/>
              <p:cNvSpPr>
                <a:spLocks noChangeShapeType="1"/>
              </p:cNvSpPr>
              <p:nvPr/>
            </p:nvSpPr>
            <p:spPr bwMode="auto">
              <a:xfrm>
                <a:off x="2280" y="1840"/>
                <a:ext cx="0" cy="160"/>
              </a:xfrm>
              <a:prstGeom prst="line">
                <a:avLst/>
              </a:prstGeom>
              <a:noFill/>
              <a:ln w="12700">
                <a:solidFill>
                  <a:srgbClr val="993366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5405" name="Line 13"/>
              <p:cNvSpPr>
                <a:spLocks noChangeShapeType="1"/>
              </p:cNvSpPr>
              <p:nvPr/>
            </p:nvSpPr>
            <p:spPr bwMode="auto">
              <a:xfrm flipV="1">
                <a:off x="2904" y="2232"/>
                <a:ext cx="0" cy="160"/>
              </a:xfrm>
              <a:prstGeom prst="line">
                <a:avLst/>
              </a:prstGeom>
              <a:noFill/>
              <a:ln w="12700">
                <a:solidFill>
                  <a:srgbClr val="993366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315406" name="AutoShape 14"/>
            <p:cNvSpPr>
              <a:spLocks noChangeArrowheads="1"/>
            </p:cNvSpPr>
            <p:nvPr/>
          </p:nvSpPr>
          <p:spPr bwMode="auto">
            <a:xfrm>
              <a:off x="2848" y="1464"/>
              <a:ext cx="144" cy="512"/>
            </a:xfrm>
            <a:prstGeom prst="downArrow">
              <a:avLst>
                <a:gd name="adj1" fmla="val 50000"/>
                <a:gd name="adj2" fmla="val 88889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15407" name="Rectangle 15"/>
            <p:cNvSpPr>
              <a:spLocks noChangeArrowheads="1"/>
            </p:cNvSpPr>
            <p:nvPr/>
          </p:nvSpPr>
          <p:spPr bwMode="auto">
            <a:xfrm>
              <a:off x="2960" y="1522"/>
              <a:ext cx="23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r-TR" altLang="x-none" sz="2000" b="1"/>
                <a:t>Tamamlayıcı baz eşleşmesi</a:t>
              </a:r>
              <a:endParaRPr lang="en-US" altLang="x-none" sz="2000" b="1"/>
            </a:p>
          </p:txBody>
        </p:sp>
      </p:grpSp>
      <p:grpSp>
        <p:nvGrpSpPr>
          <p:cNvPr id="315408" name="Group 16"/>
          <p:cNvGrpSpPr>
            <a:grpSpLocks/>
          </p:cNvGrpSpPr>
          <p:nvPr/>
        </p:nvGrpSpPr>
        <p:grpSpPr bwMode="auto">
          <a:xfrm>
            <a:off x="2781300" y="3797300"/>
            <a:ext cx="6731000" cy="2216150"/>
            <a:chOff x="792" y="2392"/>
            <a:chExt cx="4240" cy="1396"/>
          </a:xfrm>
        </p:grpSpPr>
        <p:sp>
          <p:nvSpPr>
            <p:cNvPr id="315409" name="Rectangle 17"/>
            <p:cNvSpPr>
              <a:spLocks noChangeArrowheads="1"/>
            </p:cNvSpPr>
            <p:nvPr/>
          </p:nvSpPr>
          <p:spPr bwMode="auto">
            <a:xfrm>
              <a:off x="3072" y="2578"/>
              <a:ext cx="183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x-none" sz="2000" b="1">
                  <a:solidFill>
                    <a:schemeClr val="tx2"/>
                  </a:solidFill>
                  <a:sym typeface="Symbol" charset="2"/>
                </a:rPr>
                <a:t>+ DNA Liga</a:t>
              </a:r>
              <a:r>
                <a:rPr lang="tr-TR" altLang="x-none" sz="2000" b="1">
                  <a:solidFill>
                    <a:schemeClr val="tx2"/>
                  </a:solidFill>
                  <a:sym typeface="Symbol" charset="2"/>
                </a:rPr>
                <a:t>z </a:t>
              </a:r>
              <a:r>
                <a:rPr lang="en-US" altLang="x-none" sz="2000" b="1">
                  <a:solidFill>
                    <a:schemeClr val="tx2"/>
                  </a:solidFill>
                  <a:sym typeface="Symbol" charset="2"/>
                </a:rPr>
                <a:t>+ rATP</a:t>
              </a:r>
              <a:endParaRPr lang="tr-TR" altLang="x-none" sz="2000" b="1">
                <a:solidFill>
                  <a:schemeClr val="tx2"/>
                </a:solidFill>
                <a:sym typeface="Symbol" charset="2"/>
              </a:endParaRPr>
            </a:p>
            <a:p>
              <a:r>
                <a:rPr lang="tr-TR" altLang="x-none" sz="2000" b="1">
                  <a:solidFill>
                    <a:schemeClr val="tx2"/>
                  </a:solidFill>
                  <a:sym typeface="Symbol" charset="2"/>
                </a:rPr>
                <a:t>P grubu transferi</a:t>
              </a:r>
              <a:r>
                <a:rPr lang="en-US" altLang="x-none" sz="2000">
                  <a:solidFill>
                    <a:schemeClr val="tx2"/>
                  </a:solidFill>
                  <a:sym typeface="Symbol" charset="2"/>
                </a:rPr>
                <a:t> </a:t>
              </a:r>
              <a:endParaRPr lang="tr-TR" altLang="x-none" sz="2000">
                <a:solidFill>
                  <a:schemeClr val="tx2"/>
                </a:solidFill>
                <a:sym typeface="Symbol" charset="2"/>
              </a:endParaRPr>
            </a:p>
            <a:p>
              <a:r>
                <a:rPr lang="tr-TR" altLang="x-none" sz="2000" b="1">
                  <a:solidFill>
                    <a:schemeClr val="tx2"/>
                  </a:solidFill>
                  <a:sym typeface="Symbol" charset="2"/>
                </a:rPr>
                <a:t>(P-P)</a:t>
              </a:r>
              <a:endParaRPr lang="en-US" altLang="x-none" sz="2000" b="1">
                <a:solidFill>
                  <a:schemeClr val="tx2"/>
                </a:solidFill>
                <a:sym typeface="Symbol" charset="2"/>
              </a:endParaRPr>
            </a:p>
          </p:txBody>
        </p:sp>
        <p:sp>
          <p:nvSpPr>
            <p:cNvPr id="315410" name="AutoShape 18"/>
            <p:cNvSpPr>
              <a:spLocks noChangeArrowheads="1"/>
            </p:cNvSpPr>
            <p:nvPr/>
          </p:nvSpPr>
          <p:spPr bwMode="auto">
            <a:xfrm>
              <a:off x="2864" y="2392"/>
              <a:ext cx="176" cy="664"/>
            </a:xfrm>
            <a:prstGeom prst="downArrow">
              <a:avLst>
                <a:gd name="adj1" fmla="val 50000"/>
                <a:gd name="adj2" fmla="val 94318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15411" name="Rectangle 19"/>
            <p:cNvSpPr>
              <a:spLocks noChangeArrowheads="1"/>
            </p:cNvSpPr>
            <p:nvPr/>
          </p:nvSpPr>
          <p:spPr bwMode="auto">
            <a:xfrm>
              <a:off x="1864" y="3538"/>
              <a:ext cx="23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r-TR" altLang="x-none" sz="2000" b="1">
                  <a:solidFill>
                    <a:schemeClr val="tx2"/>
                  </a:solidFill>
                </a:rPr>
                <a:t>R</a:t>
              </a:r>
              <a:r>
                <a:rPr lang="en-US" altLang="x-none" sz="2000" b="1">
                  <a:solidFill>
                    <a:schemeClr val="tx2"/>
                  </a:solidFill>
                </a:rPr>
                <a:t>e</a:t>
              </a:r>
              <a:r>
                <a:rPr lang="tr-TR" altLang="x-none" sz="2000" b="1">
                  <a:solidFill>
                    <a:schemeClr val="tx2"/>
                  </a:solidFill>
                </a:rPr>
                <a:t>k</a:t>
              </a:r>
              <a:r>
                <a:rPr lang="en-US" altLang="x-none" sz="2000" b="1">
                  <a:solidFill>
                    <a:schemeClr val="tx2"/>
                  </a:solidFill>
                </a:rPr>
                <a:t>ombinant DNA mole</a:t>
              </a:r>
              <a:r>
                <a:rPr lang="tr-TR" altLang="x-none" sz="2000" b="1">
                  <a:solidFill>
                    <a:schemeClr val="tx2"/>
                  </a:solidFill>
                </a:rPr>
                <a:t>külü</a:t>
              </a:r>
              <a:endParaRPr lang="en-US" altLang="x-none" sz="2000">
                <a:solidFill>
                  <a:schemeClr val="tx2"/>
                </a:solidFill>
              </a:endParaRPr>
            </a:p>
          </p:txBody>
        </p:sp>
        <p:sp>
          <p:nvSpPr>
            <p:cNvPr id="315412" name="Rectangle 20"/>
            <p:cNvSpPr>
              <a:spLocks noChangeArrowheads="1"/>
            </p:cNvSpPr>
            <p:nvPr/>
          </p:nvSpPr>
          <p:spPr bwMode="auto">
            <a:xfrm>
              <a:off x="792" y="3158"/>
              <a:ext cx="424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altLang="x-none" sz="1600">
                  <a:solidFill>
                    <a:schemeClr val="tx2"/>
                  </a:solidFill>
                  <a:latin typeface="Courier New" charset="0"/>
                  <a:sym typeface="Symbol" charset="2"/>
                </a:rPr>
                <a:t>5’-A-C-G-G-T-A-C-T-A-</a:t>
              </a:r>
              <a:r>
                <a:rPr lang="en-US" altLang="x-none" sz="1600" b="1">
                  <a:solidFill>
                    <a:schemeClr val="tx2"/>
                  </a:solidFill>
                  <a:latin typeface="Courier New" charset="0"/>
                  <a:sym typeface="Symbol" charset="2"/>
                </a:rPr>
                <a:t>G-A-A-T-T-C-</a:t>
              </a:r>
              <a:r>
                <a:rPr lang="en-US" altLang="x-none" sz="1600">
                  <a:solidFill>
                    <a:schemeClr val="tx2"/>
                  </a:solidFill>
                  <a:latin typeface="Courier New" charset="0"/>
                  <a:sym typeface="Symbol" charset="2"/>
                </a:rPr>
                <a:t>A-G-C-T-A-C-G-3’</a:t>
              </a:r>
            </a:p>
            <a:p>
              <a:pPr eaLnBrk="0" hangingPunct="0"/>
              <a:r>
                <a:rPr lang="en-US" altLang="x-none" sz="1600">
                  <a:solidFill>
                    <a:schemeClr val="tx2"/>
                  </a:solidFill>
                  <a:latin typeface="Courier New" charset="0"/>
                  <a:sym typeface="Symbol" charset="2"/>
                </a:rPr>
                <a:t>3’-T-G-C-C-A-T-G-A-T-</a:t>
              </a:r>
              <a:r>
                <a:rPr lang="en-US" altLang="x-none" sz="1600" b="1">
                  <a:solidFill>
                    <a:schemeClr val="tx2"/>
                  </a:solidFill>
                  <a:latin typeface="Courier New" charset="0"/>
                  <a:sym typeface="Symbol" charset="2"/>
                </a:rPr>
                <a:t>C-T-T-A-A-G-</a:t>
              </a:r>
              <a:r>
                <a:rPr lang="en-US" altLang="x-none" sz="1600">
                  <a:solidFill>
                    <a:schemeClr val="tx2"/>
                  </a:solidFill>
                  <a:latin typeface="Courier New" charset="0"/>
                  <a:sym typeface="Symbol" charset="2"/>
                </a:rPr>
                <a:t>T-C-G-A-T-G-C-5’</a:t>
              </a:r>
            </a:p>
          </p:txBody>
        </p:sp>
      </p:grpSp>
      <p:sp>
        <p:nvSpPr>
          <p:cNvPr id="315414" name="Line 22"/>
          <p:cNvSpPr>
            <a:spLocks noChangeShapeType="1"/>
          </p:cNvSpPr>
          <p:nvPr/>
        </p:nvSpPr>
        <p:spPr bwMode="auto">
          <a:xfrm flipV="1">
            <a:off x="6600825" y="36449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315415" name="Line 23"/>
          <p:cNvSpPr>
            <a:spLocks noChangeShapeType="1"/>
          </p:cNvSpPr>
          <p:nvPr/>
        </p:nvSpPr>
        <p:spPr bwMode="auto">
          <a:xfrm>
            <a:off x="5591175" y="25654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2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54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1052513"/>
          </a:xfrm>
        </p:spPr>
        <p:txBody>
          <a:bodyPr/>
          <a:lstStyle/>
          <a:p>
            <a:r>
              <a:rPr lang="tr-TR" altLang="x-none">
                <a:latin typeface="Comic Sans MS" charset="0"/>
              </a:rPr>
              <a:t>  </a:t>
            </a:r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DNA ligaz aktivitesi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x-none"/>
          </a:p>
        </p:txBody>
      </p:sp>
      <p:pic>
        <p:nvPicPr>
          <p:cNvPr id="344068" name="Picture 4" descr="hocaşkeil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25538"/>
            <a:ext cx="9144000" cy="573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57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1052513"/>
          </a:xfrm>
        </p:spPr>
        <p:txBody>
          <a:bodyPr/>
          <a:lstStyle/>
          <a:p>
            <a:pPr algn="ctr"/>
            <a:r>
              <a:rPr lang="tr-TR" altLang="x-none" sz="3200" b="1">
                <a:solidFill>
                  <a:schemeClr val="accent2"/>
                </a:solidFill>
                <a:latin typeface="Comic Sans MS" charset="0"/>
              </a:rPr>
              <a:t>Rekombinant DNA Teknolojisinde Kullanılan Temel Enzimler</a:t>
            </a:r>
          </a:p>
        </p:txBody>
      </p:sp>
      <p:graphicFrame>
        <p:nvGraphicFramePr>
          <p:cNvPr id="331881" name="Group 105"/>
          <p:cNvGraphicFramePr>
            <a:graphicFrameLocks noGrp="1"/>
          </p:cNvGraphicFramePr>
          <p:nvPr>
            <p:ph idx="1"/>
          </p:nvPr>
        </p:nvGraphicFramePr>
        <p:xfrm>
          <a:off x="1524000" y="981076"/>
          <a:ext cx="9251950" cy="5891849"/>
        </p:xfrm>
        <a:graphic>
          <a:graphicData uri="http://schemas.openxmlformats.org/drawingml/2006/table">
            <a:tbl>
              <a:tblPr/>
              <a:tblGrid>
                <a:gridCol w="3155950"/>
                <a:gridCol w="3108325"/>
                <a:gridCol w="2987675"/>
              </a:tblGrid>
              <a:tr h="661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Enzim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Aktivite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Kullanım Amacı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E. coli</a:t>
                      </a: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DNA Polimeraz 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nın 3’ OH ucuna dNTP’ları ilave eder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5’        3’ ekzonukleaz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3’        5’ ekzonukleaz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DNA’nın radyoaktif işaretlenmesi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8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E. coli</a:t>
                      </a: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DNA Polimeraz 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Klenow Fragmenti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nın 3’ OH ucuna dNTP’ları ilave eder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3’        5’ ekzonukleaz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3’ OH bölgesine dNTP ilavesi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3’ OH bölgesinin radyoaktif olarak işaretlenmesi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cDNA karşısına II. DNA zinciri sentezi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Faj T4 DNA Ligaz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DNA’nın 5’ ve 3’ uç bölgelerinin bağlanması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parçalarının bağlanması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kırılma tamiri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Reverse Transkriptaz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RNA şablonu karşısına DNA sentezi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cDNA klonları ve radyoaktif sonda sentezi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1840" name="Line 64"/>
          <p:cNvSpPr>
            <a:spLocks noChangeShapeType="1"/>
          </p:cNvSpPr>
          <p:nvPr/>
        </p:nvSpPr>
        <p:spPr bwMode="auto">
          <a:xfrm>
            <a:off x="5375275" y="24923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331842" name="Line 66"/>
          <p:cNvSpPr>
            <a:spLocks noChangeShapeType="1"/>
          </p:cNvSpPr>
          <p:nvPr/>
        </p:nvSpPr>
        <p:spPr bwMode="auto">
          <a:xfrm>
            <a:off x="5375275" y="28527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331851" name="Line 75"/>
          <p:cNvSpPr>
            <a:spLocks noChangeShapeType="1"/>
          </p:cNvSpPr>
          <p:nvPr/>
        </p:nvSpPr>
        <p:spPr bwMode="auto">
          <a:xfrm>
            <a:off x="5448300" y="37893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405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1052513"/>
          </a:xfrm>
        </p:spPr>
        <p:txBody>
          <a:bodyPr/>
          <a:lstStyle/>
          <a:p>
            <a:pPr algn="ctr"/>
            <a:r>
              <a:rPr lang="tr-TR" altLang="x-none" sz="3200" b="1">
                <a:solidFill>
                  <a:schemeClr val="accent2"/>
                </a:solidFill>
                <a:latin typeface="Comic Sans MS" charset="0"/>
              </a:rPr>
              <a:t>Rekombinant DNA Teknolojisinde Kullanılan Temel Enzimler</a:t>
            </a:r>
          </a:p>
        </p:txBody>
      </p:sp>
      <p:graphicFrame>
        <p:nvGraphicFramePr>
          <p:cNvPr id="334893" name="Group 45"/>
          <p:cNvGraphicFramePr>
            <a:graphicFrameLocks noGrp="1"/>
          </p:cNvGraphicFramePr>
          <p:nvPr>
            <p:ph idx="1"/>
          </p:nvPr>
        </p:nvGraphicFramePr>
        <p:xfrm>
          <a:off x="1524000" y="1230314"/>
          <a:ext cx="9251950" cy="5627689"/>
        </p:xfrm>
        <a:graphic>
          <a:graphicData uri="http://schemas.openxmlformats.org/drawingml/2006/table">
            <a:tbl>
              <a:tblPr/>
              <a:tblGrid>
                <a:gridCol w="3155950"/>
                <a:gridCol w="3108325"/>
                <a:gridCol w="2987675"/>
              </a:tblGrid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Enzim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Aktivite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Kullanım Amacı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6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Polinukleotit Kinaz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(Faj T4)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nın 5’ P ucunda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None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P grubu transferi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dNTP ların P grubunun transferi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 3’ fosforil grupların koparılması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DNA’nın radyoaktif işaretlenmesi (DNA ya da RNA için)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Terminal Deoksinukleotidil Transferaz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nın 3’ OH ucuna dNTP’ları ilave eder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3’ OH bölgesinin işaretlenmesi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Vektör ya da cDNA ya homopolimer kuyrukların ilavesi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Alkali Fosfataz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ya da RNA’dan  5’ P gruplarının koparılması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5’ P gruplarının ayrılması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82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549275"/>
          </a:xfrm>
        </p:spPr>
        <p:txBody>
          <a:bodyPr/>
          <a:lstStyle/>
          <a:p>
            <a:pPr algn="ctr"/>
            <a:r>
              <a:rPr lang="tr-TR" altLang="x-none" sz="2400" b="1">
                <a:solidFill>
                  <a:schemeClr val="accent2"/>
                </a:solidFill>
                <a:latin typeface="Comic Sans MS" charset="0"/>
              </a:rPr>
              <a:t>Rekombinant DNA Teknolojisinde Kullanılan Temel Enzimler</a:t>
            </a:r>
          </a:p>
        </p:txBody>
      </p:sp>
      <p:graphicFrame>
        <p:nvGraphicFramePr>
          <p:cNvPr id="337116" name="Group 220"/>
          <p:cNvGraphicFramePr>
            <a:graphicFrameLocks noGrp="1"/>
          </p:cNvGraphicFramePr>
          <p:nvPr>
            <p:ph idx="1"/>
          </p:nvPr>
        </p:nvGraphicFramePr>
        <p:xfrm>
          <a:off x="1524000" y="620713"/>
          <a:ext cx="9144000" cy="6068568"/>
        </p:xfrm>
        <a:graphic>
          <a:graphicData uri="http://schemas.openxmlformats.org/drawingml/2006/table">
            <a:tbl>
              <a:tblPr/>
              <a:tblGrid>
                <a:gridCol w="3119438"/>
                <a:gridCol w="3071812"/>
                <a:gridCol w="2952750"/>
              </a:tblGrid>
              <a:tr h="384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Enzim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Aktivite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rPr>
                        <a:t>Kullanım Amacı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Ekzonukleazlar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RNA  ya da DNA tek zincirinde 5’ ve 3’ uçta bulunan nukleotitleri ayırır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S1 nukleaz ile birlikte ekzon ya da intron bölge haritalarının yapılması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Rastgele delesyonlar oluşturma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dideoksi yötemle DNA dizi analizi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0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Endonukleazlar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ya da RNA’dan zincir içi kesimi (tek ya da çift zincirde)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Delesyon oluşturma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klonlarında ekzon-intron haritalarının yapımı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8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S1 Nukleaz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tr-TR" altLang="x-none" sz="24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DNA ya da RNA’da oluşan kırık bölgelerinden nukleotitleri koparır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5’      3’ yöndeki DNA zincirinin parçalanması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Ekzon-intron haritaları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Transkripsiyon haritaları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20000"/>
                        <a:buFont typeface="Wingdings" charset="2"/>
                        <a:buChar char="ü"/>
                        <a:tabLst/>
                      </a:pPr>
                      <a:r>
                        <a:rPr kumimoji="0" lang="tr-TR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Çift zincir DNA dan tek zincir bölgelerin koparılması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6952" name="Line 56"/>
          <p:cNvSpPr>
            <a:spLocks noChangeShapeType="1"/>
          </p:cNvSpPr>
          <p:nvPr/>
        </p:nvSpPr>
        <p:spPr bwMode="auto">
          <a:xfrm>
            <a:off x="5159375" y="57340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500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Macintosh PowerPoint</Application>
  <PresentationFormat>Geniş Ekran</PresentationFormat>
  <Paragraphs>77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5" baseType="lpstr">
      <vt:lpstr>Calibri</vt:lpstr>
      <vt:lpstr>Calibri Light</vt:lpstr>
      <vt:lpstr>Arial</vt:lpstr>
      <vt:lpstr>Comic Sans MS</vt:lpstr>
      <vt:lpstr>Courier New</vt:lpstr>
      <vt:lpstr>Symbol</vt:lpstr>
      <vt:lpstr>Tahoma</vt:lpstr>
      <vt:lpstr>Times New Roman</vt:lpstr>
      <vt:lpstr>Wingdings</vt:lpstr>
      <vt:lpstr>Office Teması</vt:lpstr>
      <vt:lpstr>PowerPoint Sunusu</vt:lpstr>
      <vt:lpstr>  DNA ligaz aktivitesi</vt:lpstr>
      <vt:lpstr>Rekombinant DNA Teknolojisinde Kullanılan Temel Enzimler</vt:lpstr>
      <vt:lpstr>Rekombinant DNA Teknolojisinde Kullanılan Temel Enzimler</vt:lpstr>
      <vt:lpstr>Rekombinant DNA Teknolojisinde Kullanılan Temel Enzimler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1</cp:revision>
  <dcterms:created xsi:type="dcterms:W3CDTF">2017-10-24T10:21:22Z</dcterms:created>
  <dcterms:modified xsi:type="dcterms:W3CDTF">2017-10-24T10:21:47Z</dcterms:modified>
</cp:coreProperties>
</file>