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25" r:id="rId2"/>
    <p:sldId id="326" r:id="rId3"/>
    <p:sldId id="327" r:id="rId4"/>
    <p:sldId id="329" r:id="rId5"/>
    <p:sldId id="330" r:id="rId6"/>
    <p:sldId id="331" r:id="rId7"/>
    <p:sldId id="332" r:id="rId8"/>
    <p:sldId id="33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BF365E-E8DB-E142-83D4-4F7795D694A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8DCAB41-6B43-B14F-AA0F-867D43CF59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CB375E7-B548-4F40-A99E-C37D85E11AED}"/>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5" name="Alt Bilgi Yer Tutucusu 4">
            <a:extLst>
              <a:ext uri="{FF2B5EF4-FFF2-40B4-BE49-F238E27FC236}">
                <a16:creationId xmlns:a16="http://schemas.microsoft.com/office/drawing/2014/main" id="{601AE95F-2E8E-974C-98AD-102FA32CFE1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E31F83F-2C4E-8848-A70D-064ED6ED9914}"/>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4000924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C41D0D-6891-2446-B595-4779EE6CA25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CF6D382-FF23-B944-8FE1-E8D0EFFAA2B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3ED773-AC83-2147-92D4-934607C76870}"/>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5" name="Alt Bilgi Yer Tutucusu 4">
            <a:extLst>
              <a:ext uri="{FF2B5EF4-FFF2-40B4-BE49-F238E27FC236}">
                <a16:creationId xmlns:a16="http://schemas.microsoft.com/office/drawing/2014/main" id="{1A3FB6AA-1704-6D45-B1B8-630312F2ED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DBF72D-69A9-CF40-B0D3-8CAC08691EA4}"/>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3419780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B6F78D1-A39E-DA4A-9356-F1F0E39C2B7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A05C89A-6844-8946-9F50-5318E0FE840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4436AFB-AF0F-CD4E-8AB4-998878F5A354}"/>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5" name="Alt Bilgi Yer Tutucusu 4">
            <a:extLst>
              <a:ext uri="{FF2B5EF4-FFF2-40B4-BE49-F238E27FC236}">
                <a16:creationId xmlns:a16="http://schemas.microsoft.com/office/drawing/2014/main" id="{C8C16BCA-550B-2D41-BA15-E11706DB8A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B085CD7-CA19-D742-9470-9BDB4A87D3A0}"/>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3698512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C546C5-5BDC-2D44-A3D8-F42190B6A19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2F5CAC6-3612-DD49-98BC-0FE1B940BCA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481055C-485C-4B41-B002-400BCDD921A9}"/>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5" name="Alt Bilgi Yer Tutucusu 4">
            <a:extLst>
              <a:ext uri="{FF2B5EF4-FFF2-40B4-BE49-F238E27FC236}">
                <a16:creationId xmlns:a16="http://schemas.microsoft.com/office/drawing/2014/main" id="{EF887509-0885-3F48-9FD8-E8FFEEAB4D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F769E8B-F54C-FA42-828E-F132068DC4EE}"/>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1581077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A8CE-5BE8-814C-959E-FCE145239D9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5D1F7DD-94C2-0E4A-97C4-FA7176FEE2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9474962-4295-D04F-B338-0068E2B78FAE}"/>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5" name="Alt Bilgi Yer Tutucusu 4">
            <a:extLst>
              <a:ext uri="{FF2B5EF4-FFF2-40B4-BE49-F238E27FC236}">
                <a16:creationId xmlns:a16="http://schemas.microsoft.com/office/drawing/2014/main" id="{3A541EF0-54C8-1B4E-94CF-5EFDB21E8E1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75E98A5-1C23-BB4D-9947-A7530B78DB2C}"/>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944397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F22550-7EB7-204C-BCD6-CF08771659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D61F1C-B16B-734D-9439-33258A9B07F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417BE1C-01A1-FE49-A563-B14052004B4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BFA25E5-F977-884D-BAA5-F068DAA8815F}"/>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6" name="Alt Bilgi Yer Tutucusu 5">
            <a:extLst>
              <a:ext uri="{FF2B5EF4-FFF2-40B4-BE49-F238E27FC236}">
                <a16:creationId xmlns:a16="http://schemas.microsoft.com/office/drawing/2014/main" id="{130E17A3-63CB-B243-86AC-B218F188138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2ABCE15-81A0-7348-A3A2-8C3281F2D488}"/>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154959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3F88D5-07BA-774B-9FAD-8060472F549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E236DA9-A054-A045-A828-F1972C4EF9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DC9D0E9-60E7-5C44-97ED-79499B529DA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9B47408-3F0F-6040-A56D-64CA7E3A6A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AAB0E85-E806-244C-9A7A-35D6AA31F30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0A85C69-A7C9-E64D-B1E3-0A330A14D7D9}"/>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8" name="Alt Bilgi Yer Tutucusu 7">
            <a:extLst>
              <a:ext uri="{FF2B5EF4-FFF2-40B4-BE49-F238E27FC236}">
                <a16:creationId xmlns:a16="http://schemas.microsoft.com/office/drawing/2014/main" id="{00045B78-8D55-9642-84F1-607EE03CBB8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06CDB17-1F91-4A49-96C5-4EFC5D964D65}"/>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2852622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079FD2-76EE-1F41-9C1F-6896450180C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4A9527B-FC8B-244D-A596-DF061FDF52CA}"/>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4" name="Alt Bilgi Yer Tutucusu 3">
            <a:extLst>
              <a:ext uri="{FF2B5EF4-FFF2-40B4-BE49-F238E27FC236}">
                <a16:creationId xmlns:a16="http://schemas.microsoft.com/office/drawing/2014/main" id="{0B522D32-EF48-0042-A423-1B33F336034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9EEBD53-E2F0-0745-921D-836ED87DD744}"/>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3475214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358475F-D916-8647-8053-922C31BA52C7}"/>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3" name="Alt Bilgi Yer Tutucusu 2">
            <a:extLst>
              <a:ext uri="{FF2B5EF4-FFF2-40B4-BE49-F238E27FC236}">
                <a16:creationId xmlns:a16="http://schemas.microsoft.com/office/drawing/2014/main" id="{B2779E53-637A-7A48-8486-535C7432E68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9E81801-7101-CB4C-9959-389D80C8F16B}"/>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1833580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953AEC-BD36-6545-9446-306A8894C81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E39BB30-5C67-E849-B4A9-DC1B7E203C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DF072C0-97A3-4B42-B51B-709408CC5C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8B98290-8F51-A943-A309-77AB18B4DDCA}"/>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6" name="Alt Bilgi Yer Tutucusu 5">
            <a:extLst>
              <a:ext uri="{FF2B5EF4-FFF2-40B4-BE49-F238E27FC236}">
                <a16:creationId xmlns:a16="http://schemas.microsoft.com/office/drawing/2014/main" id="{AA2C2E62-585B-2842-8829-98CBD94F4FA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5BD3DBE-8808-7248-96AE-60A74728C4A9}"/>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1982285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73DA67-C56C-CF4F-8413-5836A4191B2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831A1C3-2EAA-2A42-A7E7-C25A097AC8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A67627A-7F97-9140-AB4C-F75645E603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1FDAFA3-9401-AF46-80DE-91EDAC2AF037}"/>
              </a:ext>
            </a:extLst>
          </p:cNvPr>
          <p:cNvSpPr>
            <a:spLocks noGrp="1"/>
          </p:cNvSpPr>
          <p:nvPr>
            <p:ph type="dt" sz="half" idx="10"/>
          </p:nvPr>
        </p:nvSpPr>
        <p:spPr/>
        <p:txBody>
          <a:bodyPr/>
          <a:lstStyle/>
          <a:p>
            <a:fld id="{2D74A7D3-93AC-8C40-8C6D-EA5B34D66D2B}" type="datetimeFigureOut">
              <a:rPr lang="tr-TR" smtClean="0"/>
              <a:t>31.01.2020</a:t>
            </a:fld>
            <a:endParaRPr lang="tr-TR"/>
          </a:p>
        </p:txBody>
      </p:sp>
      <p:sp>
        <p:nvSpPr>
          <p:cNvPr id="6" name="Alt Bilgi Yer Tutucusu 5">
            <a:extLst>
              <a:ext uri="{FF2B5EF4-FFF2-40B4-BE49-F238E27FC236}">
                <a16:creationId xmlns:a16="http://schemas.microsoft.com/office/drawing/2014/main" id="{3FA074EB-5B95-4A4F-AFAE-F90BD161F7A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3B105D6-EDD0-3347-958F-287BEF141CD4}"/>
              </a:ext>
            </a:extLst>
          </p:cNvPr>
          <p:cNvSpPr>
            <a:spLocks noGrp="1"/>
          </p:cNvSpPr>
          <p:nvPr>
            <p:ph type="sldNum" sz="quarter" idx="12"/>
          </p:nvPr>
        </p:nvSpPr>
        <p:spPr/>
        <p:txBody>
          <a:bodyPr/>
          <a:lstStyle/>
          <a:p>
            <a:fld id="{FC07C192-C7B5-6E4F-A00A-A7837CF9F42F}" type="slidenum">
              <a:rPr lang="tr-TR" smtClean="0"/>
              <a:t>‹#›</a:t>
            </a:fld>
            <a:endParaRPr lang="tr-TR"/>
          </a:p>
        </p:txBody>
      </p:sp>
    </p:spTree>
    <p:extLst>
      <p:ext uri="{BB962C8B-B14F-4D97-AF65-F5344CB8AC3E}">
        <p14:creationId xmlns:p14="http://schemas.microsoft.com/office/powerpoint/2010/main" val="1814289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B440465-1CB7-DB45-9B66-EE4770A881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AF57B6B-DE1D-694B-98A0-8AD82C427F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48E545-5F39-2445-BD32-27D4457BAA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74A7D3-93AC-8C40-8C6D-EA5B34D66D2B}" type="datetimeFigureOut">
              <a:rPr lang="tr-TR" smtClean="0"/>
              <a:t>31.01.2020</a:t>
            </a:fld>
            <a:endParaRPr lang="tr-TR"/>
          </a:p>
        </p:txBody>
      </p:sp>
      <p:sp>
        <p:nvSpPr>
          <p:cNvPr id="5" name="Alt Bilgi Yer Tutucusu 4">
            <a:extLst>
              <a:ext uri="{FF2B5EF4-FFF2-40B4-BE49-F238E27FC236}">
                <a16:creationId xmlns:a16="http://schemas.microsoft.com/office/drawing/2014/main" id="{353A68B5-8848-7A46-9B87-E6C2748979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FA46C2E-62AF-3F43-8053-42987FD130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07C192-C7B5-6E4F-A00A-A7837CF9F42F}" type="slidenum">
              <a:rPr lang="tr-TR" smtClean="0"/>
              <a:t>‹#›</a:t>
            </a:fld>
            <a:endParaRPr lang="tr-TR"/>
          </a:p>
        </p:txBody>
      </p:sp>
    </p:spTree>
    <p:extLst>
      <p:ext uri="{BB962C8B-B14F-4D97-AF65-F5344CB8AC3E}">
        <p14:creationId xmlns:p14="http://schemas.microsoft.com/office/powerpoint/2010/main" val="1124154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Unvan 1">
            <a:extLst>
              <a:ext uri="{FF2B5EF4-FFF2-40B4-BE49-F238E27FC236}">
                <a16:creationId xmlns:a16="http://schemas.microsoft.com/office/drawing/2014/main" id="{62323967-7DCB-A045-8260-91E72D0C821A}"/>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2467" name="İçerik Yer Tutucusu 2">
            <a:extLst>
              <a:ext uri="{FF2B5EF4-FFF2-40B4-BE49-F238E27FC236}">
                <a16:creationId xmlns:a16="http://schemas.microsoft.com/office/drawing/2014/main" id="{C449F225-29DB-4E4F-8F0E-3219E240CCD2}"/>
              </a:ext>
            </a:extLst>
          </p:cNvPr>
          <p:cNvSpPr>
            <a:spLocks noGrp="1"/>
          </p:cNvSpPr>
          <p:nvPr>
            <p:ph sz="quarter" idx="1"/>
          </p:nvPr>
        </p:nvSpPr>
        <p:spPr>
          <a:xfrm>
            <a:off x="2136775" y="1600200"/>
            <a:ext cx="8153400" cy="4495800"/>
          </a:xfrm>
        </p:spPr>
        <p:txBody>
          <a:bodyPr>
            <a:normAutofit lnSpcReduction="10000"/>
          </a:bodyPr>
          <a:lstStyle/>
          <a:p>
            <a:pPr algn="just"/>
            <a:r>
              <a:rPr lang="tr-TR" altLang="tr-TR" sz="2000" b="1"/>
              <a:t>Alkol veya uyu</a:t>
            </a:r>
            <a:r>
              <a:rPr lang="tr-TR" altLang="tr-TR" sz="2000"/>
              <a:t>ş</a:t>
            </a:r>
            <a:r>
              <a:rPr lang="tr-TR" altLang="tr-TR" sz="2000" b="1"/>
              <a:t>turucu ya da uyar</a:t>
            </a:r>
            <a:r>
              <a:rPr lang="tr-TR" altLang="tr-TR" sz="2000"/>
              <a:t>ıcı madde kullanmama ve bağımlılık halinde muayene ve tedavi</a:t>
            </a:r>
          </a:p>
          <a:p>
            <a:pPr algn="just"/>
            <a:r>
              <a:rPr lang="tr-TR" altLang="tr-TR" sz="2000"/>
              <a:t>(1) Hâkim tarafından, şiddet uygulayanın, korunan kişilerin bulundukları yerlerde alkol, uyuşturucu veya uyarıcı madde kullanmaması ya da bu maddelerin etkisinde iken korunan kişilere ve bunların bulundukları yerlere yaklaşmaması, bağımlılığının olması hâlinde, hastaneye yatmak dâhil, muayene ve tedavisinin sağlanmasına yönelik karar verilebilir.</a:t>
            </a:r>
          </a:p>
          <a:p>
            <a:pPr algn="just"/>
            <a:r>
              <a:rPr lang="tr-TR" altLang="tr-TR" sz="2000"/>
              <a:t>(2) Hakkında önleyici tedbir kararı verilen kişinin, bir sağlık kuruluşunda muayene veya tedavi olmasının sağlanması ve sonuçları ile tedbirin kişi üzerindeki etkilerinin takibi ŞÖNİM tarafından ilgili kurum veya kuruluş ile koordinasyon içerisinde yerine getirilir. ŞÖNİM olayın özelliğine göre bu kararın yerine getirilmesi sırasında kolluktan yardım isteyebilir.</a:t>
            </a:r>
          </a:p>
          <a:p>
            <a:pPr algn="just"/>
            <a:r>
              <a:rPr lang="tr-TR" altLang="tr-TR" sz="2000"/>
              <a:t>(3) Hakkında tedbir kararı verilen kişinin sağlık kuruluşunda tedaviyi reddetmesi halinde durum tutanakla tespit edilerek ivedilikle Cumhuriyet başsavcılığına ve ŞÖNİM'e bildirilir</a:t>
            </a:r>
            <a:r>
              <a:rPr lang="tr-TR" altLang="tr-TR"/>
              <a:t>.</a:t>
            </a:r>
          </a:p>
          <a:p>
            <a:endParaRPr lang="tr-TR" altLang="tr-TR"/>
          </a:p>
        </p:txBody>
      </p:sp>
    </p:spTree>
    <p:extLst>
      <p:ext uri="{BB962C8B-B14F-4D97-AF65-F5344CB8AC3E}">
        <p14:creationId xmlns:p14="http://schemas.microsoft.com/office/powerpoint/2010/main" val="266213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Unvan 1">
            <a:extLst>
              <a:ext uri="{FF2B5EF4-FFF2-40B4-BE49-F238E27FC236}">
                <a16:creationId xmlns:a16="http://schemas.microsoft.com/office/drawing/2014/main" id="{978E2891-24B9-2F46-80CF-19DA3B0A723F}"/>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3" name="İçerik Yer Tutucusu 2">
            <a:extLst>
              <a:ext uri="{FF2B5EF4-FFF2-40B4-BE49-F238E27FC236}">
                <a16:creationId xmlns:a16="http://schemas.microsoft.com/office/drawing/2014/main" id="{4A18850D-CC02-C744-8B0F-6B300197B77A}"/>
              </a:ext>
            </a:extLst>
          </p:cNvPr>
          <p:cNvSpPr>
            <a:spLocks noGrp="1"/>
          </p:cNvSpPr>
          <p:nvPr>
            <p:ph sz="quarter" idx="1"/>
          </p:nvPr>
        </p:nvSpPr>
        <p:spPr>
          <a:xfrm>
            <a:off x="2136775" y="1600200"/>
            <a:ext cx="8153400" cy="4495800"/>
          </a:xfrm>
        </p:spPr>
        <p:txBody>
          <a:bodyPr/>
          <a:lstStyle/>
          <a:p>
            <a:pPr algn="just">
              <a:defRPr/>
            </a:pPr>
            <a:r>
              <a:rPr lang="tr-TR" sz="1800" dirty="0"/>
              <a:t>Bir sağlık kuruluşunda muayene ve tedavi</a:t>
            </a:r>
          </a:p>
          <a:p>
            <a:pPr marL="0" indent="0" algn="just">
              <a:buNone/>
              <a:defRPr/>
            </a:pPr>
            <a:r>
              <a:rPr lang="tr-TR" sz="1800" dirty="0"/>
              <a:t> (1) Hâkim tarafından şiddet uygulayanın, şiddet eğilimine yol açan davranışlarını önlemek amacıyla, sağlık kuruluşuna muayene veya tedavisi için başvurması ve tedavisinin sağlanmasına yönelik karar verilebilir.</a:t>
            </a:r>
          </a:p>
          <a:p>
            <a:pPr algn="just">
              <a:defRPr/>
            </a:pPr>
            <a:r>
              <a:rPr lang="tr-TR" sz="1800" dirty="0"/>
              <a:t>(2) Şiddet uygulayanın muayene ve tedavisinin sağlanmasına karar verilmesi halinde, illerde il halk sağlığı müdürlüğüne, ilçelerde toplum sağlığı merkezine başvurulması zorunludur.</a:t>
            </a:r>
          </a:p>
          <a:p>
            <a:pPr algn="just">
              <a:defRPr/>
            </a:pPr>
            <a:r>
              <a:rPr lang="tr-TR" sz="1800" dirty="0"/>
              <a:t>(3) Şiddet uygulayan, illerde il halk sağlığı müdürlüğü varsa ruh sağlığı şubesi tarafından, ilçelerde toplum sağlığı merkezi tarafından kamuya ait sağlık kuruluşuna sevk edilir. İlgilinin tedaviyi sürdürüp sürdürmediği ve yapılan işlemin sonucu bu birimler tarafından </a:t>
            </a:r>
            <a:r>
              <a:rPr lang="tr-TR" sz="1800" dirty="0" err="1"/>
              <a:t>ŞÖNİM'e</a:t>
            </a:r>
            <a:r>
              <a:rPr lang="tr-TR" sz="1800" dirty="0"/>
              <a:t> bildirilir.</a:t>
            </a:r>
          </a:p>
          <a:p>
            <a:pPr algn="just">
              <a:defRPr/>
            </a:pPr>
            <a:r>
              <a:rPr lang="tr-TR" sz="1800" dirty="0"/>
              <a:t>(4) Hakkında tedbir kararı verilen kişinin sağlık kuruluşunda tedaviyi reddetmesi halinde durum tutanakla tespit edilerek ivedilikle Cumhuriyet başsavcılığına ve </a:t>
            </a:r>
            <a:r>
              <a:rPr lang="tr-TR" sz="1800" dirty="0" err="1"/>
              <a:t>ŞÖNİM'e</a:t>
            </a:r>
            <a:r>
              <a:rPr lang="tr-TR" sz="1800" dirty="0"/>
              <a:t> bildirilir.</a:t>
            </a:r>
          </a:p>
          <a:p>
            <a:pPr>
              <a:defRPr/>
            </a:pPr>
            <a:endParaRPr lang="tr-TR" dirty="0"/>
          </a:p>
        </p:txBody>
      </p:sp>
    </p:spTree>
    <p:extLst>
      <p:ext uri="{BB962C8B-B14F-4D97-AF65-F5344CB8AC3E}">
        <p14:creationId xmlns:p14="http://schemas.microsoft.com/office/powerpoint/2010/main" val="87656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Unvan 1">
            <a:extLst>
              <a:ext uri="{FF2B5EF4-FFF2-40B4-BE49-F238E27FC236}">
                <a16:creationId xmlns:a16="http://schemas.microsoft.com/office/drawing/2014/main" id="{972B028F-27A9-EE4F-A968-45E7917667B7}"/>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4515" name="İçerik Yer Tutucusu 2">
            <a:extLst>
              <a:ext uri="{FF2B5EF4-FFF2-40B4-BE49-F238E27FC236}">
                <a16:creationId xmlns:a16="http://schemas.microsoft.com/office/drawing/2014/main" id="{FB8F5733-F371-DA42-8E66-4BEE4D8D7ED5}"/>
              </a:ext>
            </a:extLst>
          </p:cNvPr>
          <p:cNvSpPr>
            <a:spLocks noGrp="1"/>
          </p:cNvSpPr>
          <p:nvPr>
            <p:ph sz="quarter" idx="1"/>
          </p:nvPr>
        </p:nvSpPr>
        <p:spPr>
          <a:xfrm>
            <a:off x="2136775" y="1600200"/>
            <a:ext cx="8153400" cy="4495800"/>
          </a:xfrm>
        </p:spPr>
        <p:txBody>
          <a:bodyPr/>
          <a:lstStyle/>
          <a:p>
            <a:r>
              <a:rPr lang="tr-TR" altLang="tr-TR"/>
              <a:t>Kolluk Amiri tarafından alınacak tedbirler</a:t>
            </a:r>
          </a:p>
          <a:p>
            <a:r>
              <a:rPr lang="tr-TR" altLang="tr-TR"/>
              <a:t>1.Şiddete uğrayana yönelik: barınma yeri sağlanması, geçici koruma altına alınması</a:t>
            </a:r>
          </a:p>
          <a:p>
            <a:r>
              <a:rPr lang="tr-TR" altLang="tr-TR"/>
              <a:t>2.Şiddet uygulayana yönelik:</a:t>
            </a:r>
          </a:p>
          <a:p>
            <a:r>
              <a:rPr lang="tr-TR" altLang="tr-TR"/>
              <a:t>-hakaret,aşağılama gibi sözlerde bulunmaması</a:t>
            </a:r>
          </a:p>
          <a:p>
            <a:r>
              <a:rPr lang="tr-TR" altLang="tr-TR"/>
              <a:t>-evden uzaklaştırma</a:t>
            </a:r>
          </a:p>
          <a:p>
            <a:r>
              <a:rPr lang="tr-TR" altLang="tr-TR"/>
              <a:t>-korunan kişinin bulunduğu yere yaklaşmama</a:t>
            </a:r>
          </a:p>
          <a:p>
            <a:r>
              <a:rPr lang="tr-TR" altLang="tr-TR"/>
              <a:t>-yakınlara, tanıklara ve çocuklara yaklaşmama</a:t>
            </a:r>
          </a:p>
        </p:txBody>
      </p:sp>
    </p:spTree>
    <p:extLst>
      <p:ext uri="{BB962C8B-B14F-4D97-AF65-F5344CB8AC3E}">
        <p14:creationId xmlns:p14="http://schemas.microsoft.com/office/powerpoint/2010/main" val="2581543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Unvan 1">
            <a:extLst>
              <a:ext uri="{FF2B5EF4-FFF2-40B4-BE49-F238E27FC236}">
                <a16:creationId xmlns:a16="http://schemas.microsoft.com/office/drawing/2014/main" id="{1424FB13-A6EE-494C-9A04-B7A437687B92}"/>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5539" name="İçerik Yer Tutucusu 2">
            <a:extLst>
              <a:ext uri="{FF2B5EF4-FFF2-40B4-BE49-F238E27FC236}">
                <a16:creationId xmlns:a16="http://schemas.microsoft.com/office/drawing/2014/main" id="{361E5F92-BD35-E946-BCB2-33288470429C}"/>
              </a:ext>
            </a:extLst>
          </p:cNvPr>
          <p:cNvSpPr>
            <a:spLocks noGrp="1"/>
          </p:cNvSpPr>
          <p:nvPr>
            <p:ph sz="quarter" idx="1"/>
          </p:nvPr>
        </p:nvSpPr>
        <p:spPr>
          <a:xfrm>
            <a:off x="2136775" y="1600200"/>
            <a:ext cx="8153400" cy="4495800"/>
          </a:xfrm>
        </p:spPr>
        <p:txBody>
          <a:bodyPr>
            <a:normAutofit fontScale="92500" lnSpcReduction="10000"/>
          </a:bodyPr>
          <a:lstStyle/>
          <a:p>
            <a:r>
              <a:rPr lang="tr-TR" altLang="tr-TR"/>
              <a:t>-Tedbir kararı 6 ay için verilir. Başvuru halinde bu süre uzatılabilir.Tedbir kararı ilgililere bildirilir. </a:t>
            </a:r>
          </a:p>
          <a:p>
            <a:pPr algn="just"/>
            <a:r>
              <a:rPr lang="tr-TR" altLang="tr-TR"/>
              <a:t>-Gecikmesinde sakınca bulunan hâllerde ilgili kolluk birimi tarafından alınan önleyici tedbir, şiddet uygulayana bir tutanakla derhâl tebliğ edilir ve bu husus hakkında ŞÖNİM'e ve mahkemeye bildirimde bulunulur.</a:t>
            </a:r>
          </a:p>
          <a:p>
            <a:pPr algn="just"/>
            <a:r>
              <a:rPr lang="tr-TR" altLang="tr-TR"/>
              <a:t>-Şiddet uygulayana, tedbir kararı</a:t>
            </a:r>
            <a:r>
              <a:rPr lang="tr-TR" altLang="tr-TR" b="1"/>
              <a:t>na ayk</a:t>
            </a:r>
            <a:r>
              <a:rPr lang="tr-TR" altLang="tr-TR"/>
              <a:t>ırı davranması halinde hakkında zorlama hapsine tabi tutulmasına karar verilebileceği ihtarı kararda belirtilir. </a:t>
            </a:r>
          </a:p>
          <a:p>
            <a:endParaRPr lang="tr-TR" altLang="tr-TR"/>
          </a:p>
          <a:p>
            <a:r>
              <a:rPr lang="tr-TR" altLang="tr-TR"/>
              <a:t> </a:t>
            </a:r>
          </a:p>
        </p:txBody>
      </p:sp>
    </p:spTree>
    <p:extLst>
      <p:ext uri="{BB962C8B-B14F-4D97-AF65-F5344CB8AC3E}">
        <p14:creationId xmlns:p14="http://schemas.microsoft.com/office/powerpoint/2010/main" val="3594538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Unvan 1">
            <a:extLst>
              <a:ext uri="{FF2B5EF4-FFF2-40B4-BE49-F238E27FC236}">
                <a16:creationId xmlns:a16="http://schemas.microsoft.com/office/drawing/2014/main" id="{25935BED-2F7F-584E-B245-B2DF59DBD05B}"/>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6563" name="İçerik Yer Tutucusu 2">
            <a:extLst>
              <a:ext uri="{FF2B5EF4-FFF2-40B4-BE49-F238E27FC236}">
                <a16:creationId xmlns:a16="http://schemas.microsoft.com/office/drawing/2014/main" id="{FCF7DC56-1D7E-5349-80C6-2B4353462767}"/>
              </a:ext>
            </a:extLst>
          </p:cNvPr>
          <p:cNvSpPr>
            <a:spLocks noGrp="1"/>
          </p:cNvSpPr>
          <p:nvPr>
            <p:ph sz="quarter" idx="1"/>
          </p:nvPr>
        </p:nvSpPr>
        <p:spPr>
          <a:xfrm>
            <a:off x="2136775" y="1600200"/>
            <a:ext cx="8153400" cy="4495800"/>
          </a:xfrm>
        </p:spPr>
        <p:txBody>
          <a:bodyPr/>
          <a:lstStyle/>
          <a:p>
            <a:pPr algn="just"/>
            <a:r>
              <a:rPr lang="tr-TR" altLang="tr-TR" sz="2400"/>
              <a:t>Uygulamada zorlama hapsiyle ilgili çıkan problemler neler? Tedbir kararına uyulup uyulmadığına bakılmadan zorlama hapsi veriliyor mu? Zorlama hapsi adı altında evden uzaklaştırma gibi tedbir kararı mı veriliyor? Zorlama hapsinden ne anlaşılıyor?</a:t>
            </a:r>
          </a:p>
          <a:p>
            <a:pPr algn="just"/>
            <a:endParaRPr lang="tr-TR" altLang="tr-TR"/>
          </a:p>
        </p:txBody>
      </p:sp>
    </p:spTree>
    <p:extLst>
      <p:ext uri="{BB962C8B-B14F-4D97-AF65-F5344CB8AC3E}">
        <p14:creationId xmlns:p14="http://schemas.microsoft.com/office/powerpoint/2010/main" val="777370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Unvan 1">
            <a:extLst>
              <a:ext uri="{FF2B5EF4-FFF2-40B4-BE49-F238E27FC236}">
                <a16:creationId xmlns:a16="http://schemas.microsoft.com/office/drawing/2014/main" id="{A769665B-8F29-6243-BFDC-A8CA7C894623}"/>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7587" name="İçerik Yer Tutucusu 2">
            <a:extLst>
              <a:ext uri="{FF2B5EF4-FFF2-40B4-BE49-F238E27FC236}">
                <a16:creationId xmlns:a16="http://schemas.microsoft.com/office/drawing/2014/main" id="{9BFD7A2A-4AAD-3843-BB3E-C6FB85F747F8}"/>
              </a:ext>
            </a:extLst>
          </p:cNvPr>
          <p:cNvSpPr>
            <a:spLocks noGrp="1"/>
          </p:cNvSpPr>
          <p:nvPr>
            <p:ph sz="quarter" idx="1"/>
          </p:nvPr>
        </p:nvSpPr>
        <p:spPr>
          <a:xfrm>
            <a:off x="2136775" y="1600200"/>
            <a:ext cx="8153400" cy="4495800"/>
          </a:xfrm>
        </p:spPr>
        <p:txBody>
          <a:bodyPr/>
          <a:lstStyle/>
          <a:p>
            <a:r>
              <a:rPr lang="tr-TR" altLang="tr-TR"/>
              <a:t>Gizlilik</a:t>
            </a:r>
          </a:p>
          <a:p>
            <a:r>
              <a:rPr lang="tr-TR" altLang="tr-TR"/>
              <a:t>Gerekli bulunması halinde verilir. Korunan kişi ve aile bireylerini içerir. Kimlik bilgileri ve adresi gizli tutulur. Kimliğini ortaya çıkarabilecek tüm bilgiler gizli tutulur. Gizlilik kararı talep halinde veya resen verilir. Tebligatlarda adres ŞÖNİM gösterilir. ŞÖNİM nüfus müdürlüklerine bildirir. Resmi başvuru, iş ve işlemlerde kimlik istenmez.</a:t>
            </a:r>
          </a:p>
        </p:txBody>
      </p:sp>
    </p:spTree>
    <p:extLst>
      <p:ext uri="{BB962C8B-B14F-4D97-AF65-F5344CB8AC3E}">
        <p14:creationId xmlns:p14="http://schemas.microsoft.com/office/powerpoint/2010/main" val="1282307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1">
            <a:extLst>
              <a:ext uri="{FF2B5EF4-FFF2-40B4-BE49-F238E27FC236}">
                <a16:creationId xmlns:a16="http://schemas.microsoft.com/office/drawing/2014/main" id="{EEAEFBAB-F038-7E48-B56C-4FCEBFE360F9}"/>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8611" name="İçerik Yer Tutucusu 2">
            <a:extLst>
              <a:ext uri="{FF2B5EF4-FFF2-40B4-BE49-F238E27FC236}">
                <a16:creationId xmlns:a16="http://schemas.microsoft.com/office/drawing/2014/main" id="{AE220A9A-0847-1F45-B731-432521202F4B}"/>
              </a:ext>
            </a:extLst>
          </p:cNvPr>
          <p:cNvSpPr>
            <a:spLocks noGrp="1"/>
          </p:cNvSpPr>
          <p:nvPr>
            <p:ph sz="quarter" idx="1"/>
          </p:nvPr>
        </p:nvSpPr>
        <p:spPr>
          <a:xfrm>
            <a:off x="2136775" y="1600200"/>
            <a:ext cx="8153400" cy="4495800"/>
          </a:xfrm>
        </p:spPr>
        <p:txBody>
          <a:bodyPr/>
          <a:lstStyle/>
          <a:p>
            <a:pPr algn="just"/>
            <a:r>
              <a:rPr lang="tr-TR" altLang="tr-TR" sz="2000"/>
              <a:t>Mülki amir ve hakimin verdiği tedbir kararlarına ve zorlama hapsine  iki hafta içinde itiraz edilir.</a:t>
            </a:r>
          </a:p>
          <a:p>
            <a:pPr algn="just"/>
            <a:r>
              <a:rPr lang="tr-TR" altLang="tr-TR" sz="2000"/>
              <a:t>İtiraz üzerine dosya, o yerde aile mahkemesinin birden fazla dairesinin bulunması hâlinde, numara olarak kendisini izleyen daireye, son numaralı daire için birinci daireye, o yerde aile mahkemesinin tek dairesi bulunması hâlinde asliye hukuk mahkemesine, aile mahkemesi hâkimi ile asliye hukuk mahkemesi hâkiminin aynı hâkim olması hâlinde ise en yakın asliye hukuk mahkemesine gecikmeksizin gönderilir.</a:t>
            </a:r>
          </a:p>
          <a:p>
            <a:pPr algn="just"/>
            <a:r>
              <a:rPr lang="tr-TR" altLang="tr-TR" sz="2000"/>
              <a:t> Tedbir kararlarına karşı yapılan itirazı inceleyecek merci, itiraz talebinin kabulüne veya reddine, verilen tedbir kararının kaldırılmasına, uygun görülecek başka bir tedbirle değiştirilmesine veya aynen devamına karar verebilir.</a:t>
            </a:r>
          </a:p>
          <a:p>
            <a:r>
              <a:rPr lang="tr-TR" altLang="tr-TR" sz="2000"/>
              <a:t>-Karar bir hafta içinde verilir. İtiraz üzerine verilen karar kesindir.</a:t>
            </a:r>
          </a:p>
        </p:txBody>
      </p:sp>
    </p:spTree>
    <p:extLst>
      <p:ext uri="{BB962C8B-B14F-4D97-AF65-F5344CB8AC3E}">
        <p14:creationId xmlns:p14="http://schemas.microsoft.com/office/powerpoint/2010/main" val="3664332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Unvan 1">
            <a:extLst>
              <a:ext uri="{FF2B5EF4-FFF2-40B4-BE49-F238E27FC236}">
                <a16:creationId xmlns:a16="http://schemas.microsoft.com/office/drawing/2014/main" id="{57EE85C8-CE73-3F4B-ADE4-097C622200E3}"/>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9635" name="İçerik Yer Tutucusu 2">
            <a:extLst>
              <a:ext uri="{FF2B5EF4-FFF2-40B4-BE49-F238E27FC236}">
                <a16:creationId xmlns:a16="http://schemas.microsoft.com/office/drawing/2014/main" id="{5E1B19BC-66CE-9944-90C3-F096D62B267A}"/>
              </a:ext>
            </a:extLst>
          </p:cNvPr>
          <p:cNvSpPr>
            <a:spLocks noGrp="1"/>
          </p:cNvSpPr>
          <p:nvPr>
            <p:ph sz="quarter" idx="1"/>
          </p:nvPr>
        </p:nvSpPr>
        <p:spPr>
          <a:xfrm>
            <a:off x="2136775" y="1600200"/>
            <a:ext cx="8153400" cy="4495800"/>
          </a:xfrm>
        </p:spPr>
        <p:txBody>
          <a:bodyPr/>
          <a:lstStyle/>
          <a:p>
            <a:pPr algn="just"/>
            <a:r>
              <a:rPr lang="tr-TR" altLang="tr-TR" sz="2000"/>
              <a:t>Tedbir kararları, kararın niteliğine göre kamu kurum ve kuruluşları tarafından ŞÖNİM ile işbirliği içerisinde ivedilikle yerine getirilir. Koruyucu veya önleyici tedbir kararlarının alınması ve yerine getirilmesi aşamasında şiddet mağduru ile şiddet uygulayan arasında uzlaşma ya da arabuluculuk önerilemez.</a:t>
            </a:r>
          </a:p>
          <a:p>
            <a:pPr algn="just"/>
            <a:endParaRPr lang="tr-TR" altLang="tr-TR" sz="2000"/>
          </a:p>
        </p:txBody>
      </p:sp>
    </p:spTree>
    <p:extLst>
      <p:ext uri="{BB962C8B-B14F-4D97-AF65-F5344CB8AC3E}">
        <p14:creationId xmlns:p14="http://schemas.microsoft.com/office/powerpoint/2010/main" val="36808478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663</Words>
  <Application>Microsoft Macintosh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6284 Sayılı Kanun</vt:lpstr>
      <vt:lpstr>6284 Sayılı Kanun</vt:lpstr>
      <vt:lpstr>6284 Sayılı Kanun</vt:lpstr>
      <vt:lpstr>6284 sayılı Kanun</vt:lpstr>
      <vt:lpstr>6284 Sayılı Kanun</vt:lpstr>
      <vt:lpstr>6284 Sayılı Kanun</vt:lpstr>
      <vt:lpstr>6284 Sayılı Kanun</vt:lpstr>
      <vt:lpstr>6284 sayılı Kanun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6284 Sayılı Kanun</dc:title>
  <dc:creator>Gülriz Uygur</dc:creator>
  <cp:lastModifiedBy>Gülriz Uygur</cp:lastModifiedBy>
  <cp:revision>2</cp:revision>
  <dcterms:created xsi:type="dcterms:W3CDTF">2020-01-31T15:41:09Z</dcterms:created>
  <dcterms:modified xsi:type="dcterms:W3CDTF">2020-01-31T15:53:25Z</dcterms:modified>
</cp:coreProperties>
</file>