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70" r:id="rId4"/>
    <p:sldId id="267" r:id="rId5"/>
    <p:sldId id="271" r:id="rId6"/>
    <p:sldId id="268" r:id="rId7"/>
    <p:sldId id="272" r:id="rId8"/>
    <p:sldId id="273" r:id="rId9"/>
    <p:sldId id="269"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09.02.2018</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09.02.2018</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09.02.2018</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2800" dirty="0" smtClean="0">
                <a:solidFill>
                  <a:schemeClr val="tx1"/>
                </a:solidFill>
                <a:latin typeface="Calibri" pitchFamily="34" charset="0"/>
                <a:cs typeface="Calibri" pitchFamily="34" charset="0"/>
              </a:rPr>
              <a:t>Dersin Adı: SOSYAL HİZMET EĞİTİM PROGRAMLARININ ANALİZİ</a:t>
            </a:r>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Prof. Dr. Veli DUYAN</a:t>
            </a:r>
          </a:p>
          <a:p>
            <a:pPr algn="l"/>
            <a:r>
              <a:rPr lang="tr-TR" dirty="0" smtClean="0">
                <a:solidFill>
                  <a:schemeClr val="tx1"/>
                </a:solidFill>
                <a:latin typeface="Calibri" pitchFamily="34" charset="0"/>
                <a:cs typeface="Calibri" pitchFamily="34" charset="0"/>
              </a:rPr>
              <a:t>Konu: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60648"/>
            <a:ext cx="8229600" cy="6120680"/>
          </a:xfrm>
        </p:spPr>
        <p:txBody>
          <a:bodyPr>
            <a:normAutofit/>
          </a:bodyPr>
          <a:lstStyle/>
          <a:p>
            <a:pPr>
              <a:buNone/>
            </a:pPr>
            <a:r>
              <a:rPr lang="tr-TR" b="1" dirty="0" smtClean="0"/>
              <a:t>	Hindistan’da Sivil Toplum Kuruluşları</a:t>
            </a:r>
          </a:p>
          <a:p>
            <a:pPr>
              <a:buNone/>
            </a:pPr>
            <a:endParaRPr lang="tr-TR" dirty="0" smtClean="0"/>
          </a:p>
          <a:p>
            <a:r>
              <a:rPr lang="tr-TR" dirty="0" smtClean="0"/>
              <a:t>Hindistan “</a:t>
            </a:r>
            <a:r>
              <a:rPr lang="tr-TR" dirty="0" err="1" smtClean="0"/>
              <a:t>daana</a:t>
            </a:r>
            <a:r>
              <a:rPr lang="tr-TR" dirty="0" smtClean="0"/>
              <a:t>” ve “</a:t>
            </a:r>
            <a:r>
              <a:rPr lang="tr-TR" dirty="0" err="1" smtClean="0"/>
              <a:t>seva</a:t>
            </a:r>
            <a:r>
              <a:rPr lang="tr-TR" dirty="0" smtClean="0"/>
              <a:t>” (zekat, bağış) kavramlarına dayalı uzun bir sivil toplum geçmişine sahiptir. Gönüllü organizasyonlar, ortaçağ dönemi kadar erken bir dönemde kültürel tanıtım, eğitim, sağlık ve doğal felaketler konusunda aktifti. Sosyal refah, okur yazarlık ve dini projeleri takip eden gelişimler İngiliz egemenliği boyunca çoğaldı.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buNone/>
            </a:pPr>
            <a:endParaRPr lang="tr-TR" dirty="0" smtClean="0"/>
          </a:p>
          <a:p>
            <a:r>
              <a:rPr lang="tr-TR" dirty="0" smtClean="0"/>
              <a:t>19. Yüzyılın ikinci yarısında, Hindistan’ın genelinde milliyetçi düşüncenin artması ve kendi kendine yardım </a:t>
            </a:r>
            <a:r>
              <a:rPr lang="tr-TR" dirty="0" err="1" smtClean="0"/>
              <a:t>sosyo</a:t>
            </a:r>
            <a:r>
              <a:rPr lang="tr-TR" dirty="0" smtClean="0"/>
              <a:t>-politik hareketlerin odak noktası olarak ortaya çıkmıştır. Bu </a:t>
            </a:r>
            <a:r>
              <a:rPr lang="tr-TR" dirty="0" err="1" smtClean="0"/>
              <a:t>sğreçte</a:t>
            </a:r>
            <a:r>
              <a:rPr lang="tr-TR" dirty="0" smtClean="0"/>
              <a:t> kurulan sayısız örgüt (Sivil toplum kuruluşu) bulunmaktadır: </a:t>
            </a:r>
            <a:r>
              <a:rPr lang="tr-TR" dirty="0" err="1" smtClean="0"/>
              <a:t>Friend</a:t>
            </a:r>
            <a:r>
              <a:rPr lang="tr-TR" dirty="0" smtClean="0"/>
              <a:t>-in-</a:t>
            </a:r>
            <a:r>
              <a:rPr lang="tr-TR" dirty="0" err="1" smtClean="0"/>
              <a:t>Need</a:t>
            </a:r>
            <a:r>
              <a:rPr lang="tr-TR" dirty="0" smtClean="0"/>
              <a:t> </a:t>
            </a:r>
            <a:r>
              <a:rPr lang="tr-TR" dirty="0" err="1" smtClean="0"/>
              <a:t>Society</a:t>
            </a:r>
            <a:r>
              <a:rPr lang="tr-TR" dirty="0" smtClean="0"/>
              <a:t> (1858), </a:t>
            </a:r>
            <a:r>
              <a:rPr lang="tr-TR" dirty="0" err="1" smtClean="0"/>
              <a:t>Prathana</a:t>
            </a:r>
            <a:r>
              <a:rPr lang="tr-TR" dirty="0" smtClean="0"/>
              <a:t> </a:t>
            </a:r>
            <a:r>
              <a:rPr lang="tr-TR" dirty="0" err="1" smtClean="0"/>
              <a:t>Samaj</a:t>
            </a:r>
            <a:r>
              <a:rPr lang="tr-TR" dirty="0" smtClean="0"/>
              <a:t> (1864), </a:t>
            </a:r>
            <a:r>
              <a:rPr lang="tr-TR" dirty="0" err="1" smtClean="0"/>
              <a:t>Satya</a:t>
            </a:r>
            <a:r>
              <a:rPr lang="tr-TR" dirty="0" smtClean="0"/>
              <a:t> </a:t>
            </a:r>
            <a:r>
              <a:rPr lang="tr-TR" dirty="0" err="1" smtClean="0"/>
              <a:t>Shodhan</a:t>
            </a:r>
            <a:r>
              <a:rPr lang="tr-TR" dirty="0" smtClean="0"/>
              <a:t> </a:t>
            </a:r>
            <a:r>
              <a:rPr lang="tr-TR" dirty="0" err="1" smtClean="0"/>
              <a:t>Samaj</a:t>
            </a:r>
            <a:r>
              <a:rPr lang="tr-TR" dirty="0" smtClean="0"/>
              <a:t> (1873), Arya </a:t>
            </a:r>
            <a:r>
              <a:rPr lang="tr-TR" dirty="0" err="1" smtClean="0"/>
              <a:t>Samaj</a:t>
            </a:r>
            <a:r>
              <a:rPr lang="tr-TR" dirty="0" smtClean="0"/>
              <a:t> (1875), </a:t>
            </a:r>
            <a:r>
              <a:rPr lang="tr-TR" dirty="0" err="1" smtClean="0"/>
              <a:t>The</a:t>
            </a:r>
            <a:r>
              <a:rPr lang="tr-TR" dirty="0" smtClean="0"/>
              <a:t> </a:t>
            </a:r>
            <a:r>
              <a:rPr lang="tr-TR" dirty="0" err="1" smtClean="0"/>
              <a:t>National</a:t>
            </a:r>
            <a:r>
              <a:rPr lang="tr-TR" dirty="0" smtClean="0"/>
              <a:t> </a:t>
            </a:r>
            <a:r>
              <a:rPr lang="tr-TR" dirty="0" err="1" smtClean="0"/>
              <a:t>Council</a:t>
            </a:r>
            <a:r>
              <a:rPr lang="tr-TR" dirty="0" smtClean="0"/>
              <a:t> </a:t>
            </a:r>
            <a:r>
              <a:rPr lang="tr-TR" dirty="0" err="1" smtClean="0"/>
              <a:t>for</a:t>
            </a:r>
            <a:r>
              <a:rPr lang="tr-TR" dirty="0" smtClean="0"/>
              <a:t> </a:t>
            </a:r>
            <a:r>
              <a:rPr lang="tr-TR" dirty="0" err="1" smtClean="0"/>
              <a:t>Women</a:t>
            </a:r>
            <a:r>
              <a:rPr lang="tr-TR" dirty="0" smtClean="0"/>
              <a:t> in </a:t>
            </a:r>
            <a:r>
              <a:rPr lang="tr-TR" dirty="0" err="1" smtClean="0"/>
              <a:t>India</a:t>
            </a:r>
            <a:r>
              <a:rPr lang="tr-TR" dirty="0" smtClean="0"/>
              <a:t> (1875), ve  </a:t>
            </a:r>
            <a:r>
              <a:rPr lang="tr-TR" dirty="0" err="1" smtClean="0"/>
              <a:t>The</a:t>
            </a:r>
            <a:r>
              <a:rPr lang="tr-TR" dirty="0" smtClean="0"/>
              <a:t> </a:t>
            </a:r>
            <a:r>
              <a:rPr lang="tr-TR" dirty="0" err="1" smtClean="0"/>
              <a:t>Indian</a:t>
            </a:r>
            <a:r>
              <a:rPr lang="tr-TR" dirty="0" smtClean="0"/>
              <a:t> </a:t>
            </a:r>
            <a:r>
              <a:rPr lang="tr-TR" dirty="0" err="1" smtClean="0"/>
              <a:t>National</a:t>
            </a:r>
            <a:r>
              <a:rPr lang="tr-TR" dirty="0" smtClean="0"/>
              <a:t> </a:t>
            </a:r>
            <a:r>
              <a:rPr lang="tr-TR" dirty="0" err="1" smtClean="0"/>
              <a:t>Conference</a:t>
            </a:r>
            <a:r>
              <a:rPr lang="tr-TR" dirty="0" smtClean="0"/>
              <a:t> (1887</a:t>
            </a:r>
            <a:r>
              <a:rPr lang="tr-TR" dirty="0" smtClean="0"/>
              <a:t>).</a:t>
            </a:r>
            <a:endParaRPr lang="tr-TR"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124744"/>
            <a:ext cx="8229600" cy="4882547"/>
          </a:xfrm>
        </p:spPr>
        <p:txBody>
          <a:bodyPr>
            <a:normAutofit/>
          </a:bodyPr>
          <a:lstStyle/>
          <a:p>
            <a:r>
              <a:rPr lang="tr-TR" dirty="0" smtClean="0"/>
              <a:t>Derneklerin Kayıt Yasası (SRA) artan sivil toplum kuruluşlarını yasal statüye kavuşturmak için 1860 yılında kabul edildi. Çoğu eyalet hükümetleri orijinal versiyonunda değişiklikler yapmasına rağmen Derneklerin Kayıt Yasası (SRA) halen Sivil toplum kuruluşlarıyla ilgili bir mevzuat olarak varlığını koruyor.</a:t>
            </a:r>
          </a:p>
          <a:p>
            <a:pPr>
              <a:buNone/>
            </a:pPr>
            <a:endParaRPr lang="tr-TR"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Şu anda Hindistan’da aktif Hıristiyan misyonerler, yoksulluğun azaltılması, hastaneler, okullar, yollar ve diğer altyapının inşasına yönelik çaba içerisindeler.  Bu arada, </a:t>
            </a:r>
            <a:r>
              <a:rPr lang="tr-TR" dirty="0" err="1" smtClean="0"/>
              <a:t>STK’lar</a:t>
            </a:r>
            <a:r>
              <a:rPr lang="tr-TR" dirty="0" smtClean="0"/>
              <a:t> eğitim, sağlık, din ve sosyal refah odaklı çalışmalar yürütüyorlar. Sektörün profesyonelleşmesini sağlayan çok sayıda yabancı-eğitimli Hintli sivil toplum çalışmalarına başladı</a:t>
            </a:r>
            <a:r>
              <a:rPr lang="tr-TR" dirty="0" smtClean="0"/>
              <a:t>.</a:t>
            </a:r>
            <a:endParaRPr lang="tr-TR"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700808"/>
            <a:ext cx="8229600" cy="5157192"/>
          </a:xfrm>
        </p:spPr>
        <p:txBody>
          <a:bodyPr>
            <a:normAutofit/>
          </a:bodyPr>
          <a:lstStyle/>
          <a:p>
            <a:r>
              <a:rPr lang="tr-TR" dirty="0" smtClean="0"/>
              <a:t>Hindistan’da sosyal hizmet mesleğinin başlangıcı çok geç olmuştur ve bu süreç ne hızlı ne de düzgün olmuştur. Burada profesyonel yönü henüz kabul görmemiştir. Tarihsel olarak, Hindistan’da yoksul, engelli ve muhtaçlara yardım etmek geleneği çok eskilere dayanmaktadır.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smtClean="0"/>
              <a:t>1970’li ve 1980’li yıllarda halkın katılımıyla birlikte bir dizi sosyal sektör projeleri kabul edildi ve </a:t>
            </a:r>
            <a:r>
              <a:rPr lang="tr-TR" dirty="0" err="1" smtClean="0"/>
              <a:t>STK’lar</a:t>
            </a:r>
            <a:r>
              <a:rPr lang="tr-TR" dirty="0" smtClean="0"/>
              <a:t> devletin kalkınma ortakları olarak resmen tanınmaya başladı. </a:t>
            </a:r>
            <a:r>
              <a:rPr lang="tr-TR" dirty="0" err="1" smtClean="0"/>
              <a:t>STK’ların</a:t>
            </a:r>
            <a:r>
              <a:rPr lang="tr-TR" dirty="0" smtClean="0"/>
              <a:t> çalışmaları giderek tabandan müdahalelerle şekillendirildi ve çeşitli düzeylerde savunuculuğa ve kendi haklarını korumak için seferber olmaya başladılar.</a:t>
            </a:r>
          </a:p>
          <a:p>
            <a:pPr>
              <a:buNone/>
            </a:pPr>
            <a:r>
              <a:rPr lang="tr-TR" dirty="0" smtClean="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Yapısal uyum süreci 1990’ların başında başladı, bu durumun arka planında –yeni yaklaşımlar, doğrudan kaynak aktarımı, bağışçılar, hükümet, STK ağları ve büyük kurumsallaşmış </a:t>
            </a:r>
            <a:r>
              <a:rPr lang="tr-TR" dirty="0" err="1" smtClean="0"/>
              <a:t>STK’lar</a:t>
            </a:r>
            <a:r>
              <a:rPr lang="tr-TR" dirty="0" smtClean="0"/>
              <a:t>– insanların </a:t>
            </a:r>
            <a:r>
              <a:rPr lang="tr-TR" dirty="0" err="1" smtClean="0"/>
              <a:t>STK’ları</a:t>
            </a:r>
            <a:r>
              <a:rPr lang="tr-TR" dirty="0" smtClean="0"/>
              <a:t> buna itmesi yer alıyordu</a:t>
            </a:r>
            <a:r>
              <a:rPr lang="tr-TR" dirty="0" smtClean="0"/>
              <a:t>.</a:t>
            </a:r>
            <a:endParaRPr lang="tr-TR"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images.jpg"/>
          <p:cNvPicPr>
            <a:picLocks noGrp="1" noChangeAspect="1"/>
          </p:cNvPicPr>
          <p:nvPr>
            <p:ph idx="1"/>
          </p:nvPr>
        </p:nvPicPr>
        <p:blipFill>
          <a:blip r:embed="rId2" cstate="print"/>
          <a:stretch>
            <a:fillRect/>
          </a:stretch>
        </p:blipFill>
        <p:spPr>
          <a:xfrm>
            <a:off x="10265" y="1772816"/>
            <a:ext cx="9133735" cy="3028925"/>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17</TotalTime>
  <Words>313</Words>
  <Application>Microsoft Office PowerPoint</Application>
  <PresentationFormat>Ekran Gösterisi (4:3)</PresentationFormat>
  <Paragraphs>15</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Kaynak</vt:lpstr>
      <vt:lpstr>Ankara Üniversitesi  Sağlık Bilimleri Fakültesi Sosyal Hizmet Bölümü</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acer</cp:lastModifiedBy>
  <cp:revision>10</cp:revision>
  <dcterms:created xsi:type="dcterms:W3CDTF">2017-04-26T08:36:58Z</dcterms:created>
  <dcterms:modified xsi:type="dcterms:W3CDTF">2018-02-09T07:44:10Z</dcterms:modified>
</cp:coreProperties>
</file>