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108" d="100"/>
          <a:sy n="108" d="100"/>
        </p:scale>
        <p:origin x="2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CD3B3-1A70-446D-B991-2B0B38EC29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EDB825-695C-4A0E-8720-ED68001698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0FB734-7B86-4B99-A0C7-B481BC99FF2D}"/>
              </a:ext>
            </a:extLst>
          </p:cNvPr>
          <p:cNvSpPr>
            <a:spLocks noGrp="1"/>
          </p:cNvSpPr>
          <p:nvPr>
            <p:ph type="dt" sz="half" idx="10"/>
          </p:nvPr>
        </p:nvSpPr>
        <p:spPr/>
        <p:txBody>
          <a:bodyPr/>
          <a:lstStyle/>
          <a:p>
            <a:fld id="{BDE90279-F218-42A8-BF5F-2932C04C10CA}" type="datetimeFigureOut">
              <a:rPr lang="en-US" smtClean="0"/>
              <a:t>9/13/18</a:t>
            </a:fld>
            <a:endParaRPr lang="en-US"/>
          </a:p>
        </p:txBody>
      </p:sp>
      <p:sp>
        <p:nvSpPr>
          <p:cNvPr id="5" name="Footer Placeholder 4">
            <a:extLst>
              <a:ext uri="{FF2B5EF4-FFF2-40B4-BE49-F238E27FC236}">
                <a16:creationId xmlns:a16="http://schemas.microsoft.com/office/drawing/2014/main" id="{2D2D79C1-8DD4-4807-9785-FBBD6F84A2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14E8AE-D2AD-431A-95F1-06E546878AD9}"/>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2663829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212A1-E7AE-45B5-A563-DA3998FEF4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0EFDB4-7CC7-4433-B162-230C3C4A2E4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549F12-DB24-498E-8F34-4D3D89A8DE9F}"/>
              </a:ext>
            </a:extLst>
          </p:cNvPr>
          <p:cNvSpPr>
            <a:spLocks noGrp="1"/>
          </p:cNvSpPr>
          <p:nvPr>
            <p:ph type="dt" sz="half" idx="10"/>
          </p:nvPr>
        </p:nvSpPr>
        <p:spPr/>
        <p:txBody>
          <a:bodyPr/>
          <a:lstStyle/>
          <a:p>
            <a:fld id="{BDE90279-F218-42A8-BF5F-2932C04C10CA}" type="datetimeFigureOut">
              <a:rPr lang="en-US" smtClean="0"/>
              <a:t>9/13/18</a:t>
            </a:fld>
            <a:endParaRPr lang="en-US"/>
          </a:p>
        </p:txBody>
      </p:sp>
      <p:sp>
        <p:nvSpPr>
          <p:cNvPr id="5" name="Footer Placeholder 4">
            <a:extLst>
              <a:ext uri="{FF2B5EF4-FFF2-40B4-BE49-F238E27FC236}">
                <a16:creationId xmlns:a16="http://schemas.microsoft.com/office/drawing/2014/main" id="{2D9CFA95-9C6A-4B80-9754-BB3951FAF9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2BCB67-8455-4AF8-B62A-CB495BE39904}"/>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3856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F56C51-93C3-4EBC-BBBF-C394EC3B1E7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BA8ED3-BB7C-45DA-9BA9-307779C84CF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F67C89-44A7-4642-94DF-B9793F1EFBF9}"/>
              </a:ext>
            </a:extLst>
          </p:cNvPr>
          <p:cNvSpPr>
            <a:spLocks noGrp="1"/>
          </p:cNvSpPr>
          <p:nvPr>
            <p:ph type="dt" sz="half" idx="10"/>
          </p:nvPr>
        </p:nvSpPr>
        <p:spPr/>
        <p:txBody>
          <a:bodyPr/>
          <a:lstStyle/>
          <a:p>
            <a:fld id="{BDE90279-F218-42A8-BF5F-2932C04C10CA}" type="datetimeFigureOut">
              <a:rPr lang="en-US" smtClean="0"/>
              <a:t>9/13/18</a:t>
            </a:fld>
            <a:endParaRPr lang="en-US"/>
          </a:p>
        </p:txBody>
      </p:sp>
      <p:sp>
        <p:nvSpPr>
          <p:cNvPr id="5" name="Footer Placeholder 4">
            <a:extLst>
              <a:ext uri="{FF2B5EF4-FFF2-40B4-BE49-F238E27FC236}">
                <a16:creationId xmlns:a16="http://schemas.microsoft.com/office/drawing/2014/main" id="{293994BE-AB55-46D6-B4BB-520F9BE313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ECD2CD-0524-4765-9146-795C6DA04AC8}"/>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719564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BB8BD-99C9-48AA-A33E-B6F00AC402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4E4D29-9415-4FF6-B05F-ED8D2DC9468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61C5E3-ABA9-4B38-BAAB-2A1A5CF6DE08}"/>
              </a:ext>
            </a:extLst>
          </p:cNvPr>
          <p:cNvSpPr>
            <a:spLocks noGrp="1"/>
          </p:cNvSpPr>
          <p:nvPr>
            <p:ph type="dt" sz="half" idx="10"/>
          </p:nvPr>
        </p:nvSpPr>
        <p:spPr/>
        <p:txBody>
          <a:bodyPr/>
          <a:lstStyle/>
          <a:p>
            <a:fld id="{BDE90279-F218-42A8-BF5F-2932C04C10CA}" type="datetimeFigureOut">
              <a:rPr lang="en-US" smtClean="0"/>
              <a:t>9/13/18</a:t>
            </a:fld>
            <a:endParaRPr lang="en-US"/>
          </a:p>
        </p:txBody>
      </p:sp>
      <p:sp>
        <p:nvSpPr>
          <p:cNvPr id="5" name="Footer Placeholder 4">
            <a:extLst>
              <a:ext uri="{FF2B5EF4-FFF2-40B4-BE49-F238E27FC236}">
                <a16:creationId xmlns:a16="http://schemas.microsoft.com/office/drawing/2014/main" id="{ADFD0975-6870-44F6-9EBC-EA553AA01C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E90184-7644-4D75-BE0C-CFB5D398F595}"/>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727542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A959E-3180-45B2-A471-1AE30965CE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9E4FA5-0892-45BE-9796-1AC49AE1FC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8F115D9-224F-42D4-8CC1-690B43D4F3E7}"/>
              </a:ext>
            </a:extLst>
          </p:cNvPr>
          <p:cNvSpPr>
            <a:spLocks noGrp="1"/>
          </p:cNvSpPr>
          <p:nvPr>
            <p:ph type="dt" sz="half" idx="10"/>
          </p:nvPr>
        </p:nvSpPr>
        <p:spPr/>
        <p:txBody>
          <a:bodyPr/>
          <a:lstStyle/>
          <a:p>
            <a:fld id="{BDE90279-F218-42A8-BF5F-2932C04C10CA}" type="datetimeFigureOut">
              <a:rPr lang="en-US" smtClean="0"/>
              <a:t>9/13/18</a:t>
            </a:fld>
            <a:endParaRPr lang="en-US"/>
          </a:p>
        </p:txBody>
      </p:sp>
      <p:sp>
        <p:nvSpPr>
          <p:cNvPr id="5" name="Footer Placeholder 4">
            <a:extLst>
              <a:ext uri="{FF2B5EF4-FFF2-40B4-BE49-F238E27FC236}">
                <a16:creationId xmlns:a16="http://schemas.microsoft.com/office/drawing/2014/main" id="{7FB947EA-C33D-41B7-9E24-E25BBCD535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63A3EA-E481-4214-8170-227310D33D1D}"/>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1211700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17F3F-4070-42E3-B490-71C1F7B3A2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99F4C1-2243-4706-8599-99BDBEA89C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6319C0-5457-4825-9476-6F39F8D9520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6A7B1F-80FB-44EB-9AB0-45945509DC64}"/>
              </a:ext>
            </a:extLst>
          </p:cNvPr>
          <p:cNvSpPr>
            <a:spLocks noGrp="1"/>
          </p:cNvSpPr>
          <p:nvPr>
            <p:ph type="dt" sz="half" idx="10"/>
          </p:nvPr>
        </p:nvSpPr>
        <p:spPr/>
        <p:txBody>
          <a:bodyPr/>
          <a:lstStyle/>
          <a:p>
            <a:fld id="{BDE90279-F218-42A8-BF5F-2932C04C10CA}" type="datetimeFigureOut">
              <a:rPr lang="en-US" smtClean="0"/>
              <a:t>9/13/18</a:t>
            </a:fld>
            <a:endParaRPr lang="en-US"/>
          </a:p>
        </p:txBody>
      </p:sp>
      <p:sp>
        <p:nvSpPr>
          <p:cNvPr id="6" name="Footer Placeholder 5">
            <a:extLst>
              <a:ext uri="{FF2B5EF4-FFF2-40B4-BE49-F238E27FC236}">
                <a16:creationId xmlns:a16="http://schemas.microsoft.com/office/drawing/2014/main" id="{9739EC2F-538D-4614-BFEC-BFC62CE3D0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5099A0-E113-4357-8857-E533ED25958E}"/>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235379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BAADF-FA61-42E2-A9EA-B25C04CC673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B0EF91-4CC2-4ED5-8604-B934FB1B38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C11F7B5-9367-450E-9ECA-D08545D4CDD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8DF0E2-67D9-44B2-BE7F-0FDED6CD6E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2D9CED8-0314-4D39-BD5B-DF1129B02EB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B152C7-8A38-4638-AECC-CD25286A36F9}"/>
              </a:ext>
            </a:extLst>
          </p:cNvPr>
          <p:cNvSpPr>
            <a:spLocks noGrp="1"/>
          </p:cNvSpPr>
          <p:nvPr>
            <p:ph type="dt" sz="half" idx="10"/>
          </p:nvPr>
        </p:nvSpPr>
        <p:spPr/>
        <p:txBody>
          <a:bodyPr/>
          <a:lstStyle/>
          <a:p>
            <a:fld id="{BDE90279-F218-42A8-BF5F-2932C04C10CA}" type="datetimeFigureOut">
              <a:rPr lang="en-US" smtClean="0"/>
              <a:t>9/13/18</a:t>
            </a:fld>
            <a:endParaRPr lang="en-US"/>
          </a:p>
        </p:txBody>
      </p:sp>
      <p:sp>
        <p:nvSpPr>
          <p:cNvPr id="8" name="Footer Placeholder 7">
            <a:extLst>
              <a:ext uri="{FF2B5EF4-FFF2-40B4-BE49-F238E27FC236}">
                <a16:creationId xmlns:a16="http://schemas.microsoft.com/office/drawing/2014/main" id="{7B89EF36-6FCE-46BF-BD85-B87A3B9CE83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5E4825E-F79B-4135-BC2B-07563F39D30A}"/>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455684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A4581-ECAC-46DF-BC43-C4092951FD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885E58B-4021-405C-9C6F-53F6C6E58C25}"/>
              </a:ext>
            </a:extLst>
          </p:cNvPr>
          <p:cNvSpPr>
            <a:spLocks noGrp="1"/>
          </p:cNvSpPr>
          <p:nvPr>
            <p:ph type="dt" sz="half" idx="10"/>
          </p:nvPr>
        </p:nvSpPr>
        <p:spPr/>
        <p:txBody>
          <a:bodyPr/>
          <a:lstStyle/>
          <a:p>
            <a:fld id="{BDE90279-F218-42A8-BF5F-2932C04C10CA}" type="datetimeFigureOut">
              <a:rPr lang="en-US" smtClean="0"/>
              <a:t>9/13/18</a:t>
            </a:fld>
            <a:endParaRPr lang="en-US"/>
          </a:p>
        </p:txBody>
      </p:sp>
      <p:sp>
        <p:nvSpPr>
          <p:cNvPr id="4" name="Footer Placeholder 3">
            <a:extLst>
              <a:ext uri="{FF2B5EF4-FFF2-40B4-BE49-F238E27FC236}">
                <a16:creationId xmlns:a16="http://schemas.microsoft.com/office/drawing/2014/main" id="{F87A2B73-9176-42D8-B296-90655F2A65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30ADD0-3FDE-4856-AC28-0764BB1477D1}"/>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2374735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422EC0-EDC2-4AC7-A091-906D9FDCF331}"/>
              </a:ext>
            </a:extLst>
          </p:cNvPr>
          <p:cNvSpPr>
            <a:spLocks noGrp="1"/>
          </p:cNvSpPr>
          <p:nvPr>
            <p:ph type="dt" sz="half" idx="10"/>
          </p:nvPr>
        </p:nvSpPr>
        <p:spPr/>
        <p:txBody>
          <a:bodyPr/>
          <a:lstStyle/>
          <a:p>
            <a:fld id="{BDE90279-F218-42A8-BF5F-2932C04C10CA}" type="datetimeFigureOut">
              <a:rPr lang="en-US" smtClean="0"/>
              <a:t>9/13/18</a:t>
            </a:fld>
            <a:endParaRPr lang="en-US"/>
          </a:p>
        </p:txBody>
      </p:sp>
      <p:sp>
        <p:nvSpPr>
          <p:cNvPr id="3" name="Footer Placeholder 2">
            <a:extLst>
              <a:ext uri="{FF2B5EF4-FFF2-40B4-BE49-F238E27FC236}">
                <a16:creationId xmlns:a16="http://schemas.microsoft.com/office/drawing/2014/main" id="{5D6AB343-7809-405A-8D6A-E90061223A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CD975D-7C89-4E32-ACEF-139BB8EC496F}"/>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3260416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22857-1A93-4804-BF82-CE7B8E1EE3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3B6EC1-5250-4803-A034-9E637D116B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21F6A7-9BC7-49F4-B0F0-DC58750A53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86072D1-1E10-4516-9015-4CE1FEAEBD8F}"/>
              </a:ext>
            </a:extLst>
          </p:cNvPr>
          <p:cNvSpPr>
            <a:spLocks noGrp="1"/>
          </p:cNvSpPr>
          <p:nvPr>
            <p:ph type="dt" sz="half" idx="10"/>
          </p:nvPr>
        </p:nvSpPr>
        <p:spPr/>
        <p:txBody>
          <a:bodyPr/>
          <a:lstStyle/>
          <a:p>
            <a:fld id="{BDE90279-F218-42A8-BF5F-2932C04C10CA}" type="datetimeFigureOut">
              <a:rPr lang="en-US" smtClean="0"/>
              <a:t>9/13/18</a:t>
            </a:fld>
            <a:endParaRPr lang="en-US"/>
          </a:p>
        </p:txBody>
      </p:sp>
      <p:sp>
        <p:nvSpPr>
          <p:cNvPr id="6" name="Footer Placeholder 5">
            <a:extLst>
              <a:ext uri="{FF2B5EF4-FFF2-40B4-BE49-F238E27FC236}">
                <a16:creationId xmlns:a16="http://schemas.microsoft.com/office/drawing/2014/main" id="{3D598920-EFDF-4AE1-8237-B6541FA823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A60D5C-7213-403B-B1E1-706C216123FB}"/>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961443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2768D-75B2-4E7D-B12D-882C1C0A99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A13577-1183-461E-A7BE-A85FABA94A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87808D-E415-47B9-84ED-CD5FB89A6C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586BC9-BE88-469B-9FC0-1222DF53F811}"/>
              </a:ext>
            </a:extLst>
          </p:cNvPr>
          <p:cNvSpPr>
            <a:spLocks noGrp="1"/>
          </p:cNvSpPr>
          <p:nvPr>
            <p:ph type="dt" sz="half" idx="10"/>
          </p:nvPr>
        </p:nvSpPr>
        <p:spPr/>
        <p:txBody>
          <a:bodyPr/>
          <a:lstStyle/>
          <a:p>
            <a:fld id="{BDE90279-F218-42A8-BF5F-2932C04C10CA}" type="datetimeFigureOut">
              <a:rPr lang="en-US" smtClean="0"/>
              <a:t>9/13/18</a:t>
            </a:fld>
            <a:endParaRPr lang="en-US"/>
          </a:p>
        </p:txBody>
      </p:sp>
      <p:sp>
        <p:nvSpPr>
          <p:cNvPr id="6" name="Footer Placeholder 5">
            <a:extLst>
              <a:ext uri="{FF2B5EF4-FFF2-40B4-BE49-F238E27FC236}">
                <a16:creationId xmlns:a16="http://schemas.microsoft.com/office/drawing/2014/main" id="{CC2B4B4B-2058-4E32-9463-27C2C3EBB0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0CDBC2-939B-4D75-B993-822CF85B623C}"/>
              </a:ext>
            </a:extLst>
          </p:cNvPr>
          <p:cNvSpPr>
            <a:spLocks noGrp="1"/>
          </p:cNvSpPr>
          <p:nvPr>
            <p:ph type="sldNum" sz="quarter" idx="12"/>
          </p:nvPr>
        </p:nvSpPr>
        <p:spPr/>
        <p:txBody>
          <a:bodyPr/>
          <a:lstStyle/>
          <a:p>
            <a:fld id="{C3E7AD6A-7777-4BC9-B1C6-DD53359A71C6}" type="slidenum">
              <a:rPr lang="en-US" smtClean="0"/>
              <a:t>‹#›</a:t>
            </a:fld>
            <a:endParaRPr lang="en-US"/>
          </a:p>
        </p:txBody>
      </p:sp>
    </p:spTree>
    <p:extLst>
      <p:ext uri="{BB962C8B-B14F-4D97-AF65-F5344CB8AC3E}">
        <p14:creationId xmlns:p14="http://schemas.microsoft.com/office/powerpoint/2010/main" val="1880657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ED5DC1-58A1-470A-A8A6-FB00227710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FA5A18-A7B5-4FFA-B1EA-CF904AE260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303810-3816-471E-A31A-DD6F2C9B4D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E90279-F218-42A8-BF5F-2932C04C10CA}" type="datetimeFigureOut">
              <a:rPr lang="en-US" smtClean="0"/>
              <a:t>9/13/18</a:t>
            </a:fld>
            <a:endParaRPr lang="en-US"/>
          </a:p>
        </p:txBody>
      </p:sp>
      <p:sp>
        <p:nvSpPr>
          <p:cNvPr id="5" name="Footer Placeholder 4">
            <a:extLst>
              <a:ext uri="{FF2B5EF4-FFF2-40B4-BE49-F238E27FC236}">
                <a16:creationId xmlns:a16="http://schemas.microsoft.com/office/drawing/2014/main" id="{F158F488-87D6-4DCD-B03C-797936A97F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B7A7CDF-56E6-4500-BF86-CB64DA11EE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7AD6A-7777-4BC9-B1C6-DD53359A71C6}" type="slidenum">
              <a:rPr lang="en-US" smtClean="0"/>
              <a:t>‹#›</a:t>
            </a:fld>
            <a:endParaRPr lang="en-US"/>
          </a:p>
        </p:txBody>
      </p:sp>
    </p:spTree>
    <p:extLst>
      <p:ext uri="{BB962C8B-B14F-4D97-AF65-F5344CB8AC3E}">
        <p14:creationId xmlns:p14="http://schemas.microsoft.com/office/powerpoint/2010/main" val="2549879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57E92-3421-43C6-91F4-AC339B955F21}"/>
              </a:ext>
            </a:extLst>
          </p:cNvPr>
          <p:cNvSpPr>
            <a:spLocks noGrp="1"/>
          </p:cNvSpPr>
          <p:nvPr>
            <p:ph type="ctrTitle"/>
          </p:nvPr>
        </p:nvSpPr>
        <p:spPr/>
        <p:txBody>
          <a:bodyPr/>
          <a:lstStyle/>
          <a:p>
            <a:r>
              <a:rPr lang="tr-TR" dirty="0"/>
              <a:t>İKTİSADA GİRİŞ I DERS 7</a:t>
            </a:r>
            <a:endParaRPr lang="en-US" dirty="0"/>
          </a:p>
        </p:txBody>
      </p:sp>
      <p:sp>
        <p:nvSpPr>
          <p:cNvPr id="3" name="Subtitle 2">
            <a:extLst>
              <a:ext uri="{FF2B5EF4-FFF2-40B4-BE49-F238E27FC236}">
                <a16:creationId xmlns:a16="http://schemas.microsoft.com/office/drawing/2014/main" id="{3D63998F-7A1A-488B-AB14-AE509B14B098}"/>
              </a:ext>
            </a:extLst>
          </p:cNvPr>
          <p:cNvSpPr>
            <a:spLocks noGrp="1"/>
          </p:cNvSpPr>
          <p:nvPr>
            <p:ph type="subTitle" idx="1"/>
          </p:nvPr>
        </p:nvSpPr>
        <p:spPr/>
        <p:txBody>
          <a:bodyPr/>
          <a:lstStyle/>
          <a:p>
            <a:r>
              <a:rPr lang="tr-TR" dirty="0" err="1"/>
              <a:t>Doç.Dr.Emel</a:t>
            </a:r>
            <a:r>
              <a:rPr lang="tr-TR" dirty="0"/>
              <a:t> </a:t>
            </a:r>
            <a:r>
              <a:rPr lang="tr-TR" dirty="0" err="1"/>
              <a:t>Memis</a:t>
            </a:r>
            <a:endParaRPr lang="en-US" dirty="0"/>
          </a:p>
        </p:txBody>
      </p:sp>
      <p:sp>
        <p:nvSpPr>
          <p:cNvPr id="4" name="TextBox 3">
            <a:extLst>
              <a:ext uri="{FF2B5EF4-FFF2-40B4-BE49-F238E27FC236}">
                <a16:creationId xmlns:a16="http://schemas.microsoft.com/office/drawing/2014/main" id="{DB5EA669-CE52-9843-98CA-7281473D2D33}"/>
              </a:ext>
            </a:extLst>
          </p:cNvPr>
          <p:cNvSpPr txBox="1"/>
          <p:nvPr/>
        </p:nvSpPr>
        <p:spPr>
          <a:xfrm>
            <a:off x="356260" y="6234545"/>
            <a:ext cx="3372592" cy="369332"/>
          </a:xfrm>
          <a:prstGeom prst="rect">
            <a:avLst/>
          </a:prstGeom>
          <a:noFill/>
        </p:spPr>
        <p:txBody>
          <a:bodyPr wrap="square" rtlCol="0">
            <a:spAutoFit/>
          </a:bodyPr>
          <a:lstStyle/>
          <a:p>
            <a:r>
              <a:rPr lang="tr-TR" dirty="0" err="1"/>
              <a:t>Slaytlari</a:t>
            </a:r>
            <a:r>
              <a:rPr lang="tr-TR" dirty="0"/>
              <a:t> </a:t>
            </a:r>
            <a:r>
              <a:rPr lang="tr-TR" dirty="0" err="1"/>
              <a:t>hazirlayan</a:t>
            </a:r>
            <a:r>
              <a:rPr lang="tr-TR" dirty="0"/>
              <a:t>: Umut </a:t>
            </a:r>
            <a:r>
              <a:rPr lang="tr-TR" dirty="0" err="1"/>
              <a:t>Ones</a:t>
            </a:r>
            <a:endParaRPr lang="tr-TR" dirty="0"/>
          </a:p>
        </p:txBody>
      </p:sp>
    </p:spTree>
    <p:extLst>
      <p:ext uri="{BB962C8B-B14F-4D97-AF65-F5344CB8AC3E}">
        <p14:creationId xmlns:p14="http://schemas.microsoft.com/office/powerpoint/2010/main" val="3190625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a:extLst>
              <a:ext uri="{FF2B5EF4-FFF2-40B4-BE49-F238E27FC236}">
                <a16:creationId xmlns:a16="http://schemas.microsoft.com/office/drawing/2014/main" id="{6BA5F4FE-4CD7-4AE3-8228-33353F6FEDAB}"/>
              </a:ext>
            </a:extLst>
          </p:cNvPr>
          <p:cNvSpPr>
            <a:spLocks noGrp="1"/>
          </p:cNvSpPr>
          <p:nvPr>
            <p:ph type="title"/>
          </p:nvPr>
        </p:nvSpPr>
        <p:spPr/>
        <p:txBody>
          <a:bodyPr/>
          <a:lstStyle/>
          <a:p>
            <a:pPr eaLnBrk="1" hangingPunct="1"/>
            <a:r>
              <a:rPr lang="tr-TR" altLang="en-US"/>
              <a:t>BÖLÜM 6/ PİYASA BAŞARISIZLIĞI</a:t>
            </a:r>
          </a:p>
        </p:txBody>
      </p:sp>
      <p:sp>
        <p:nvSpPr>
          <p:cNvPr id="3" name="2 İçerik Yer Tutucusu">
            <a:extLst>
              <a:ext uri="{FF2B5EF4-FFF2-40B4-BE49-F238E27FC236}">
                <a16:creationId xmlns:a16="http://schemas.microsoft.com/office/drawing/2014/main" id="{DF0965F9-B0F3-4756-A0D1-261299691204}"/>
              </a:ext>
            </a:extLst>
          </p:cNvPr>
          <p:cNvSpPr>
            <a:spLocks noGrp="1"/>
          </p:cNvSpPr>
          <p:nvPr>
            <p:ph idx="1"/>
          </p:nvPr>
        </p:nvSpPr>
        <p:spPr>
          <a:xfrm>
            <a:off x="1992313" y="1412876"/>
            <a:ext cx="8229600" cy="4924425"/>
          </a:xfrm>
        </p:spPr>
        <p:txBody>
          <a:bodyPr rtlCol="0">
            <a:normAutofit/>
          </a:bodyPr>
          <a:lstStyle/>
          <a:p>
            <a:pPr>
              <a:defRPr/>
            </a:pPr>
            <a:r>
              <a:rPr lang="tr-TR" dirty="0"/>
              <a:t>EKSİK REKABET: Piyasa başarısızlığının nedenlerinden birincisi, bir malın satıcılarının malın piyasa fiyatını etkileme gücüne, kısaca </a:t>
            </a:r>
            <a:r>
              <a:rPr lang="tr-TR" b="1" dirty="0"/>
              <a:t>piyasa gücüne</a:t>
            </a:r>
            <a:r>
              <a:rPr lang="tr-TR" dirty="0"/>
              <a:t> sahip olmalarıdır. Bir malın satıcılarının malın piysa fiyatını etkileme gücüne sahip oldukları duruma </a:t>
            </a:r>
            <a:r>
              <a:rPr lang="tr-TR" b="1" dirty="0"/>
              <a:t>eksik rekabet </a:t>
            </a:r>
            <a:r>
              <a:rPr lang="tr-TR" dirty="0"/>
              <a:t>denir. Piyasa mekanizmasının eksik rekabette etkinliği sağlayamamasının nedeni toplumsal yarar açısından gerekli olandan daha az malın üretilmesi olduğuna göre, böyle bir durumda hükümetlerin piyasaya müdahale ederek firmaların daha fazla mal üretmelerini-tam rekabet durumundaki kadar mal üretmelerini sağlaması gerekir. </a:t>
            </a:r>
          </a:p>
        </p:txBody>
      </p:sp>
    </p:spTree>
    <p:extLst>
      <p:ext uri="{BB962C8B-B14F-4D97-AF65-F5344CB8AC3E}">
        <p14:creationId xmlns:p14="http://schemas.microsoft.com/office/powerpoint/2010/main" val="3721577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CAD7FC-DEA6-401A-9AA1-665DB0B7B9E2}"/>
              </a:ext>
            </a:extLst>
          </p:cNvPr>
          <p:cNvSpPr>
            <a:spLocks noGrp="1"/>
          </p:cNvSpPr>
          <p:nvPr>
            <p:ph idx="1"/>
          </p:nvPr>
        </p:nvSpPr>
        <p:spPr>
          <a:xfrm>
            <a:off x="1981200" y="549276"/>
            <a:ext cx="8229600" cy="5832475"/>
          </a:xfrm>
        </p:spPr>
        <p:txBody>
          <a:bodyPr>
            <a:normAutofit/>
          </a:bodyPr>
          <a:lstStyle/>
          <a:p>
            <a:pPr eaLnBrk="1" hangingPunct="1">
              <a:lnSpc>
                <a:spcPct val="90000"/>
              </a:lnSpc>
            </a:pPr>
            <a:r>
              <a:rPr lang="tr-TR" altLang="en-US" sz="2700"/>
              <a:t>DIŞSALLIKLAR: Bir malın üretiminin ve tüketiminin o malın satıcıları ve alıcıları dışındaki üçüncü kişilere bir maliyet yüklemesine veya yarar sağlamasına </a:t>
            </a:r>
            <a:r>
              <a:rPr lang="tr-TR" altLang="en-US" sz="2700" b="1"/>
              <a:t>dışsallıklar </a:t>
            </a:r>
            <a:r>
              <a:rPr lang="tr-TR" altLang="en-US" sz="2700"/>
              <a:t>denir. Bunlar olumlu ve olumsuz dışsallıklar biçiminde olabilir. Üretimde olumsuz dışsallık durumunda ilave birim mal üretiminin topluma yüklediği maliyet, artık ilave birim mal üretiminin üreticiye yüklediği maliyete eşit değildir. İlave birim mal üretiminin topluma yüklediği maliyet veya kısaca </a:t>
            </a:r>
            <a:r>
              <a:rPr lang="tr-TR" altLang="en-US" sz="2700" b="1"/>
              <a:t>sosyal marjinal maliyet</a:t>
            </a:r>
            <a:r>
              <a:rPr lang="tr-TR" altLang="en-US" sz="2700"/>
              <a:t>, ilave birim mal üretiminin üreticiye yüklediği maliyet ile üçüncü kişilere yüklediği maliyetin toplamına eşittir: İlave birim mal üretiminin tüketiciye yüklediği maliyet </a:t>
            </a:r>
            <a:r>
              <a:rPr lang="tr-TR" altLang="en-US" sz="2700" b="1"/>
              <a:t>özel marjinal maliyet</a:t>
            </a:r>
            <a:r>
              <a:rPr lang="tr-TR" altLang="en-US" sz="2700"/>
              <a:t> ve ilave birim mal üretiminin üçüncü kişilere yüklediği maliyet </a:t>
            </a:r>
            <a:r>
              <a:rPr lang="tr-TR" altLang="en-US" sz="2700" b="1"/>
              <a:t>marjinal dışsal maliyet </a:t>
            </a:r>
            <a:r>
              <a:rPr lang="tr-TR" altLang="en-US" sz="2700"/>
              <a:t>diye nitelendirilir.</a:t>
            </a:r>
          </a:p>
          <a:p>
            <a:pPr eaLnBrk="1" hangingPunct="1">
              <a:lnSpc>
                <a:spcPct val="90000"/>
              </a:lnSpc>
            </a:pPr>
            <a:endParaRPr lang="tr-TR" altLang="en-US" sz="2700"/>
          </a:p>
        </p:txBody>
      </p:sp>
    </p:spTree>
    <p:extLst>
      <p:ext uri="{BB962C8B-B14F-4D97-AF65-F5344CB8AC3E}">
        <p14:creationId xmlns:p14="http://schemas.microsoft.com/office/powerpoint/2010/main" val="985431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B6EA17-9810-4B87-A5F9-B18CD2B2AF2D}"/>
              </a:ext>
            </a:extLst>
          </p:cNvPr>
          <p:cNvSpPr>
            <a:spLocks noGrp="1"/>
          </p:cNvSpPr>
          <p:nvPr>
            <p:ph idx="1"/>
          </p:nvPr>
        </p:nvSpPr>
        <p:spPr>
          <a:xfrm>
            <a:off x="1981200" y="333376"/>
            <a:ext cx="8229600" cy="6335713"/>
          </a:xfrm>
        </p:spPr>
        <p:txBody>
          <a:bodyPr>
            <a:normAutofit/>
          </a:bodyPr>
          <a:lstStyle/>
          <a:p>
            <a:pPr eaLnBrk="1" hangingPunct="1">
              <a:lnSpc>
                <a:spcPct val="80000"/>
              </a:lnSpc>
            </a:pPr>
            <a:r>
              <a:rPr lang="tr-TR" altLang="en-US" sz="2500"/>
              <a:t>KAMU MALLARI: Özel firmalar tarafından üretilen malların iki önemli özelliği vardır. Özel firmalar tarafından üretilen bir mal bir tüketici tarafından kullanılınca, diğer tüketicilerin o maldan kullanacakları miktar azalır. Bu özellik </a:t>
            </a:r>
            <a:r>
              <a:rPr lang="tr-TR" altLang="en-US" sz="2500" b="1"/>
              <a:t>rakiplik </a:t>
            </a:r>
            <a:r>
              <a:rPr lang="tr-TR" altLang="en-US" sz="2500"/>
              <a:t>diye nitelendirilir. Ayrıca özel sektör tarafından üretilen bir maldan sadece o malı satın alan kişi kullanır. Bir başka deyişle, özel sektör tarafından üretilen bir malın satın alan kişi dışındaki kişiler tarafından kullanılması önlenebilir. Bu özellik </a:t>
            </a:r>
            <a:r>
              <a:rPr lang="tr-TR" altLang="en-US" sz="2500" b="1"/>
              <a:t>dışarıda tutulabilme </a:t>
            </a:r>
            <a:r>
              <a:rPr lang="tr-TR" altLang="en-US" sz="2500"/>
              <a:t>diye nitelendirilir. Dışarıda tutulabilme ve rakiplik özelliklerine sahip olan mallara </a:t>
            </a:r>
            <a:r>
              <a:rPr lang="tr-TR" altLang="en-US" sz="2500" b="1"/>
              <a:t>özel mallar</a:t>
            </a:r>
            <a:r>
              <a:rPr lang="tr-TR" altLang="en-US" sz="2500"/>
              <a:t> denir. Buna karşılık bazen bir mal bir kişi tarafından kullanılınca, diğer kişilerin o mallardan kullanacakları miktar azalmaz. Kısaca </a:t>
            </a:r>
            <a:r>
              <a:rPr lang="tr-TR" altLang="en-US" sz="2500" b="1"/>
              <a:t>rakipsizlik </a:t>
            </a:r>
            <a:r>
              <a:rPr lang="tr-TR" altLang="en-US" sz="2500"/>
              <a:t>olarak nitelendirilen bu hususun klasik örneği, ulusal savunma hizmetidir. Benzer biçimde bazı mallar sadece o malı satın alan kişiler tarafından değil diğer kişiler tarafından da kullanılır. Bir başka deyişle, bazı malların satın alan kişiler dışındaki kişiler tarafından kullanılması önlenemez. Bu husus </a:t>
            </a:r>
            <a:r>
              <a:rPr lang="tr-TR" altLang="en-US" sz="2500" b="1"/>
              <a:t>dışarıda tutulamama</a:t>
            </a:r>
            <a:r>
              <a:rPr lang="tr-TR" altLang="en-US" sz="2500"/>
              <a:t> olarak nitelendirilir. Rakipsizlik ve dışarıda tutulamama özelliklerine sahip olan mallara </a:t>
            </a:r>
            <a:r>
              <a:rPr lang="tr-TR" altLang="en-US" sz="2500" b="1"/>
              <a:t>kamu malları</a:t>
            </a:r>
            <a:r>
              <a:rPr lang="tr-TR" altLang="en-US" sz="2500"/>
              <a:t> denir. </a:t>
            </a:r>
          </a:p>
          <a:p>
            <a:pPr eaLnBrk="1" hangingPunct="1">
              <a:lnSpc>
                <a:spcPct val="80000"/>
              </a:lnSpc>
            </a:pPr>
            <a:endParaRPr lang="tr-TR" altLang="en-US" sz="2500"/>
          </a:p>
        </p:txBody>
      </p:sp>
    </p:spTree>
    <p:extLst>
      <p:ext uri="{BB962C8B-B14F-4D97-AF65-F5344CB8AC3E}">
        <p14:creationId xmlns:p14="http://schemas.microsoft.com/office/powerpoint/2010/main" val="2645326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95BFEE-93DB-40A2-A70F-BC24B6722F42}"/>
              </a:ext>
            </a:extLst>
          </p:cNvPr>
          <p:cNvSpPr>
            <a:spLocks noGrp="1"/>
          </p:cNvSpPr>
          <p:nvPr>
            <p:ph idx="1"/>
          </p:nvPr>
        </p:nvSpPr>
        <p:spPr>
          <a:xfrm>
            <a:off x="1992313" y="1341438"/>
            <a:ext cx="8229600" cy="4525962"/>
          </a:xfrm>
        </p:spPr>
        <p:txBody>
          <a:bodyPr rtlCol="0">
            <a:normAutofit/>
          </a:bodyPr>
          <a:lstStyle/>
          <a:p>
            <a:pPr>
              <a:defRPr/>
            </a:pPr>
            <a:r>
              <a:rPr lang="tr-TR" dirty="0"/>
              <a:t>ASİMETRİK BİLGİ: Tam rekabet piyasasının tanımlayan özelliklerden bir tanesi, üreticilerin alıcıların ve tüketicilerin-satıcıların mükemmel bilgiye sahip olmalarıdır. Bu özellik, alıcıların ve satıcıların piyasada işlem konusu olan şeyin örneğin malın niteliği konusunda mükemmel ve dolayısıyla da simetrik bilgiye sahip oldukları hususunu içerir. Oysa gerçek hayatta satıcılar ve alıcılar piyasada işlem konusu olan şeyin niteliği konusunda asimetrik bilgiye sahip olabilirler ve bu husus kısaca </a:t>
            </a:r>
            <a:r>
              <a:rPr lang="tr-TR" b="1" dirty="0"/>
              <a:t>asimetrik bilgi </a:t>
            </a:r>
            <a:r>
              <a:rPr lang="tr-TR" dirty="0"/>
              <a:t>diye nitelendirilir. </a:t>
            </a:r>
          </a:p>
          <a:p>
            <a:pPr>
              <a:defRPr/>
            </a:pPr>
            <a:endParaRPr lang="tr-TR" dirty="0"/>
          </a:p>
        </p:txBody>
      </p:sp>
    </p:spTree>
    <p:extLst>
      <p:ext uri="{BB962C8B-B14F-4D97-AF65-F5344CB8AC3E}">
        <p14:creationId xmlns:p14="http://schemas.microsoft.com/office/powerpoint/2010/main" val="776868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452</Words>
  <Application>Microsoft Macintosh PowerPoint</Application>
  <PresentationFormat>Widescreen</PresentationFormat>
  <Paragraphs>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İKTİSADA GİRİŞ I DERS 7</vt:lpstr>
      <vt:lpstr>BÖLÜM 6/ PİYASA BAŞARISIZLIĞI</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7</dc:title>
  <dc:creator>Umut Öneş</dc:creator>
  <cp:lastModifiedBy>Microsoft Office User</cp:lastModifiedBy>
  <cp:revision>2</cp:revision>
  <dcterms:created xsi:type="dcterms:W3CDTF">2017-12-20T11:46:02Z</dcterms:created>
  <dcterms:modified xsi:type="dcterms:W3CDTF">2018-09-13T19:26:17Z</dcterms:modified>
</cp:coreProperties>
</file>