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03" r:id="rId2"/>
    <p:sldId id="304" r:id="rId3"/>
    <p:sldId id="305" r:id="rId4"/>
    <p:sldId id="306" r:id="rId5"/>
    <p:sldId id="307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D082-7A3D-4943-A388-15FA49B7C14B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A8F4-3265-304E-80A4-3C81970930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09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değerli dinleyiciler, sizlere köpeklerde suni tohumlama ile ilgili bir seminer sunacağım.</a:t>
            </a:r>
          </a:p>
          <a:p>
            <a:endParaRPr/>
          </a:p>
          <a:p>
            <a:r>
              <a:t>Sunum sırasın</a:t>
            </a:r>
          </a:p>
        </p:txBody>
      </p:sp>
    </p:spTree>
    <p:extLst>
      <p:ext uri="{BB962C8B-B14F-4D97-AF65-F5344CB8AC3E}">
        <p14:creationId xmlns:p14="http://schemas.microsoft.com/office/powerpoint/2010/main" val="69030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348383"/>
            <a:ext cx="9810750" cy="1964531"/>
          </a:xfrm>
          <a:prstGeom prst="rect">
            <a:avLst/>
          </a:prstGeom>
        </p:spPr>
        <p:txBody>
          <a:bodyPr anchor="b"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27226"/>
            <a:ext cx="9810750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2463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0625" y="2973808"/>
            <a:ext cx="9810750" cy="5353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12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190625" y="4473774"/>
            <a:ext cx="9810750" cy="492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531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6634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51912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1997273" y="1553765"/>
            <a:ext cx="8197455" cy="336567"/>
          </a:xfrm>
          <a:prstGeom prst="rect">
            <a:avLst/>
          </a:prstGeom>
        </p:spPr>
        <p:txBody>
          <a:bodyPr lIns="38100" tIns="38100" rIns="38100" bIns="38100" anchor="t">
            <a:spAutoFit/>
          </a:bodyPr>
          <a:lstStyle>
            <a:lvl1pPr marL="0" indent="0" algn="ctr" defTabSz="321457">
              <a:spcBef>
                <a:spcPts val="0"/>
              </a:spcBef>
              <a:buSzTx/>
              <a:buNone/>
              <a:defRPr sz="1687" cap="all" spc="152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997273" y="1165324"/>
            <a:ext cx="8197455" cy="395139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321457">
              <a:defRPr sz="2672" cap="all" spc="53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8802" y="5725493"/>
            <a:ext cx="230961" cy="206851"/>
          </a:xfrm>
          <a:prstGeom prst="rect">
            <a:avLst/>
          </a:prstGeom>
        </p:spPr>
        <p:txBody>
          <a:bodyPr lIns="38100" tIns="38100" rIns="38100" bIns="38100"/>
          <a:lstStyle>
            <a:lvl1pPr defTabSz="321457">
              <a:defRPr sz="844" cap="all" spc="17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9706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>
            <a:spLocks noGrp="1"/>
          </p:cNvSpPr>
          <p:nvPr>
            <p:ph type="pic" sz="half" idx="13"/>
          </p:nvPr>
        </p:nvSpPr>
        <p:spPr>
          <a:xfrm>
            <a:off x="6536532" y="2098477"/>
            <a:ext cx="4450420" cy="423267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190625" y="142875"/>
            <a:ext cx="9810750" cy="1785938"/>
          </a:xfrm>
          <a:prstGeom prst="rect">
            <a:avLst/>
          </a:prstGeom>
        </p:spPr>
        <p:txBody>
          <a:bodyPr/>
          <a:lstStyle>
            <a:lvl1pPr defTabSz="321457">
              <a:defRPr sz="5062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71688"/>
            <a:ext cx="4941094" cy="4286250"/>
          </a:xfrm>
          <a:prstGeom prst="rect">
            <a:avLst/>
          </a:prstGeom>
        </p:spPr>
        <p:txBody>
          <a:bodyPr/>
          <a:lstStyle>
            <a:lvl1pPr marL="339316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678632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017948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357264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1696580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05870" y="6465094"/>
            <a:ext cx="444032" cy="297389"/>
          </a:xfrm>
          <a:prstGeom prst="rect">
            <a:avLst/>
          </a:prstGeom>
        </p:spPr>
        <p:txBody>
          <a:bodyPr/>
          <a:lstStyle>
            <a:lvl1pPr algn="r" defTabSz="321457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4025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25442" y="456435"/>
            <a:ext cx="9751220" cy="41177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643438"/>
            <a:ext cx="9810750" cy="1160859"/>
          </a:xfrm>
          <a:prstGeom prst="rect">
            <a:avLst/>
          </a:prstGeom>
        </p:spPr>
        <p:txBody>
          <a:bodyPr anchor="b"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857875"/>
            <a:ext cx="9810750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2332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000250"/>
            <a:ext cx="9810750" cy="2857500"/>
          </a:xfrm>
          <a:prstGeom prst="rect">
            <a:avLst/>
          </a:prstGeom>
        </p:spPr>
        <p:txBody>
          <a:bodyPr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3131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161485" y="571500"/>
            <a:ext cx="5393531" cy="539353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57187" y="991195"/>
            <a:ext cx="5500688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187" y="3366492"/>
            <a:ext cx="5500688" cy="2616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6087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4267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2479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822281" y="1812726"/>
            <a:ext cx="4179094" cy="41790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1946672"/>
            <a:ext cx="5119688" cy="4018359"/>
          </a:xfrm>
          <a:prstGeom prst="rect">
            <a:avLst/>
          </a:prstGeom>
        </p:spPr>
        <p:txBody>
          <a:bodyPr/>
          <a:lstStyle>
            <a:lvl1pPr marL="312528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1pPr>
            <a:lvl2pPr marL="625056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2pPr>
            <a:lvl3pPr marL="937584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3pPr>
            <a:lvl4pPr marL="1250112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4pPr>
            <a:lvl5pPr marL="1562640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8198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3402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6622071" y="332680"/>
            <a:ext cx="5207001" cy="29289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6651910" y="3528761"/>
            <a:ext cx="5175251" cy="291107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50031" y="339329"/>
            <a:ext cx="6096000" cy="609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9926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892969"/>
            <a:ext cx="9810750" cy="507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408" y="6518672"/>
            <a:ext cx="28533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180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46469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89293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339406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1785874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2232343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2678811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3125280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3571748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401821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Köpeklerde Sunİ Tohumlama"/>
          <p:cNvSpPr txBox="1">
            <a:spLocks noGrp="1"/>
          </p:cNvSpPr>
          <p:nvPr>
            <p:ph type="ctrTitle"/>
          </p:nvPr>
        </p:nvSpPr>
        <p:spPr>
          <a:xfrm>
            <a:off x="1827118" y="1304515"/>
            <a:ext cx="8336296" cy="20522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dirty="0" err="1"/>
              <a:t>Timing</a:t>
            </a:r>
            <a:r>
              <a:rPr lang="tr-TR" dirty="0"/>
              <a:t> ?</a:t>
            </a:r>
            <a:endParaRPr dirty="0"/>
          </a:p>
        </p:txBody>
      </p:sp>
      <p:sp>
        <p:nvSpPr>
          <p:cNvPr id="139" name="Koray tekin"/>
          <p:cNvSpPr txBox="1">
            <a:spLocks noGrp="1"/>
          </p:cNvSpPr>
          <p:nvPr>
            <p:ph type="subTitle" sz="quarter" idx="1"/>
          </p:nvPr>
        </p:nvSpPr>
        <p:spPr>
          <a:xfrm>
            <a:off x="7078227" y="4258369"/>
            <a:ext cx="2919872" cy="5099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cap="all"/>
            </a:lvl1pPr>
          </a:lstStyle>
          <a:p>
            <a:r>
              <a:t>Koray tekin</a:t>
            </a:r>
          </a:p>
        </p:txBody>
      </p:sp>
      <p:sp>
        <p:nvSpPr>
          <p:cNvPr id="140" name="Ankara Üniversitesi, Veteriner Fakültesi…"/>
          <p:cNvSpPr txBox="1"/>
          <p:nvPr/>
        </p:nvSpPr>
        <p:spPr>
          <a:xfrm>
            <a:off x="2695484" y="5534900"/>
            <a:ext cx="6599564" cy="937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Ankara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Üniversitesi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,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Veteriner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Fakültesi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  <a:p>
            <a:pPr algn="ctr" defTabSz="410751" hangingPunct="0"/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Reprodüksiyon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Suni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Tohumlama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Anabilim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Dalı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487482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5BCD727-0B87-E045-9993-7195D453A18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28600"/>
            <a:ext cx="86106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77500" lnSpcReduction="20000"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79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803643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964372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125101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2858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r>
              <a:rPr lang="tr-TR" dirty="0" err="1"/>
              <a:t>Fertile</a:t>
            </a:r>
            <a:r>
              <a:rPr lang="tr-TR" dirty="0"/>
              <a:t> </a:t>
            </a:r>
            <a:r>
              <a:rPr lang="tr-TR" dirty="0" err="1"/>
              <a:t>period</a:t>
            </a:r>
            <a:endParaRPr lang="en-US" altLang="tr-TR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E95BC2B-08CC-564B-AAB2-82BD62CA1419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295400"/>
            <a:ext cx="11963400" cy="1097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2678811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3125280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3571748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4018217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r>
              <a:rPr lang="tr-TR" dirty="0" err="1"/>
              <a:t>Fertilisation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time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oocytes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fertilisable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female</a:t>
            </a:r>
            <a:r>
              <a:rPr lang="tr-TR" dirty="0"/>
              <a:t> </a:t>
            </a:r>
            <a:r>
              <a:rPr lang="tr-TR" dirty="0" err="1"/>
              <a:t>reproductive</a:t>
            </a:r>
            <a:r>
              <a:rPr lang="tr-TR" dirty="0"/>
              <a:t> </a:t>
            </a:r>
            <a:r>
              <a:rPr lang="tr-TR" dirty="0" err="1"/>
              <a:t>tract</a:t>
            </a:r>
            <a:r>
              <a:rPr lang="tr-TR" dirty="0"/>
              <a:t> </a:t>
            </a:r>
            <a:endParaRPr lang="en-US" altLang="tr-TR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B3ABD-EB65-D14E-B743-40B939E47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94" y="2393004"/>
            <a:ext cx="4419065" cy="42985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EEA334-5EE8-4F4A-80FC-0FCE21F27261}"/>
              </a:ext>
            </a:extLst>
          </p:cNvPr>
          <p:cNvSpPr/>
          <p:nvPr/>
        </p:nvSpPr>
        <p:spPr>
          <a:xfrm>
            <a:off x="820366" y="239300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Mating</a:t>
            </a:r>
            <a:r>
              <a:rPr lang="tr-TR" dirty="0"/>
              <a:t> </a:t>
            </a:r>
            <a:r>
              <a:rPr lang="tr-TR" dirty="0" err="1"/>
              <a:t>trigger</a:t>
            </a:r>
            <a:r>
              <a:rPr lang="tr-TR" dirty="0"/>
              <a:t> </a:t>
            </a:r>
            <a:r>
              <a:rPr lang="tr-TR" dirty="0" err="1"/>
              <a:t>ovulation</a:t>
            </a:r>
            <a:r>
              <a:rPr lang="tr-TR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Mature</a:t>
            </a:r>
            <a:r>
              <a:rPr lang="tr-TR" dirty="0"/>
              <a:t> </a:t>
            </a:r>
            <a:r>
              <a:rPr lang="tr-TR" dirty="0" err="1"/>
              <a:t>secondary</a:t>
            </a:r>
            <a:r>
              <a:rPr lang="tr-TR" dirty="0"/>
              <a:t> </a:t>
            </a:r>
            <a:r>
              <a:rPr lang="tr-TR" dirty="0" err="1"/>
              <a:t>oocyte</a:t>
            </a:r>
            <a:r>
              <a:rPr lang="tr-TR" dirty="0"/>
              <a:t> is </a:t>
            </a:r>
            <a:r>
              <a:rPr lang="tr-TR" dirty="0" err="1"/>
              <a:t>ovulated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survive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four</a:t>
            </a:r>
            <a:r>
              <a:rPr lang="tr-TR" dirty="0"/>
              <a:t> </a:t>
            </a:r>
            <a:r>
              <a:rPr lang="tr-TR" dirty="0" err="1"/>
              <a:t>days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ovulation</a:t>
            </a:r>
            <a:r>
              <a:rPr lang="tr-T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Fertilisation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five</a:t>
            </a:r>
            <a:r>
              <a:rPr lang="tr-TR" dirty="0"/>
              <a:t> </a:t>
            </a:r>
            <a:r>
              <a:rPr lang="tr-TR" dirty="0" err="1"/>
              <a:t>days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mating</a:t>
            </a:r>
            <a:r>
              <a:rPr lang="tr-TR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İncreasing</a:t>
            </a:r>
            <a:r>
              <a:rPr lang="tr-TR" dirty="0"/>
              <a:t> </a:t>
            </a:r>
            <a:r>
              <a:rPr lang="tr-TR" dirty="0" err="1"/>
              <a:t>progesterone</a:t>
            </a:r>
            <a:r>
              <a:rPr lang="tr-TR" dirty="0"/>
              <a:t> </a:t>
            </a:r>
            <a:r>
              <a:rPr lang="tr-TR" dirty="0" err="1"/>
              <a:t>concentrations</a:t>
            </a:r>
            <a:r>
              <a:rPr lang="tr-TR" dirty="0"/>
              <a:t> </a:t>
            </a:r>
            <a:r>
              <a:rPr lang="tr-TR" dirty="0" err="1"/>
              <a:t>close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cervix</a:t>
            </a:r>
            <a:r>
              <a:rPr lang="tr-T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Sperm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introduced</a:t>
            </a:r>
            <a:r>
              <a:rPr lang="tr-TR" dirty="0"/>
              <a:t> at </a:t>
            </a:r>
            <a:r>
              <a:rPr lang="tr-TR" dirty="0" err="1"/>
              <a:t>mating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For</a:t>
            </a:r>
            <a:r>
              <a:rPr lang="tr-TR" dirty="0"/>
              <a:t> AI, </a:t>
            </a:r>
            <a:r>
              <a:rPr lang="tr-TR" dirty="0" err="1"/>
              <a:t>introduce</a:t>
            </a:r>
            <a:r>
              <a:rPr lang="tr-TR" dirty="0"/>
              <a:t> sperm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days</a:t>
            </a:r>
            <a:r>
              <a:rPr lang="tr-TR" dirty="0"/>
              <a:t> 3 </a:t>
            </a:r>
            <a:r>
              <a:rPr lang="tr-TR" dirty="0" err="1"/>
              <a:t>to</a:t>
            </a:r>
            <a:r>
              <a:rPr lang="tr-TR" dirty="0"/>
              <a:t> 4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injection</a:t>
            </a:r>
            <a:r>
              <a:rPr lang="tr-TR" dirty="0"/>
              <a:t> of </a:t>
            </a:r>
            <a:r>
              <a:rPr lang="tr-TR" dirty="0" err="1"/>
              <a:t>drugs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mechanical</a:t>
            </a:r>
            <a:r>
              <a:rPr lang="tr-TR" dirty="0"/>
              <a:t> </a:t>
            </a:r>
            <a:r>
              <a:rPr lang="tr-TR" dirty="0" err="1"/>
              <a:t>stimulation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vagina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induction</a:t>
            </a:r>
            <a:r>
              <a:rPr lang="tr-TR" dirty="0"/>
              <a:t> of </a:t>
            </a:r>
            <a:r>
              <a:rPr lang="tr-TR" dirty="0" err="1"/>
              <a:t>ovulation</a:t>
            </a:r>
            <a:r>
              <a:rPr lang="tr-TR" dirty="0"/>
              <a:t>.</a:t>
            </a:r>
          </a:p>
          <a:p>
            <a:br>
              <a:rPr lang="tr-TR" dirty="0"/>
            </a:br>
            <a:endParaRPr lang="tr-TR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E148F1A-55E8-B64E-9BE3-9E0BD553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0" y="6437448"/>
            <a:ext cx="4319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tr-TR" sz="1200" b="1" dirty="0">
                <a:latin typeface="Arial" panose="020B0604020202020204" pitchFamily="34" charset="0"/>
              </a:rPr>
              <a:t>Gary C. W. England, and Marco Russo In Practice 2014;36:249-254</a:t>
            </a:r>
          </a:p>
        </p:txBody>
      </p:sp>
    </p:spTree>
    <p:extLst>
      <p:ext uri="{BB962C8B-B14F-4D97-AF65-F5344CB8AC3E}">
        <p14:creationId xmlns:p14="http://schemas.microsoft.com/office/powerpoint/2010/main" val="33528081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8AE3279-D339-794F-86DA-964AEA3BF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7468" y="272373"/>
            <a:ext cx="9253970" cy="7628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400" dirty="0" err="1"/>
              <a:t>Determining</a:t>
            </a:r>
            <a:r>
              <a:rPr lang="tr-TR" sz="4400" dirty="0"/>
              <a:t> time </a:t>
            </a:r>
            <a:r>
              <a:rPr lang="tr-TR" sz="4400" dirty="0" err="1"/>
              <a:t>for</a:t>
            </a:r>
            <a:r>
              <a:rPr lang="tr-TR" sz="4400" dirty="0"/>
              <a:t> </a:t>
            </a:r>
            <a:r>
              <a:rPr lang="tr-TR" sz="4400" dirty="0" err="1"/>
              <a:t>insemination</a:t>
            </a:r>
            <a:endParaRPr lang="en-US" altLang="tr-TR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D3A8476-E69A-124B-98A4-18DC5179A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7468" y="1340005"/>
            <a:ext cx="8610600" cy="4724400"/>
          </a:xfrm>
        </p:spPr>
        <p:txBody>
          <a:bodyPr>
            <a:normAutofit/>
          </a:bodyPr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tr-TR" dirty="0" err="1"/>
              <a:t>Queens</a:t>
            </a:r>
            <a:r>
              <a:rPr lang="tr-TR" dirty="0"/>
              <a:t> </a:t>
            </a:r>
            <a:r>
              <a:rPr lang="tr-TR" dirty="0" err="1"/>
              <a:t>spontaneously</a:t>
            </a:r>
            <a:r>
              <a:rPr lang="tr-TR" dirty="0"/>
              <a:t> </a:t>
            </a:r>
            <a:r>
              <a:rPr lang="tr-TR" dirty="0" err="1"/>
              <a:t>cycling</a:t>
            </a:r>
            <a:r>
              <a:rPr lang="tr-TR" dirty="0"/>
              <a:t>, but not </a:t>
            </a:r>
            <a:r>
              <a:rPr lang="tr-TR" dirty="0" err="1"/>
              <a:t>ovulating</a:t>
            </a:r>
            <a:r>
              <a:rPr lang="tr-TR" dirty="0"/>
              <a:t>,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tr-TR" dirty="0"/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tr-TR" dirty="0"/>
              <a:t>Return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pro-oestrus</a:t>
            </a:r>
            <a:r>
              <a:rPr lang="tr-TR" dirty="0"/>
              <a:t> </a:t>
            </a:r>
            <a:r>
              <a:rPr lang="tr-TR" dirty="0" err="1"/>
              <a:t>approximately</a:t>
            </a:r>
            <a:r>
              <a:rPr lang="tr-TR" dirty="0"/>
              <a:t> </a:t>
            </a:r>
            <a:r>
              <a:rPr lang="tr-TR" dirty="0" err="1"/>
              <a:t>every</a:t>
            </a:r>
            <a:r>
              <a:rPr lang="tr-TR" dirty="0"/>
              <a:t>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weeks</a:t>
            </a:r>
            <a:r>
              <a:rPr lang="tr-TR" dirty="0"/>
              <a:t>.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tr-TR" dirty="0"/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tr-TR" dirty="0" err="1"/>
              <a:t>Ovulation</a:t>
            </a:r>
            <a:r>
              <a:rPr lang="tr-TR" dirty="0"/>
              <a:t> </a:t>
            </a:r>
            <a:r>
              <a:rPr lang="tr-TR" dirty="0" err="1"/>
              <a:t>induced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mechanical</a:t>
            </a:r>
            <a:r>
              <a:rPr lang="tr-TR" dirty="0"/>
              <a:t> </a:t>
            </a:r>
            <a:r>
              <a:rPr lang="tr-TR" dirty="0" err="1"/>
              <a:t>stimulation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</a:p>
          <a:p>
            <a:pPr algn="l" eaLnBrk="1" hangingPunct="1"/>
            <a:r>
              <a:rPr lang="tr-TR" dirty="0"/>
              <a:t>			</a:t>
            </a:r>
            <a:r>
              <a:rPr lang="tr-TR" dirty="0" err="1"/>
              <a:t>GnRH</a:t>
            </a:r>
            <a:r>
              <a:rPr lang="tr-TR" dirty="0"/>
              <a:t> (25 µ/</a:t>
            </a:r>
            <a:r>
              <a:rPr lang="tr-TR" dirty="0" err="1"/>
              <a:t>queen</a:t>
            </a:r>
            <a:r>
              <a:rPr lang="tr-TR" dirty="0"/>
              <a:t>), </a:t>
            </a:r>
          </a:p>
          <a:p>
            <a:pPr algn="l" eaLnBrk="1" hangingPunct="1"/>
            <a:r>
              <a:rPr lang="tr-TR" dirty="0"/>
              <a:t>			</a:t>
            </a:r>
            <a:r>
              <a:rPr lang="tr-TR" dirty="0" err="1"/>
              <a:t>hCG</a:t>
            </a:r>
            <a:r>
              <a:rPr lang="tr-TR" dirty="0"/>
              <a:t> (100 </a:t>
            </a:r>
            <a:r>
              <a:rPr lang="tr-TR" dirty="0" err="1"/>
              <a:t>iu</a:t>
            </a:r>
            <a:r>
              <a:rPr lang="tr-TR" dirty="0"/>
              <a:t>/</a:t>
            </a:r>
            <a:r>
              <a:rPr lang="tr-TR" dirty="0" err="1"/>
              <a:t>queen</a:t>
            </a:r>
            <a:r>
              <a:rPr lang="tr-TR" dirty="0"/>
              <a:t>) on </a:t>
            </a:r>
            <a:r>
              <a:rPr lang="tr-TR" dirty="0" err="1"/>
              <a:t>day</a:t>
            </a:r>
            <a:r>
              <a:rPr lang="tr-TR" dirty="0"/>
              <a:t> 2 </a:t>
            </a:r>
            <a:r>
              <a:rPr lang="tr-TR" dirty="0" err="1"/>
              <a:t>or</a:t>
            </a:r>
            <a:r>
              <a:rPr lang="tr-TR" dirty="0"/>
              <a:t> 3 of </a:t>
            </a:r>
            <a:r>
              <a:rPr lang="tr-TR" dirty="0" err="1"/>
              <a:t>oestrus</a:t>
            </a:r>
            <a:r>
              <a:rPr lang="tr-TR" dirty="0"/>
              <a:t>.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tr-TR" dirty="0"/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tr-TR" dirty="0"/>
              <a:t>AI is </a:t>
            </a:r>
            <a:r>
              <a:rPr lang="tr-TR" dirty="0" err="1"/>
              <a:t>best</a:t>
            </a:r>
            <a:r>
              <a:rPr lang="tr-TR" dirty="0"/>
              <a:t> </a:t>
            </a:r>
            <a:r>
              <a:rPr lang="tr-TR" dirty="0" err="1"/>
              <a:t>performed</a:t>
            </a:r>
            <a:r>
              <a:rPr lang="tr-TR" dirty="0"/>
              <a:t> on </a:t>
            </a:r>
            <a:r>
              <a:rPr lang="tr-TR" dirty="0" err="1"/>
              <a:t>days</a:t>
            </a:r>
            <a:r>
              <a:rPr lang="tr-TR" dirty="0"/>
              <a:t> 3 </a:t>
            </a:r>
            <a:r>
              <a:rPr lang="tr-TR" dirty="0" err="1"/>
              <a:t>and</a:t>
            </a:r>
            <a:r>
              <a:rPr lang="tr-TR" dirty="0"/>
              <a:t> 4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stimulation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5305031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78F6BF2-8394-CA45-B24A-63160C4A8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805" y="384717"/>
            <a:ext cx="8610600" cy="762000"/>
          </a:xfrm>
        </p:spPr>
        <p:txBody>
          <a:bodyPr>
            <a:noAutofit/>
          </a:bodyPr>
          <a:lstStyle/>
          <a:p>
            <a:r>
              <a:rPr lang="tr-TR" sz="4400" dirty="0" err="1"/>
              <a:t>Artificial</a:t>
            </a:r>
            <a:r>
              <a:rPr lang="tr-TR" sz="4400" dirty="0"/>
              <a:t> </a:t>
            </a:r>
            <a:r>
              <a:rPr lang="tr-TR" sz="4000" dirty="0" err="1"/>
              <a:t>insemination</a:t>
            </a:r>
            <a:r>
              <a:rPr lang="tr-TR" sz="4400" dirty="0"/>
              <a:t> </a:t>
            </a:r>
            <a:r>
              <a:rPr lang="tr-TR" sz="4400" dirty="0" err="1"/>
              <a:t>technique</a:t>
            </a:r>
            <a:endParaRPr lang="tr-TR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069D73-26F3-F94B-B18C-C456965D7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4805" y="1451517"/>
            <a:ext cx="8610600" cy="47244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dirty="0" err="1"/>
              <a:t>Ejaculate</a:t>
            </a:r>
            <a:r>
              <a:rPr lang="tr-TR" dirty="0"/>
              <a:t> is </a:t>
            </a:r>
            <a:r>
              <a:rPr lang="tr-TR" dirty="0" err="1"/>
              <a:t>deposited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cranial</a:t>
            </a:r>
            <a:r>
              <a:rPr lang="tr-TR" dirty="0"/>
              <a:t> </a:t>
            </a:r>
            <a:r>
              <a:rPr lang="tr-TR" dirty="0" err="1"/>
              <a:t>vagina</a:t>
            </a:r>
            <a:r>
              <a:rPr lang="tr-TR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dirty="0" err="1"/>
              <a:t>Interestingly</a:t>
            </a:r>
            <a:r>
              <a:rPr lang="tr-TR" dirty="0"/>
              <a:t>, semen </a:t>
            </a:r>
            <a:r>
              <a:rPr lang="tr-TR" dirty="0" err="1"/>
              <a:t>flow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uterus</a:t>
            </a:r>
            <a:r>
              <a:rPr lang="tr-TR" dirty="0"/>
              <a:t> in </a:t>
            </a:r>
            <a:r>
              <a:rPr lang="tr-TR" dirty="0" err="1">
                <a:solidFill>
                  <a:srgbClr val="FF0000"/>
                </a:solidFill>
              </a:rPr>
              <a:t>dorsal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recumbency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table</a:t>
            </a:r>
            <a:r>
              <a:rPr lang="tr-TR" dirty="0"/>
              <a:t> </a:t>
            </a:r>
            <a:r>
              <a:rPr lang="tr-TR" dirty="0" err="1"/>
              <a:t>tilted</a:t>
            </a:r>
            <a:r>
              <a:rPr lang="tr-TR" dirty="0"/>
              <a:t> 30 </a:t>
            </a:r>
            <a:r>
              <a:rPr lang="tr-TR" dirty="0" err="1"/>
              <a:t>degrees</a:t>
            </a:r>
            <a:r>
              <a:rPr lang="tr-TR" dirty="0"/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dirty="0" err="1"/>
              <a:t>Transcervical</a:t>
            </a:r>
            <a:r>
              <a:rPr lang="tr-TR" dirty="0"/>
              <a:t> </a:t>
            </a:r>
            <a:r>
              <a:rPr lang="tr-TR" dirty="0" err="1"/>
              <a:t>uterine</a:t>
            </a:r>
            <a:r>
              <a:rPr lang="tr-TR" dirty="0"/>
              <a:t> </a:t>
            </a:r>
            <a:r>
              <a:rPr lang="tr-TR" dirty="0" err="1"/>
              <a:t>insemination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queen</a:t>
            </a:r>
            <a:r>
              <a:rPr lang="tr-TR" dirty="0"/>
              <a:t> is </a:t>
            </a:r>
            <a:r>
              <a:rPr lang="tr-TR" dirty="0" err="1"/>
              <a:t>problematic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«</a:t>
            </a:r>
            <a:r>
              <a:rPr lang="tr-TR" dirty="0" err="1">
                <a:solidFill>
                  <a:srgbClr val="FF0000"/>
                </a:solidFill>
              </a:rPr>
              <a:t>vagina</a:t>
            </a:r>
            <a:r>
              <a:rPr lang="tr-TR" dirty="0">
                <a:solidFill>
                  <a:srgbClr val="FF0000"/>
                </a:solidFill>
              </a:rPr>
              <a:t> is </a:t>
            </a:r>
            <a:r>
              <a:rPr lang="tr-TR" dirty="0" err="1">
                <a:solidFill>
                  <a:srgbClr val="FF0000"/>
                </a:solidFill>
              </a:rPr>
              <a:t>narrow</a:t>
            </a:r>
            <a:r>
              <a:rPr lang="tr-TR" dirty="0">
                <a:solidFill>
                  <a:srgbClr val="FF0000"/>
                </a:solidFill>
              </a:rPr>
              <a:t>»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dirty="0" err="1"/>
              <a:t>Furthermore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cervix</a:t>
            </a:r>
            <a:r>
              <a:rPr lang="tr-TR" dirty="0"/>
              <a:t> is </a:t>
            </a:r>
            <a:r>
              <a:rPr lang="tr-TR" dirty="0" err="1"/>
              <a:t>positioned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dorsal</a:t>
            </a:r>
            <a:r>
              <a:rPr lang="tr-TR" dirty="0"/>
              <a:t> </a:t>
            </a:r>
            <a:r>
              <a:rPr lang="tr-TR" dirty="0" err="1"/>
              <a:t>wall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vagina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cervix</a:t>
            </a:r>
            <a:r>
              <a:rPr lang="tr-TR" dirty="0"/>
              <a:t> is </a:t>
            </a:r>
            <a:r>
              <a:rPr lang="tr-TR" dirty="0" err="1"/>
              <a:t>angled</a:t>
            </a:r>
            <a:r>
              <a:rPr lang="tr-TR" dirty="0"/>
              <a:t> </a:t>
            </a:r>
            <a:r>
              <a:rPr lang="tr-TR" dirty="0" err="1"/>
              <a:t>craniodorsally</a:t>
            </a:r>
            <a:r>
              <a:rPr lang="tr-TR" dirty="0"/>
              <a:t>, </a:t>
            </a:r>
            <a:r>
              <a:rPr lang="tr-TR" dirty="0" err="1"/>
              <a:t>making</a:t>
            </a:r>
            <a:r>
              <a:rPr lang="tr-TR" dirty="0"/>
              <a:t> </a:t>
            </a:r>
            <a:r>
              <a:rPr lang="tr-TR" dirty="0" err="1"/>
              <a:t>directing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catheter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cervical</a:t>
            </a:r>
            <a:r>
              <a:rPr lang="tr-TR" dirty="0"/>
              <a:t> </a:t>
            </a:r>
            <a:r>
              <a:rPr lang="tr-TR" dirty="0" err="1"/>
              <a:t>os</a:t>
            </a:r>
            <a:r>
              <a:rPr lang="tr-TR" dirty="0"/>
              <a:t> </a:t>
            </a:r>
            <a:r>
              <a:rPr lang="tr-TR" dirty="0" err="1"/>
              <a:t>technically</a:t>
            </a:r>
            <a:r>
              <a:rPr lang="tr-TR" dirty="0"/>
              <a:t> </a:t>
            </a:r>
            <a:r>
              <a:rPr lang="tr-TR" dirty="0" err="1"/>
              <a:t>difficult</a:t>
            </a:r>
            <a:r>
              <a:rPr lang="tr-TR" dirty="0"/>
              <a:t>.</a:t>
            </a:r>
          </a:p>
          <a:p>
            <a:pPr algn="l"/>
            <a:br>
              <a:rPr lang="tr-TR" dirty="0"/>
            </a:b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2467568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E9DD6F9-9928-AC4A-9D34-A08B90C69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843" y="306421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inseminations</a:t>
            </a:r>
            <a:endParaRPr lang="tr-TR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F19FD9-FC13-4340-8EF3-418D8154A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5843" y="1373221"/>
            <a:ext cx="861060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dirty="0"/>
              <a:t>A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insemination</a:t>
            </a:r>
            <a:r>
              <a:rPr lang="tr-TR" dirty="0"/>
              <a:t> on </a:t>
            </a:r>
            <a:r>
              <a:rPr lang="tr-TR" dirty="0" err="1"/>
              <a:t>day</a:t>
            </a:r>
            <a:r>
              <a:rPr lang="tr-TR" dirty="0"/>
              <a:t> 3 </a:t>
            </a:r>
            <a:r>
              <a:rPr lang="tr-TR" dirty="0" err="1"/>
              <a:t>or</a:t>
            </a:r>
            <a:r>
              <a:rPr lang="tr-TR" dirty="0"/>
              <a:t> 4 </a:t>
            </a:r>
          </a:p>
          <a:p>
            <a:pPr lvl="4" indent="0" algn="l"/>
            <a:r>
              <a:rPr lang="tr-TR" dirty="0"/>
              <a:t>			(</a:t>
            </a:r>
            <a:r>
              <a:rPr lang="tr-TR" dirty="0" err="1"/>
              <a:t>ie</a:t>
            </a:r>
            <a:r>
              <a:rPr lang="tr-TR" dirty="0"/>
              <a:t>, on </a:t>
            </a:r>
            <a:r>
              <a:rPr lang="tr-TR" dirty="0" err="1"/>
              <a:t>day</a:t>
            </a:r>
            <a:r>
              <a:rPr lang="tr-TR" dirty="0"/>
              <a:t> 2 </a:t>
            </a:r>
            <a:r>
              <a:rPr lang="tr-TR" dirty="0" err="1"/>
              <a:t>or</a:t>
            </a:r>
            <a:r>
              <a:rPr lang="tr-TR" dirty="0"/>
              <a:t> 3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ovulation</a:t>
            </a:r>
            <a:r>
              <a:rPr lang="tr-TR" dirty="0"/>
              <a:t>).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dirty="0" err="1"/>
              <a:t>Sedate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alpha</a:t>
            </a:r>
            <a:r>
              <a:rPr lang="tr-TR" baseline="-25000" dirty="0"/>
              <a:t>2</a:t>
            </a:r>
            <a:r>
              <a:rPr lang="tr-TR" dirty="0"/>
              <a:t> </a:t>
            </a:r>
            <a:r>
              <a:rPr lang="tr-TR" dirty="0" err="1"/>
              <a:t>adrenoreceptor</a:t>
            </a:r>
            <a:r>
              <a:rPr lang="tr-TR" dirty="0"/>
              <a:t> </a:t>
            </a:r>
            <a:r>
              <a:rPr lang="tr-TR" dirty="0" err="1"/>
              <a:t>agonist</a:t>
            </a:r>
            <a:r>
              <a:rPr lang="tr-TR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inseminations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performed</a:t>
            </a:r>
            <a:r>
              <a:rPr lang="tr-TR" dirty="0"/>
              <a:t> on </a:t>
            </a:r>
            <a:r>
              <a:rPr lang="tr-TR" dirty="0" err="1"/>
              <a:t>days</a:t>
            </a:r>
            <a:r>
              <a:rPr lang="tr-TR" dirty="0"/>
              <a:t> 2 </a:t>
            </a:r>
            <a:r>
              <a:rPr lang="tr-TR" dirty="0" err="1"/>
              <a:t>and</a:t>
            </a:r>
            <a:r>
              <a:rPr lang="tr-TR" dirty="0"/>
              <a:t> 3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ovulation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cryopreserved</a:t>
            </a:r>
            <a:r>
              <a:rPr lang="tr-TR" dirty="0"/>
              <a:t> semen is </a:t>
            </a:r>
            <a:r>
              <a:rPr lang="tr-TR" dirty="0" err="1"/>
              <a:t>used</a:t>
            </a:r>
            <a:r>
              <a:rPr lang="tr-TR" dirty="0"/>
              <a:t>.</a:t>
            </a:r>
          </a:p>
          <a:p>
            <a:br>
              <a:rPr lang="tr-TR" dirty="0"/>
            </a:b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5870962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234</Words>
  <Application>Microsoft Macintosh PowerPoint</Application>
  <PresentationFormat>Widescreen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Chalkduster</vt:lpstr>
      <vt:lpstr>Futura</vt:lpstr>
      <vt:lpstr>Gill Sans</vt:lpstr>
      <vt:lpstr>Marker Felt</vt:lpstr>
      <vt:lpstr>msgothic</vt:lpstr>
      <vt:lpstr>GraphPaper</vt:lpstr>
      <vt:lpstr>Timing ?</vt:lpstr>
      <vt:lpstr>PowerPoint Presentation</vt:lpstr>
      <vt:lpstr>Determining time for insemination</vt:lpstr>
      <vt:lpstr>Artificial insemination technique</vt:lpstr>
      <vt:lpstr>Number of inseminations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insemination in Cats</dc:title>
  <dc:creator>Microsoft</dc:creator>
  <cp:lastModifiedBy>Microsoft</cp:lastModifiedBy>
  <cp:revision>10</cp:revision>
  <dcterms:created xsi:type="dcterms:W3CDTF">2019-05-07T06:40:35Z</dcterms:created>
  <dcterms:modified xsi:type="dcterms:W3CDTF">2019-05-07T08:22:04Z</dcterms:modified>
</cp:coreProperties>
</file>