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7" r:id="rId3"/>
    <p:sldId id="273" r:id="rId4"/>
    <p:sldId id="286" r:id="rId5"/>
    <p:sldId id="285" r:id="rId6"/>
    <p:sldId id="279" r:id="rId7"/>
    <p:sldId id="275" r:id="rId8"/>
    <p:sldId id="278" r:id="rId9"/>
    <p:sldId id="276" r:id="rId10"/>
    <p:sldId id="274" r:id="rId11"/>
    <p:sldId id="269" r:id="rId12"/>
    <p:sldId id="270" r:id="rId13"/>
    <p:sldId id="282" r:id="rId14"/>
    <p:sldId id="281" r:id="rId15"/>
    <p:sldId id="284" r:id="rId16"/>
    <p:sldId id="283" r:id="rId17"/>
    <p:sldId id="271" r:id="rId18"/>
    <p:sldId id="280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9A5383-E0FD-4852-954F-43449AAA1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F60B14D-15CF-4EC0-A3A0-020B76DD1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0113EF-8465-4625-BC1E-930029D9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0C0D-84F2-45E6-98BE-C627C00BE047}" type="datetimeFigureOut">
              <a:rPr lang="tr-TR" smtClean="0"/>
              <a:t>7.12.2022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D91C6C9-A237-4ED3-A1CC-6AF85C79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E9B082-3672-474E-8B07-16771472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7C97-5128-456F-B129-5D152A42B8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699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631256-E7C8-4708-B827-6F8A25476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399B285-6D70-4643-AAE7-603B116A6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EE8895-B7F6-4DBE-9CAD-A05409F71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0C0D-84F2-45E6-98BE-C627C00BE047}" type="datetimeFigureOut">
              <a:rPr lang="tr-TR" smtClean="0"/>
              <a:t>7.12.2022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E66C2D-E8A2-4A0F-84DB-94B4A846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E10C8A-1711-492D-94E6-9320DDE4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7C97-5128-456F-B129-5D152A42B8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3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7B3394F-DD75-4CF8-A5D8-84AB1DE36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B9B1D02-0CF8-4B2B-8413-296D975A7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5100F4-ECA6-4A47-8312-81E6FE6E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0C0D-84F2-45E6-98BE-C627C00BE047}" type="datetimeFigureOut">
              <a:rPr lang="tr-TR" smtClean="0"/>
              <a:t>7.12.2022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DD18BB2-7ACB-474A-A1F8-28FB269D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497C765-4421-49A6-B8D9-97ABF3E3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7C97-5128-456F-B129-5D152A42B8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54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5D2BFD-BD0D-44F8-A886-F82AAB18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754580-6018-436E-A4D1-0490CCD17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27A6D0-6E6F-4270-AEC1-F9B0960E9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0C0D-84F2-45E6-98BE-C627C00BE047}" type="datetimeFigureOut">
              <a:rPr lang="tr-TR" smtClean="0"/>
              <a:t>7.12.2022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1CA921E-0A77-42D1-A574-A9CEB78BD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02DC92-8414-4A2A-939A-553BDCAA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7C97-5128-456F-B129-5D152A42B8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55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960241-1D38-415C-9E58-063A2172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083034-0A9C-4E3F-8F9B-36C39434B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A6B6B5-1B3C-4310-BF98-6B5DAC472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0C0D-84F2-45E6-98BE-C627C00BE047}" type="datetimeFigureOut">
              <a:rPr lang="tr-TR" smtClean="0"/>
              <a:t>7.12.2022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0CFDC5-8883-47F5-9049-947168BB8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74EF53-8744-4BA5-BDC4-CE7799708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7C97-5128-456F-B129-5D152A42B8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734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F35DBA-7B23-47E0-BD83-5E179BFD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CDADE6-BCDF-4D7A-8E78-D9BF5AD45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E1C1B26-821B-49F9-ABED-4A1C8B6EA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9EFC67E-2E9F-4424-AC46-E8170700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0C0D-84F2-45E6-98BE-C627C00BE047}" type="datetimeFigureOut">
              <a:rPr lang="tr-TR" smtClean="0"/>
              <a:t>7.12.2022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ED7D2EB-8DE0-4290-8F0F-4B1D6F59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78DAB3A-BBDF-4A8D-ABC5-EAE19814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7C97-5128-456F-B129-5D152A42B8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12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8729E7-3774-4BA1-9E7D-6E7B9FF45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A894B97-2079-455D-822D-8D8F27AF6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E7B75ED-3B00-43CF-AF8E-2E95A4971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2CF5477-AABB-4534-B0ED-E8E640E8B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53CD3F5-B069-448F-ADCA-A17A1CEB6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4D1A1C3-60AF-437C-8EDF-CF09008B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0C0D-84F2-45E6-98BE-C627C00BE047}" type="datetimeFigureOut">
              <a:rPr lang="tr-TR" smtClean="0"/>
              <a:t>7.12.2022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AEB0EBE-E38B-473F-B046-97C2DE5D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A35C86B-D5D6-4772-9192-B07452FE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7C97-5128-456F-B129-5D152A42B8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19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EEE8DC-8103-4C23-81D6-6C704E39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8EDF94E-0C98-41DD-A5B6-EC587118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0C0D-84F2-45E6-98BE-C627C00BE047}" type="datetimeFigureOut">
              <a:rPr lang="tr-TR" smtClean="0"/>
              <a:t>7.12.2022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5219616-4DF1-4D3B-A284-915D2225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6F1A71D-AF88-4F3D-9C37-EC593055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7C97-5128-456F-B129-5D152A42B8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17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1C2D8EC-1159-406F-81CC-60300D35A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0C0D-84F2-45E6-98BE-C627C00BE047}" type="datetimeFigureOut">
              <a:rPr lang="tr-TR" smtClean="0"/>
              <a:t>7.12.2022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3A1D784-6574-4CE9-B123-4CA87562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4AB28BD-EB1F-4D1D-B137-E38CA55A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7C97-5128-456F-B129-5D152A42B8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322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41B50E-164C-4D7C-B983-4B6967B61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F55FC1-6B1C-4E78-8CC5-FAE4ED4F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6CDAA25-55BB-4D1D-8F69-8D43939BE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25F3E27-3D86-4C56-BCA4-E55805C1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0C0D-84F2-45E6-98BE-C627C00BE047}" type="datetimeFigureOut">
              <a:rPr lang="tr-TR" smtClean="0"/>
              <a:t>7.12.2022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B7234EA-9639-4A8B-9474-F31204E2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7A688B4-B182-40B1-B892-05D8BA032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7C97-5128-456F-B129-5D152A42B8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66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C57B3F-E793-4075-8B34-1C002509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87581E7-A978-4DAA-8AA7-C4B50821A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651E1E6-1CF9-41BD-AEB0-B417471CF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840B5F8-2A0B-4D65-9E3B-6DE63197C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0C0D-84F2-45E6-98BE-C627C00BE047}" type="datetimeFigureOut">
              <a:rPr lang="tr-TR" smtClean="0"/>
              <a:t>7.12.2022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D259D3D-BECB-4EB4-8BFB-F6022710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AFAECF1-02A5-46DB-810B-B0F75AF8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7C97-5128-456F-B129-5D152A42B8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345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71668A2-BE9B-4E55-83D4-829B53337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A1B621B-EFC2-4D0F-8A7B-727B601E6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9A0455-4A82-41AF-9303-0B88A93A7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0C0D-84F2-45E6-98BE-C627C00BE047}" type="datetimeFigureOut">
              <a:rPr lang="tr-TR" smtClean="0"/>
              <a:t>7.12.2022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CC552D-A1BE-40AE-B234-896BB2C72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9E5D9C-C2D3-4A8D-BB06-1D7CE91D5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87C97-5128-456F-B129-5D152A42B8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00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62ED5421-C89D-494F-9A34-23031C27D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br>
              <a:rPr lang="tr-TR" sz="4700">
                <a:solidFill>
                  <a:schemeClr val="bg1"/>
                </a:solidFill>
              </a:rPr>
            </a:br>
            <a:r>
              <a:rPr lang="tr-TR" sz="4700">
                <a:solidFill>
                  <a:schemeClr val="bg1"/>
                </a:solidFill>
              </a:rPr>
              <a:t>SORU 3</a:t>
            </a:r>
            <a:br>
              <a:rPr lang="tr-TR" sz="4700">
                <a:solidFill>
                  <a:schemeClr val="bg1"/>
                </a:solidFill>
              </a:rPr>
            </a:br>
            <a:r>
              <a:rPr lang="tr-TR" sz="4700">
                <a:solidFill>
                  <a:schemeClr val="bg1"/>
                </a:solidFill>
              </a:rPr>
              <a:t>RASYONEL YÖNTEM</a:t>
            </a:r>
          </a:p>
        </p:txBody>
      </p:sp>
      <p:sp>
        <p:nvSpPr>
          <p:cNvPr id="6" name="Alt Başlık 5">
            <a:extLst>
              <a:ext uri="{FF2B5EF4-FFF2-40B4-BE49-F238E27FC236}">
                <a16:creationId xmlns:a16="http://schemas.microsoft.com/office/drawing/2014/main" id="{36E7DF04-809F-48AC-A983-EC5DEB6AA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tr-TR" sz="2000">
                <a:solidFill>
                  <a:schemeClr val="bg1"/>
                </a:solidFill>
              </a:rPr>
              <a:t>Prof. Dr. Şükran Şahin</a:t>
            </a:r>
          </a:p>
        </p:txBody>
      </p:sp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AFB842B-9750-4A21-BB47-F7A73A75F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14"/>
          <a:stretch/>
        </p:blipFill>
        <p:spPr>
          <a:xfrm>
            <a:off x="571522" y="1217960"/>
            <a:ext cx="4601124" cy="11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0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C83915-EA4D-4E31-A6E8-45F514D5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244A88-A049-45C6-8BB1-61571D8A9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3835B5A-BB83-4DB6-A2DD-BB5A30B9B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42" t="34436" r="30937" b="5303"/>
          <a:stretch/>
        </p:blipFill>
        <p:spPr>
          <a:xfrm>
            <a:off x="1365250" y="0"/>
            <a:ext cx="8197850" cy="68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5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D0DBD5-9A8E-452A-8FE3-CA6456BA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4DCD91-C471-4EED-8681-2256EBC32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5226408-6938-4E88-B14F-D99ECA872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51" t="11942" r="18345" b="8149"/>
          <a:stretch/>
        </p:blipFill>
        <p:spPr>
          <a:xfrm>
            <a:off x="590550" y="55277"/>
            <a:ext cx="9867900" cy="6747446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AEB74566-A37B-48E6-810B-DE25245E45C9}"/>
              </a:ext>
            </a:extLst>
          </p:cNvPr>
          <p:cNvSpPr txBox="1"/>
          <p:nvPr/>
        </p:nvSpPr>
        <p:spPr>
          <a:xfrm>
            <a:off x="9810750" y="655837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00"/>
              <a:t>https://slideplayer.biz.tr/slide/17537240/</a:t>
            </a:r>
          </a:p>
        </p:txBody>
      </p:sp>
    </p:spTree>
    <p:extLst>
      <p:ext uri="{BB962C8B-B14F-4D97-AF65-F5344CB8AC3E}">
        <p14:creationId xmlns:p14="http://schemas.microsoft.com/office/powerpoint/2010/main" val="328163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10072A-C213-4A90-A4BC-D6F6B420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CBDB46-9395-474C-8AEA-4578A69BF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2E0C091-FF53-4C5E-B5F5-BF402B9E5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75" t="11648" r="17394" b="7373"/>
          <a:stretch/>
        </p:blipFill>
        <p:spPr>
          <a:xfrm>
            <a:off x="838200" y="38366"/>
            <a:ext cx="9581884" cy="678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4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şlık 10">
            <a:extLst>
              <a:ext uri="{FF2B5EF4-FFF2-40B4-BE49-F238E27FC236}">
                <a16:creationId xmlns:a16="http://schemas.microsoft.com/office/drawing/2014/main" id="{D85C4C80-5D4D-469D-814C-0314A7ED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/>
              <a:t>Soru 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7E369A3-4760-4B15-87FA-25E07443F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/>
              <a:t>Ankara’da alan büyüklüğü A=0,02 km</a:t>
            </a:r>
            <a:r>
              <a:rPr lang="tr-TR" sz="2200" baseline="30000"/>
              <a:t>2</a:t>
            </a:r>
            <a:r>
              <a:rPr lang="tr-TR" sz="2200"/>
              <a:t> olan bir bölgenin yağmur suyu şebeke hesaplamalarında dönüş aralığı (tekerrürü, frekansı) T=5 yıl olan yağış esas alınacaktır. Bölge için yağmur suyu toplanma süresi (geçiş süresi, konsantrasyon zamanı) tc=20 dakika olarak belirlenmiştir. Bölgede kentsel yerleşim karakteri bitişik düzende olup yüzey pürüzlülük katsayısı (akış katsayısı) C=0,7 olarak alınacaktır. Aşağıdaki yağışiddeti-süre-tekerrür eğrileri grafiğini kullanarak bölgenin yağmur suyu kanalı hesap debisini (pik debi) Rasyonel Yöntemile hesaplayınız.</a:t>
            </a:r>
          </a:p>
        </p:txBody>
      </p:sp>
    </p:spTree>
    <p:extLst>
      <p:ext uri="{BB962C8B-B14F-4D97-AF65-F5344CB8AC3E}">
        <p14:creationId xmlns:p14="http://schemas.microsoft.com/office/powerpoint/2010/main" val="1897853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C5E590-4C51-47CE-B8FD-9B2FA755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3113BA14-9110-434A-A85D-2AF8DD6E7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40E25113-D381-4C42-901E-B73EFD7EA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59" y="0"/>
            <a:ext cx="10496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2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80177E-DA09-4EC3-905A-D42B8221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D03459-21B2-4834-8EFC-61167B8A8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tr-TR"/>
              <a:t>DENKLEM VE </a:t>
            </a:r>
            <a:r>
              <a:rPr lang="tr-TR" sz="2800"/>
              <a:t>BİRİM HATIRLATMALARI: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800"/>
              <a:t>Rasyonel method küçük havzalar için uygundur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/>
              <a:t>Q= </a:t>
            </a:r>
            <a:r>
              <a:rPr lang="tr-TR" sz="2800"/>
              <a:t>	</a:t>
            </a:r>
            <a:r>
              <a:rPr lang="pt-BR" sz="2800"/>
              <a:t>0,00277×C×</a:t>
            </a:r>
            <a:r>
              <a:rPr lang="tr-TR" sz="2800"/>
              <a:t>I</a:t>
            </a:r>
            <a:r>
              <a:rPr lang="pt-BR" sz="2800"/>
              <a:t>×A </a:t>
            </a:r>
            <a:endParaRPr lang="tr-TR" sz="28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800"/>
              <a:t>Q: 	En fazla yüzey akış miktarı (m</a:t>
            </a:r>
            <a:r>
              <a:rPr lang="tr-TR" sz="2800" baseline="30000"/>
              <a:t>3</a:t>
            </a:r>
            <a:r>
              <a:rPr lang="tr-TR" sz="2800"/>
              <a:t>/sn)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800"/>
              <a:t>C: 	Yüzey akışı katsayısı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800"/>
              <a:t>I: 	Yağış insensitesi (yağış sıklığı ve konsantrasyon zamanına </a:t>
            </a:r>
          </a:p>
          <a:p>
            <a:pPr marL="901700" indent="-90170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800"/>
              <a:t>	eşit bir yağış süresi için) (mm/saat)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800"/>
              <a:t>A: 	Drenajı sağlanacak alan büyüklüğü (ha) </a:t>
            </a:r>
          </a:p>
          <a:p>
            <a:pPr marL="0" indent="0">
              <a:buNone/>
            </a:pPr>
            <a:r>
              <a:rPr lang="tr-TR"/>
              <a:t>1 km</a:t>
            </a:r>
            <a:r>
              <a:rPr lang="tr-TR" baseline="30000"/>
              <a:t>2</a:t>
            </a:r>
            <a:r>
              <a:rPr lang="tr-TR"/>
              <a:t>= 100 ha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509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4260FF-7CB9-42E9-A6E8-594BC42C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CEVAP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7E7604-5BFE-4A5B-9A26-806229AE9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/>
              <a:t>Bölgenin yağış-şiddet-tekerrür eğrileri </a:t>
            </a:r>
            <a:r>
              <a:rPr lang="tr-TR" sz="2900"/>
              <a:t>grafiğine göre t</a:t>
            </a:r>
            <a:r>
              <a:rPr lang="tr-TR" sz="2900" baseline="-25000"/>
              <a:t>c</a:t>
            </a:r>
            <a:r>
              <a:rPr lang="tr-TR" sz="2900"/>
              <a:t> ve T için yağış şiddeti yaklaşım I=95 mm/saat okunur. Buna göre bölgenin yağmur suyu kanalı hesap debisi</a:t>
            </a:r>
            <a:r>
              <a:rPr lang="tr-TR"/>
              <a:t>:</a:t>
            </a:r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r>
              <a:rPr lang="tr-TR"/>
              <a:t>Q= 0,277 x 0,7 x 95 x 0,02 = 0,37 m</a:t>
            </a:r>
            <a:r>
              <a:rPr lang="tr-TR" baseline="30000"/>
              <a:t>3</a:t>
            </a:r>
            <a:r>
              <a:rPr lang="tr-TR"/>
              <a:t>/sn olarak elde edilir.</a:t>
            </a:r>
          </a:p>
          <a:p>
            <a:pPr marL="0" indent="0">
              <a:buNone/>
            </a:pPr>
            <a:endParaRPr lang="tr-TR"/>
          </a:p>
          <a:p>
            <a:pPr marL="0" indent="0">
              <a:lnSpc>
                <a:spcPct val="100000"/>
              </a:lnSpc>
              <a:buNone/>
            </a:pPr>
            <a:r>
              <a:rPr lang="tr-TR"/>
              <a:t>DENKLEM VE </a:t>
            </a:r>
            <a:r>
              <a:rPr lang="tr-TR" sz="2800"/>
              <a:t>BİRİM HATIRLATMALARI: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800"/>
              <a:t>Rasyonel method küçük havzalar için uygundur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/>
              <a:t>Q= 0,00277×C×</a:t>
            </a:r>
            <a:r>
              <a:rPr lang="tr-TR" sz="2800"/>
              <a:t>I</a:t>
            </a:r>
            <a:r>
              <a:rPr lang="pt-BR" sz="2800"/>
              <a:t>×A </a:t>
            </a:r>
            <a:endParaRPr lang="tr-TR" sz="28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800"/>
              <a:t>Q: En fazla yüzey akış miktarı (m</a:t>
            </a:r>
            <a:r>
              <a:rPr lang="tr-TR" sz="2800" baseline="30000"/>
              <a:t>3</a:t>
            </a:r>
            <a:r>
              <a:rPr lang="tr-TR" sz="2800"/>
              <a:t>/sn)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800"/>
              <a:t>C: Yüzey akışı katsayısı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800"/>
              <a:t>I: Yağış insensitesi (yağış sıklığı ve konsantrasyon zamanına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800"/>
              <a:t>eşit bir yağış süresi için) (mm/saat)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800"/>
              <a:t>A: Drenajı sağlanacak alan büyüklüğü (ha) </a:t>
            </a:r>
          </a:p>
          <a:p>
            <a:pPr marL="0" indent="0">
              <a:buNone/>
            </a:pPr>
            <a:r>
              <a:rPr lang="tr-TR"/>
              <a:t>1 km</a:t>
            </a:r>
            <a:r>
              <a:rPr lang="tr-TR" baseline="30000"/>
              <a:t>2</a:t>
            </a:r>
            <a:r>
              <a:rPr lang="tr-TR"/>
              <a:t>= 100 ha</a:t>
            </a:r>
          </a:p>
        </p:txBody>
      </p:sp>
    </p:spTree>
    <p:extLst>
      <p:ext uri="{BB962C8B-B14F-4D97-AF65-F5344CB8AC3E}">
        <p14:creationId xmlns:p14="http://schemas.microsoft.com/office/powerpoint/2010/main" val="16823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>
            <a:extLst>
              <a:ext uri="{FF2B5EF4-FFF2-40B4-BE49-F238E27FC236}">
                <a16:creationId xmlns:a16="http://schemas.microsoft.com/office/drawing/2014/main" id="{243D1D58-F260-4F4F-B560-27FF6475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Birim ve Denklem Hatırlatıcı Açıklama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E8405C-D148-4FAE-B595-88955E1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953750" cy="5370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1600"/>
              <a:t>Rasyonel method küçük havzalar için uygundur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Q= 0,00277×C×</a:t>
            </a:r>
            <a:r>
              <a:rPr lang="tr-TR" sz="1600"/>
              <a:t>I</a:t>
            </a:r>
            <a:r>
              <a:rPr lang="pt-BR" sz="1600"/>
              <a:t>×A </a:t>
            </a:r>
            <a:endParaRPr lang="tr-TR" sz="16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/>
              <a:t>Q: En fazla yüzey akış miktarı (m</a:t>
            </a:r>
            <a:r>
              <a:rPr lang="tr-TR" sz="1600" baseline="30000"/>
              <a:t>3</a:t>
            </a:r>
            <a:r>
              <a:rPr lang="tr-TR" sz="1600"/>
              <a:t>/s)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/>
              <a:t>C: Yüzey akışı katsayısı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/>
              <a:t>I: Yağış insensitesi (yağış sıklığı ve konsantrasyon zamanına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/>
              <a:t>eşit bir yağış süresi için) (mm/saat)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/>
              <a:t>A: Drenajı sağlanacak alan büyüklüğü (ha)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sz="16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/>
              <a:t>Bir havzada birden fazla yüzey kaplama söz konusu olduğunda ortalama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/>
              <a:t>C katsayısı aşağıdaki fomüle göre hesaplanır.</a:t>
            </a:r>
            <a:br>
              <a:rPr lang="tr-TR" sz="1600"/>
            </a:br>
            <a:endParaRPr lang="tr-TR" sz="1600"/>
          </a:p>
          <a:p>
            <a:endParaRPr lang="tr-TR" sz="16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sz="1600"/>
          </a:p>
          <a:p>
            <a:endParaRPr lang="tr-TR" sz="1600"/>
          </a:p>
          <a:p>
            <a:endParaRPr lang="tr-TR" sz="1600"/>
          </a:p>
          <a:p>
            <a:endParaRPr lang="tr-TR" sz="1600"/>
          </a:p>
          <a:p>
            <a:endParaRPr lang="tr-TR" sz="1600"/>
          </a:p>
          <a:p>
            <a:endParaRPr lang="tr-TR" sz="160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91AD57E-625F-4379-8F1B-2B6D7E51E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82" y="4001294"/>
            <a:ext cx="819150" cy="67627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86B63B5-A03B-44CF-8A75-313648F6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50333"/>
            <a:ext cx="5338733" cy="173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id="{AF8EAD20-86F5-42EA-94C6-B055774B4E90}"/>
              </a:ext>
            </a:extLst>
          </p:cNvPr>
          <p:cNvSpPr txBox="1">
            <a:spLocks/>
          </p:cNvSpPr>
          <p:nvPr/>
        </p:nvSpPr>
        <p:spPr>
          <a:xfrm>
            <a:off x="962482" y="4216347"/>
            <a:ext cx="9023655" cy="2468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/>
          </a:p>
        </p:txBody>
      </p:sp>
    </p:spTree>
    <p:extLst>
      <p:ext uri="{BB962C8B-B14F-4D97-AF65-F5344CB8AC3E}">
        <p14:creationId xmlns:p14="http://schemas.microsoft.com/office/powerpoint/2010/main" val="462239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3028E5BC-1F9A-4044-A3A0-E5148821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SORU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DB5EE15-73CE-4E85-B667-325FFDCAD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00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/>
              <a:t>Soru A: Ortalama pürüzlülük katsayısı (C) 0,4 olan, 3 ha büyüklüğünde bir alt havzaya 75 mm/sn şiddetinde yağmur yağdığında yüzey akışı ne olur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/>
              <a:t>Soru B: Aynı havzanın 1,5 hektarı kent (C: 0,8) ve 1,5 hektarı da orman (C:0,2) olduğunda yüzey akışı nedir?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/>
              <a:t>Soru C: Aynı havzanın tamamı kent olduğunda Q değeri nedir?  Taşkın riskini tartışınız.</a:t>
            </a:r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83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0B28F0-210D-4EB9-AC74-F4070ABE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Q= En yüksek yüzey akış debisi (m3/s)</a:t>
            </a:r>
            <a:r>
              <a:rPr lang="tr-TR" sz="3200"/>
              <a:t> </a:t>
            </a:r>
            <a:br>
              <a:rPr lang="tr-TR" sz="3200"/>
            </a:br>
            <a:r>
              <a:rPr lang="tr-TR" sz="3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C= Yüzey akış katsayısı</a:t>
            </a:r>
            <a:r>
              <a:rPr lang="tr-TR" sz="3200"/>
              <a:t> </a:t>
            </a:r>
            <a:br>
              <a:rPr lang="tr-TR" sz="3200"/>
            </a:br>
            <a:r>
              <a:rPr lang="tr-TR" sz="3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I= Tekerrür aralığı ve konsantrasyon zamanına eşit bir yağış süresi için yağış şiddeti (mm/h)</a:t>
            </a:r>
            <a:r>
              <a:rPr lang="tr-TR" sz="3200"/>
              <a:t> </a:t>
            </a:r>
            <a:br>
              <a:rPr lang="tr-TR" sz="3200"/>
            </a:br>
            <a:r>
              <a:rPr lang="tr-TR" sz="3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A= Drenaj alanı (ha)</a:t>
            </a:r>
            <a:r>
              <a:rPr lang="tr-TR" sz="3200"/>
              <a:t> </a:t>
            </a:r>
            <a:br>
              <a:rPr lang="tr-TR" sz="3200"/>
            </a:br>
            <a:endParaRPr lang="tr-TR" sz="320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3ED0E97-06F7-4357-AB9C-5BE99AE2A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14"/>
          <a:stretch/>
        </p:blipFill>
        <p:spPr>
          <a:xfrm>
            <a:off x="731179" y="693627"/>
            <a:ext cx="4601124" cy="113199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75BEB02-7166-4D6D-B943-E37EDA90C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02054"/>
            <a:ext cx="7275286" cy="141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7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38E568-21A7-4606-B9BB-BD7398AD4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Yağış Konsantrasyon Süresi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2E0635-3C18-47F0-AD13-8825DD03B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68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eşitliğinde;</a:t>
            </a:r>
          </a:p>
          <a:p>
            <a:pPr marL="0" indent="0">
              <a:buNone/>
            </a:pPr>
            <a:r>
              <a:rPr lang="tr-TR" dirty="0"/>
              <a:t>C: Ortalama yüzey akış katsayısı</a:t>
            </a:r>
          </a:p>
          <a:p>
            <a:pPr marL="0" indent="0">
              <a:buNone/>
            </a:pPr>
            <a:r>
              <a:rPr lang="tr-TR" dirty="0"/>
              <a:t> L: Drenajı sağlanacak alanda(havzada), en uzak yerden boşaltma noktasına kadar olan uzaklık</a:t>
            </a:r>
          </a:p>
          <a:p>
            <a:pPr marL="0" indent="0">
              <a:buNone/>
            </a:pPr>
            <a:r>
              <a:rPr lang="tr-TR" dirty="0"/>
              <a:t> S: Drenajı sağlanacak alanın (havzanın) ortalama eğimi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E6AF942-7EF1-4128-B058-E83D4E185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49" y="1282867"/>
            <a:ext cx="74199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67CE0D7-57F4-4165-AC96-E2E799C5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053E00-033C-419E-892D-73454AD0C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latin typeface="Arial" charset="0"/>
              </a:rPr>
              <a:t>Yağış süresi (t): </a:t>
            </a:r>
            <a:r>
              <a:rPr lang="tr-TR" dirty="0">
                <a:latin typeface="Arial" charset="0"/>
              </a:rPr>
              <a:t>Bir yağışın başlama anı ile sona erişi arasında geçen süredir. </a:t>
            </a:r>
          </a:p>
          <a:p>
            <a:r>
              <a:rPr lang="tr-TR" altLang="tr-TR" b="1" dirty="0"/>
              <a:t>Yağış şiddeti (i): </a:t>
            </a:r>
            <a:r>
              <a:rPr lang="tr-TR" altLang="tr-TR" dirty="0"/>
              <a:t>Birim zamanda düşen yağış yüksekliğine "</a:t>
            </a:r>
            <a:r>
              <a:rPr lang="tr-TR" altLang="tr-TR" b="1" dirty="0">
                <a:solidFill>
                  <a:srgbClr val="C00000"/>
                </a:solidFill>
              </a:rPr>
              <a:t>yağış şiddeti</a:t>
            </a:r>
            <a:r>
              <a:rPr lang="tr-TR" altLang="tr-TR" dirty="0"/>
              <a:t>" denir. Birimi [</a:t>
            </a:r>
            <a:r>
              <a:rPr lang="tr-TR" altLang="tr-TR" dirty="0">
                <a:solidFill>
                  <a:srgbClr val="0070C0"/>
                </a:solidFill>
              </a:rPr>
              <a:t>mm/saat</a:t>
            </a:r>
            <a:r>
              <a:rPr lang="tr-TR" altLang="tr-TR" dirty="0"/>
              <a:t>], [</a:t>
            </a:r>
            <a:r>
              <a:rPr lang="tr-TR" altLang="tr-TR" dirty="0">
                <a:solidFill>
                  <a:srgbClr val="0070C0"/>
                </a:solidFill>
              </a:rPr>
              <a:t>cm/saat</a:t>
            </a:r>
            <a:r>
              <a:rPr lang="tr-TR" altLang="tr-TR" dirty="0"/>
              <a:t>].</a:t>
            </a:r>
          </a:p>
          <a:p>
            <a:r>
              <a:rPr lang="tr-TR" altLang="tr-TR" b="1" dirty="0" err="1"/>
              <a:t>Hiyetograf</a:t>
            </a:r>
            <a:r>
              <a:rPr lang="tr-TR" altLang="tr-TR" b="1" dirty="0"/>
              <a:t>: </a:t>
            </a:r>
            <a:r>
              <a:rPr lang="tr-TR" altLang="tr-TR" dirty="0"/>
              <a:t>Yağış şiddetinin zamanla değişimini gösteren grafiğe "</a:t>
            </a:r>
            <a:r>
              <a:rPr lang="tr-TR" altLang="tr-TR" b="1" dirty="0" err="1">
                <a:solidFill>
                  <a:srgbClr val="C00000"/>
                </a:solidFill>
              </a:rPr>
              <a:t>hiyetograf</a:t>
            </a:r>
            <a:r>
              <a:rPr lang="tr-TR" altLang="tr-TR" dirty="0"/>
              <a:t>" denir. Yağış şiddeti (i) ordinatta, zaman (t) apsiste gösterilir. </a:t>
            </a:r>
          </a:p>
          <a:p>
            <a:r>
              <a:rPr lang="tr-TR" altLang="tr-TR" b="1" dirty="0"/>
              <a:t>Yağış frekansı: </a:t>
            </a:r>
            <a:r>
              <a:rPr lang="tr-TR" altLang="tr-TR" dirty="0"/>
              <a:t>Belirli bir şiddetteki bir yağışın belli bir zaman süresi içinde (1 yıl, 10 yıl, 50 yıl vb.) </a:t>
            </a:r>
            <a:r>
              <a:rPr lang="tr-TR" altLang="tr-TR" dirty="0">
                <a:solidFill>
                  <a:srgbClr val="0070C0"/>
                </a:solidFill>
              </a:rPr>
              <a:t>oluşma </a:t>
            </a:r>
            <a:r>
              <a:rPr lang="tr-TR" altLang="tr-TR" dirty="0"/>
              <a:t>sayısına "</a:t>
            </a:r>
            <a:r>
              <a:rPr lang="tr-TR" altLang="tr-TR" b="1" dirty="0">
                <a:solidFill>
                  <a:srgbClr val="C00000"/>
                </a:solidFill>
              </a:rPr>
              <a:t>yağış frekansı</a:t>
            </a:r>
            <a:r>
              <a:rPr lang="tr-TR" altLang="tr-TR" dirty="0"/>
              <a:t>" adı verilir.</a:t>
            </a:r>
            <a:r>
              <a:rPr lang="tr-TR" altLang="tr-TR" b="1" dirty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663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BEC290-620F-4035-BA90-9F96B21D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YAĞIŞ ŞİDDETİ VE TEKERRÜR-FREKANS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20079F-4B14-4CE1-8F6F-9F8750FC1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Yağış şiddeti sağanağın süresi ile ters orantılıdır. </a:t>
            </a:r>
            <a:r>
              <a:rPr lang="el-GR" dirty="0"/>
              <a:t>Δ</a:t>
            </a:r>
            <a:r>
              <a:rPr lang="tr-TR" dirty="0"/>
              <a:t>t küçüldükçe yağış şiddeti artar. </a:t>
            </a:r>
          </a:p>
          <a:p>
            <a:r>
              <a:rPr lang="tr-TR" dirty="0"/>
              <a:t>Şiddeti 7.5 mm/saat değerini aşan yağışlar genellikle şiddetli yağışlardır. </a:t>
            </a:r>
          </a:p>
          <a:p>
            <a:r>
              <a:rPr lang="tr-TR" dirty="0"/>
              <a:t>Diğer yandan, yağış şiddeti tekerrür süresinin (frekansın) artması ile artmaktadır. </a:t>
            </a:r>
          </a:p>
          <a:p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97AC10B-DC3A-4D5E-ABEB-74670D245453}"/>
              </a:ext>
            </a:extLst>
          </p:cNvPr>
          <p:cNvSpPr/>
          <p:nvPr/>
        </p:nvSpPr>
        <p:spPr>
          <a:xfrm>
            <a:off x="3047999" y="2828836"/>
            <a:ext cx="8053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67519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CDE49D-E009-4904-BD01-D595AC9E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Soru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F1B97F-6019-46DE-93D3-C20082EFD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Ortalama yüzey akış katsayısı (C) = 0,42</a:t>
            </a:r>
            <a:br>
              <a:rPr lang="tr-T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tr-T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Uzunluk değeri (L) = 40,85 m.</a:t>
            </a:r>
            <a:br>
              <a:rPr lang="tr-T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tr-T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Eğim (S) = % 16 (0,16)</a:t>
            </a:r>
            <a:r>
              <a:rPr lang="tr-TR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dir</a:t>
            </a:r>
            <a:br>
              <a:rPr lang="tr-T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tr-T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tr-T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Yağış konsantrasyon süresi ve 10 yıllık tekerrüre göre yağış şiddetini bulunuz.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15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66652D-2E39-42EE-AD4F-D5825614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0962CA-539D-45D9-866D-312CA4A1A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14E5499-749E-40C4-89C0-9BB7E3B39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9" y="0"/>
            <a:ext cx="10510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9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2CAD3C-23D8-46AD-9BF5-874FE0486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Çözüm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9F8740-C27E-4BB0-A814-104F3D572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Örnek: Konsantrasyon zaman formülü olan </a:t>
            </a:r>
          </a:p>
          <a:p>
            <a:pPr marL="0" indent="0">
              <a:buNone/>
            </a:pP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Tc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= 1,12 × (1,1-C) × (0,3048 × L)</a:t>
            </a:r>
            <a:r>
              <a:rPr lang="tr-TR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0,5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× S</a:t>
            </a:r>
            <a:r>
              <a:rPr lang="tr-TR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-0,33</a:t>
            </a:r>
            <a:b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eşitliğinde;</a:t>
            </a:r>
            <a:b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Ortalama yüzey akış katsayısı (C) = 0,42</a:t>
            </a:r>
            <a:b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Uzunluk değeri (L) = 40,85 m.</a:t>
            </a:r>
            <a:b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Eğim (S) = % 16 (0,16)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dir</a:t>
            </a:r>
            <a:b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tr-T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Değerler yerlerine konulduğu zaman 4,91 dakikalık konsantrasyon zamanı((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Tc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değerine ulaşılmaktadır. Önceki sayfada verilen grafiğe ve 10 yıllık yağış tekerrürüne göre yağış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şiddeki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(I)148’dir.  	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897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20A191-65DF-4351-9D10-46ED6993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DB8100-BE31-4867-B33A-BD88EB7B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1A4C858-4A0A-4B6B-8FF0-74598353C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9773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41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844</Words>
  <Application>Microsoft Office PowerPoint</Application>
  <PresentationFormat>Geniş ekran</PresentationFormat>
  <Paragraphs>70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Teması</vt:lpstr>
      <vt:lpstr> SORU 3 RASYONEL YÖNTEM</vt:lpstr>
      <vt:lpstr>PowerPoint Sunusu</vt:lpstr>
      <vt:lpstr>Yağış Konsantrasyon Süresi</vt:lpstr>
      <vt:lpstr>PowerPoint Sunusu</vt:lpstr>
      <vt:lpstr>YAĞIŞ ŞİDDETİ VE TEKERRÜR-FREKANS</vt:lpstr>
      <vt:lpstr>Soru</vt:lpstr>
      <vt:lpstr>PowerPoint Sunusu</vt:lpstr>
      <vt:lpstr>Çözüm</vt:lpstr>
      <vt:lpstr>PowerPoint Sunusu</vt:lpstr>
      <vt:lpstr>PowerPoint Sunusu</vt:lpstr>
      <vt:lpstr>PowerPoint Sunusu</vt:lpstr>
      <vt:lpstr>PowerPoint Sunusu</vt:lpstr>
      <vt:lpstr>Soru </vt:lpstr>
      <vt:lpstr>PowerPoint Sunusu</vt:lpstr>
      <vt:lpstr>PowerPoint Sunusu</vt:lpstr>
      <vt:lpstr>CEVAP</vt:lpstr>
      <vt:lpstr>Birim ve Denklem Hatırlatıcı Açıklama</vt:lpstr>
      <vt:lpstr>SORU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Şükran Şahin</dc:creator>
  <cp:lastModifiedBy>Şükran Şahin</cp:lastModifiedBy>
  <cp:revision>63</cp:revision>
  <dcterms:created xsi:type="dcterms:W3CDTF">2021-12-01T12:43:14Z</dcterms:created>
  <dcterms:modified xsi:type="dcterms:W3CDTF">2022-12-07T11:58:23Z</dcterms:modified>
</cp:coreProperties>
</file>