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4"/>
  </p:notesMasterIdLst>
  <p:handoutMasterIdLst>
    <p:handoutMasterId r:id="rId15"/>
  </p:handoutMasterIdLst>
  <p:sldIdLst>
    <p:sldId id="668" r:id="rId4"/>
    <p:sldId id="724" r:id="rId5"/>
    <p:sldId id="725" r:id="rId6"/>
    <p:sldId id="726" r:id="rId7"/>
    <p:sldId id="727" r:id="rId8"/>
    <p:sldId id="728" r:id="rId9"/>
    <p:sldId id="729" r:id="rId10"/>
    <p:sldId id="730" r:id="rId11"/>
    <p:sldId id="731" r:id="rId12"/>
    <p:sldId id="714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" y="45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3.3.2020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3/3/2020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GGY340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ÖRGÜTSEL DAVRANIŞ VE LİDERLİK</a:t>
            </a: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Dr. </a:t>
            </a:r>
            <a:r>
              <a:rPr lang="tr-TR" sz="16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Duhan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KALKAN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err="1"/>
              <a:t>Uyargil</a:t>
            </a:r>
            <a:r>
              <a:rPr lang="tr-TR" dirty="0"/>
              <a:t>, </a:t>
            </a:r>
            <a:r>
              <a:rPr lang="tr-TR" dirty="0" smtClean="0"/>
              <a:t>C., </a:t>
            </a:r>
            <a:r>
              <a:rPr lang="tr-TR" dirty="0" err="1" smtClean="0"/>
              <a:t>Adal</a:t>
            </a:r>
            <a:r>
              <a:rPr lang="tr-TR" dirty="0" smtClean="0"/>
              <a:t>, Z., Atay, İ. D., Acar, A. C., Özçelik, A. O., Dündar, G., Sadullah, Ö. ve Tüzüner, L. 2008. İnsan </a:t>
            </a:r>
            <a:r>
              <a:rPr lang="tr-TR" dirty="0"/>
              <a:t>Kaynakları Yönetimi, Beta Yayınevi, </a:t>
            </a:r>
            <a:r>
              <a:rPr lang="tr-TR" dirty="0" smtClean="0"/>
              <a:t>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 smtClean="0"/>
              <a:t>Mercanlıoğlu</a:t>
            </a:r>
            <a:r>
              <a:rPr lang="tr-TR" dirty="0" smtClean="0"/>
              <a:t>, Ç. </a:t>
            </a:r>
            <a:r>
              <a:rPr lang="tr-TR" dirty="0" smtClean="0"/>
              <a:t>2012. Örgütlerde Performans Yönetimi İle </a:t>
            </a:r>
            <a:r>
              <a:rPr lang="tr-TR" dirty="0" err="1" smtClean="0"/>
              <a:t>İşgörenlerin</a:t>
            </a:r>
            <a:r>
              <a:rPr lang="tr-TR" dirty="0" smtClean="0"/>
              <a:t> Motivasyonu </a:t>
            </a:r>
            <a:r>
              <a:rPr lang="tr-TR" dirty="0"/>
              <a:t>Arasındaki İlişki, </a:t>
            </a:r>
            <a:r>
              <a:rPr lang="tr-TR" dirty="0" smtClean="0"/>
              <a:t>Organizasyon ve Yönetim Bilimleri Dergisi, 4(1):41-52.</a:t>
            </a:r>
          </a:p>
          <a:p>
            <a:pPr lvl="1" algn="just">
              <a:lnSpc>
                <a:spcPct val="100000"/>
              </a:lnSpc>
            </a:pPr>
            <a:r>
              <a:rPr lang="en-US" dirty="0" err="1"/>
              <a:t>Ivancevich</a:t>
            </a:r>
            <a:r>
              <a:rPr lang="en-US" dirty="0" smtClean="0"/>
              <a:t>,</a:t>
            </a:r>
            <a:r>
              <a:rPr lang="tr-TR" dirty="0" smtClean="0"/>
              <a:t> J. M. </a:t>
            </a:r>
            <a:r>
              <a:rPr lang="tr-TR" dirty="0" err="1" smtClean="0"/>
              <a:t>and</a:t>
            </a:r>
            <a:r>
              <a:rPr lang="en-US" dirty="0" smtClean="0"/>
              <a:t> </a:t>
            </a:r>
            <a:r>
              <a:rPr lang="en-US" dirty="0"/>
              <a:t>Matteson</a:t>
            </a:r>
            <a:r>
              <a:rPr lang="en-US" dirty="0" smtClean="0"/>
              <a:t>,</a:t>
            </a:r>
            <a:r>
              <a:rPr lang="tr-TR" dirty="0" smtClean="0"/>
              <a:t> M. T. 1990.</a:t>
            </a:r>
            <a:r>
              <a:rPr lang="en-US" dirty="0" smtClean="0"/>
              <a:t> </a:t>
            </a:r>
            <a:r>
              <a:rPr lang="en-US" dirty="0"/>
              <a:t>Organizational </a:t>
            </a:r>
            <a:r>
              <a:rPr lang="en-US" dirty="0" err="1"/>
              <a:t>Bahavior</a:t>
            </a:r>
            <a:r>
              <a:rPr lang="en-US" dirty="0"/>
              <a:t> and Management, BPI/IRWIN, </a:t>
            </a:r>
            <a:r>
              <a:rPr lang="en-US" dirty="0" smtClean="0"/>
              <a:t>second</a:t>
            </a:r>
            <a:r>
              <a:rPr lang="tr-TR" dirty="0" smtClean="0"/>
              <a:t> </a:t>
            </a:r>
            <a:r>
              <a:rPr lang="en-US" dirty="0" smtClean="0"/>
              <a:t>edition</a:t>
            </a:r>
            <a:r>
              <a:rPr lang="en-US" dirty="0"/>
              <a:t>, </a:t>
            </a:r>
            <a:r>
              <a:rPr lang="en-US" dirty="0" smtClean="0"/>
              <a:t>USA</a:t>
            </a:r>
            <a:r>
              <a:rPr lang="tr-TR" dirty="0" smtClean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Koçel, T</a:t>
            </a:r>
            <a:r>
              <a:rPr lang="tr-TR" dirty="0" smtClean="0"/>
              <a:t>. 2001. </a:t>
            </a:r>
            <a:r>
              <a:rPr lang="tr-TR" dirty="0"/>
              <a:t>İşletme Yöneticiliği, 6. Baskı Beta, </a:t>
            </a:r>
            <a:r>
              <a:rPr lang="tr-TR" dirty="0" smtClean="0"/>
              <a:t>İstanbul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21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MOTİVASYON VE PERFORMANS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İşletmelerde performans değerlendirme sistemleri, çalışanların belirli bir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dönemde ki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fiili başarı durumlarını ve geleceğe ilişkin gelişme potansiyellerini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belirlemeye yönelik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çalışmalardır. (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Uyargil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vd. 2008).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Motivasyon (güdüleme), Latince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motiveden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gelmektedir.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kişinin davranışının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gerisinde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etken olarak ifade edilebilir. Türk Dil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Kurumunun tanımına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göre, motivasyon, bireyin, işinin yönünü, gücünü ve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öncelik sırasını belirleyen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 veya dış dürtücünün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işe geçmesi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Mercanlıoğlu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2012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67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MOTİVASYON VE PERFORMANS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Motivasyon, davranışı ve performansı, yönlendiren ve devam ettiren bir süreçtir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Motivasyonun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temel özelliği kişiye özgün olmasıdır. En önemli rolü ise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davranışı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şekillendirmek ve örgüt içinde çalışma performansını etkilemektir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Fakat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performansı etkileyen sadece motivasyon değildir, onun yanı sıra, yetenek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içgüdü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kişilik özellikleri (yaş, eğitim, aile geçmişi) de önem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etkileyici faktörlerdir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Ivancevich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Matteson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1990).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70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MOTİVASYON VE PERFORMANS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Motivasyon sürecinin başlangıcı, doyurulmamış bir ihtiyaçtır. İhtiyaç, belirli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zamanda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kişinin hissettiği eksikliktir. Bu eksiklikler yeme içme gibi fizyolojik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özsaygı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psikolojik, sosyal ilişkiler gibi sosyolojik olabilmektedir. Çalışan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ihtiyaç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hissettiğinde, yöneticinin motivasyon çabalarına daha duyarlı olacaktır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Dolayısıyla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ihtiyaçların, davranışsal cevapların tetikçisidir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denilebilir. Birçok teorisyene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göre, motivasyon süreci, amaca yöneliktir. Elde edilecek amaç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sonuçlar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kişiyi çeker. İstenilen sonuca ulaşıldığında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ihtiyaç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azalır (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Ivancevich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Matteson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1990).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20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MOTİVASYON VE PERFORMANS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Motivasyon konusunda, çeşitli teoriler ve modeller bulunmaktadır. Bu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teorilerden bazıları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kişinin içinde olan içsel faktörlere ağırlık verirken, diğerleri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kişinin dışında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dışsal faktörlere ağırlık vermektedir. İçsel faktörlere ağırlık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veren teoriler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Kapsam Teorileri, dışsal faktörlere ağırlık veren teoriler ise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Süreç Teorileri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adlandırılmıştır. Kapsam Teorileri adı altında 4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motivasyon teorisi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bulunmaktadır; Abraham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Maslow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geliştirilen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İhtiyaçlar Hiyerarşisi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Frederick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Herzberg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geliştirilen Çift Faktör Teorisi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David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Clelland’ın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Basarma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İhtiyacı Teorisi Ve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Clayton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Alderfer’in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ERG Kuramı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şeklinde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sıralanmaktadır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(Koçel 2001).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73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MOTİVASYON VE PERFORMANS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teorilerin üzerinde durduğu konu ise, kişinin içinde ki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saikleri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(motifleri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anlamak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yerine, kişinin çevresinde bulunan dışsal ve kişinin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davranışlarını etkileyen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faktörleri anlamak ve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kullanmaktadır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Koçel 2001).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motivasyonu, kişinin davranışını işle ilgili amaçlara yönelten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tutumlarla ilgilidir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Maslow’un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ihtiyaçlar hiyerarşisine göre, insanlar; fizyolojik, güvenlik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sosyal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saygınlık ve kendini gerçekleştirme olmak üzere beş temel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ihtiyacı karşılamak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çaba gösterirler ve böylelikle amaçlarını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gerçekleştirmeye çalışırlar.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18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MOTİVASYON VE PERFORMANS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Prim, hediye, ödül, zam gibi maddi kazançların yanı sıra terfi, övgü veya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yatırım artırımı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çalışanlar üzerinde motive edici etkiye sahiptir. Birçok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motivasyon teorisinde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gibi,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Vroom’un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Bekleyiş Teorisinde de belirtildiği üzere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kişinin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kazanacağı ödülü arzulama derecesi ile belirli davranışların belirli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ödülle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ödüllendirileceğine dair olan inancının çarpımı kişinin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moivasyon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düzeyini gösterir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Mercanlıoğlu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2012).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58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MOTİVASYON VE PERFORMANS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Bireylerin farklı kişilik özellikleri, uygulanacak motivasyon araçlarının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farklılaştırılmasını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gerektirmektedir. Bir kritere göre düzenlenmiş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motivasyon araçları, tüm çalışanlar üzerinde etkili olamayacak, hatta bazen bazıları üzerinde olumsuz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etkilere neden olabilecektir. 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05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MOTİVASYON VE PERFORMANS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İnsanları motive edecek araçları sekiz grupta toplamak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mümkündür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Mercanlıoğlu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2012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Yönetime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Rekabet 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Çalışma yaşamının kalitesi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Kariyer geliştirme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Yetki ve sorumluluk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devri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Etkin iletişim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Takdir ve ödüllendirme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Eğitim olanakları</a:t>
            </a:r>
          </a:p>
        </p:txBody>
      </p:sp>
    </p:spTree>
    <p:extLst>
      <p:ext uri="{BB962C8B-B14F-4D97-AF65-F5344CB8AC3E}">
        <p14:creationId xmlns:p14="http://schemas.microsoft.com/office/powerpoint/2010/main" val="67754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17409</TotalTime>
  <Words>704</Words>
  <Application>Microsoft Office PowerPoint</Application>
  <PresentationFormat>Ekran Gösterisi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user</cp:lastModifiedBy>
  <cp:revision>920</cp:revision>
  <cp:lastPrinted>2016-10-24T07:53:35Z</cp:lastPrinted>
  <dcterms:created xsi:type="dcterms:W3CDTF">2016-09-18T09:35:24Z</dcterms:created>
  <dcterms:modified xsi:type="dcterms:W3CDTF">2020-03-03T14:31:37Z</dcterms:modified>
</cp:coreProperties>
</file>