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195" r:id="rId5"/>
    <p:sldId id="1214" r:id="rId6"/>
    <p:sldId id="1215" r:id="rId7"/>
    <p:sldId id="1216" r:id="rId8"/>
    <p:sldId id="1217" r:id="rId9"/>
    <p:sldId id="1218" r:id="rId10"/>
    <p:sldId id="1219" r:id="rId11"/>
    <p:sldId id="1220" r:id="rId12"/>
    <p:sldId id="1221"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B. KUSURSUZ SORUMLULUK</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4524315"/>
          </a:xfrm>
          <a:prstGeom prst="rect">
            <a:avLst/>
          </a:prstGeom>
        </p:spPr>
        <p:txBody>
          <a:bodyPr wrap="square">
            <a:spAutoFit/>
          </a:bodyPr>
          <a:lstStyle/>
          <a:p>
            <a:r>
              <a:rPr lang="tr-TR" sz="2400" b="1" dirty="0">
                <a:solidFill>
                  <a:schemeClr val="accent5"/>
                </a:solidFill>
              </a:rPr>
              <a:t>B. KUSURSUZ SORUMLULUK</a:t>
            </a:r>
          </a:p>
          <a:p>
            <a:r>
              <a:rPr lang="tr-TR" sz="2400" b="1" dirty="0">
                <a:solidFill>
                  <a:schemeClr val="accent5"/>
                </a:solidFill>
              </a:rPr>
              <a:t>3. Tehlike SORUMLULUĞU (TBK </a:t>
            </a:r>
            <a:r>
              <a:rPr lang="tr-TR" sz="2400" b="1" dirty="0" err="1">
                <a:solidFill>
                  <a:schemeClr val="accent5"/>
                </a:solidFill>
              </a:rPr>
              <a:t>md.</a:t>
            </a:r>
            <a:r>
              <a:rPr lang="tr-TR" sz="2400" b="1" dirty="0">
                <a:solidFill>
                  <a:schemeClr val="accent5"/>
                </a:solidFill>
              </a:rPr>
              <a:t> 71)</a:t>
            </a:r>
          </a:p>
          <a:p>
            <a:pPr marL="285750" indent="-285750">
              <a:buFont typeface="Arial" panose="020B0604020202020204" pitchFamily="34" charset="0"/>
              <a:buChar char="•"/>
            </a:pPr>
            <a:r>
              <a:rPr lang="tr-TR" dirty="0"/>
              <a:t>Önemli ölçüde tehlike arz eden işletmenin faaliyetlerinden doğan zararlardan işletme sahibi ve varsa işleten </a:t>
            </a:r>
            <a:r>
              <a:rPr lang="tr-TR" dirty="0" err="1"/>
              <a:t>müteselsilen</a:t>
            </a:r>
            <a:r>
              <a:rPr lang="tr-TR" dirty="0"/>
              <a:t> sorumludur. </a:t>
            </a:r>
          </a:p>
          <a:p>
            <a:pPr marL="285750" indent="-285750">
              <a:buFont typeface="Arial" panose="020B0604020202020204" pitchFamily="34" charset="0"/>
              <a:buChar char="•"/>
            </a:pPr>
            <a:r>
              <a:rPr lang="tr-TR" dirty="0"/>
              <a:t>Burada öncelikle tehlike yaratan bir işletmenin varlığı ve yarattığı tehlikenin önemli ölçüde olması söz konusudur. </a:t>
            </a:r>
          </a:p>
          <a:p>
            <a:pPr marL="285750" indent="-285750">
              <a:buFont typeface="Arial" panose="020B0604020202020204" pitchFamily="34" charset="0"/>
              <a:buChar char="•"/>
            </a:pPr>
            <a:r>
              <a:rPr lang="tr-TR" dirty="0"/>
              <a:t>Önemli ölçüde tehlike arz eden işletme kıstası yine maddede yer alır. </a:t>
            </a:r>
            <a:r>
              <a:rPr lang="tr-TR" i="1" dirty="0">
                <a:solidFill>
                  <a:schemeClr val="accent5"/>
                </a:solidFill>
              </a:rPr>
              <a:t>Kullanılan malzeme, araç-gereçler göz önünde bulunduğunda, uzman bir kişiden beklenen tüm özenin gösterilmesi halinde dahi sıkça veya ağır zararlar doğurmaya elverişli ise</a:t>
            </a:r>
            <a:r>
              <a:rPr lang="tr-TR" dirty="0"/>
              <a:t>, o işletme önemli ölçüde tehlikeli işletme sayılır. Bu tür işletmelerin faaliyetlerine hukuk düzenince izin verilmiş olması halinde bile zarar görenler, zararlarının uygun bir bedelle denkleştirilmesini talep hakkına sahiptir.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a:p>
          <a:p>
            <a:pPr marL="342900" indent="-342900">
              <a:buFont typeface="Arial" panose="020B0604020202020204" pitchFamily="34" charset="0"/>
              <a:buChar char="•"/>
            </a:pPr>
            <a:endParaRPr lang="tr-TR" sz="2400" b="1" dirty="0">
              <a:solidFill>
                <a:schemeClr val="accent5"/>
              </a:solidFill>
            </a:endParaRPr>
          </a:p>
        </p:txBody>
      </p:sp>
    </p:spTree>
    <p:extLst>
      <p:ext uri="{BB962C8B-B14F-4D97-AF65-F5344CB8AC3E}">
        <p14:creationId xmlns:p14="http://schemas.microsoft.com/office/powerpoint/2010/main" val="342993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340400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8.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II. HAKSIZ FİİLLERDEN DOĞAN BORÇ İLİŞKİLERİ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B. KUSURSUZ SORUMLULUK</a:t>
            </a: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8808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B. KUSURSUZ SORUMLULUK</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4247317"/>
          </a:xfrm>
          <a:prstGeom prst="rect">
            <a:avLst/>
          </a:prstGeom>
        </p:spPr>
        <p:txBody>
          <a:bodyPr wrap="square">
            <a:spAutoFit/>
          </a:bodyPr>
          <a:lstStyle/>
          <a:p>
            <a:r>
              <a:rPr lang="tr-TR" sz="2400" b="1" dirty="0">
                <a:solidFill>
                  <a:schemeClr val="accent5"/>
                </a:solidFill>
              </a:rPr>
              <a:t>B. KUSURSUZ SORUMLULUK</a:t>
            </a:r>
          </a:p>
          <a:p>
            <a:pPr marL="342900" indent="-342900">
              <a:buFont typeface="Arial" panose="020B0604020202020204" pitchFamily="34" charset="0"/>
              <a:buChar char="•"/>
            </a:pPr>
            <a:r>
              <a:rPr lang="tr-TR" dirty="0"/>
              <a:t>Kusursuz Sorumluluk Halleri hakkaniyet sorumluluğu, özen sorumluluğu ve tehlike sorumluluğu olmak üzere üçe ayrılır. </a:t>
            </a:r>
          </a:p>
          <a:p>
            <a:pPr marL="457200" indent="-457200">
              <a:buAutoNum type="arabicPeriod"/>
            </a:pPr>
            <a:r>
              <a:rPr lang="tr-TR" sz="2400" b="1" dirty="0">
                <a:solidFill>
                  <a:schemeClr val="accent5"/>
                </a:solidFill>
              </a:rPr>
              <a:t>HAKKANİYET SORUMLULUĞU</a:t>
            </a:r>
          </a:p>
          <a:p>
            <a:pPr marL="342900" indent="-342900">
              <a:buFont typeface="Arial" panose="020B0604020202020204" pitchFamily="34" charset="0"/>
              <a:buChar char="•"/>
            </a:pPr>
            <a:r>
              <a:rPr lang="tr-TR" sz="2400" dirty="0"/>
              <a:t>Hakkaniyet gerektiriyorsa hakim, ayırt etme gücü bulunmayan kişinin verdiği zararın kısmen ya da tamamen tazmin edilmesine karar verebilmesidir. Buna bir örnek yazacak olursak; kişinin akıl sağlığı yerinde olmamasına rağmen ama zengin biri olması ve bu kişinin fakir birine zarar vermesi durumunda hakkaniyet gereği bu zararı ödemek zorunda olması örnek olarak verilebilir..</a:t>
            </a:r>
          </a:p>
          <a:p>
            <a:pPr marL="342900" indent="-342900">
              <a:buFont typeface="Arial" panose="020B0604020202020204" pitchFamily="34" charset="0"/>
              <a:buChar char="•"/>
            </a:pPr>
            <a:r>
              <a:rPr lang="tr-TR" sz="2400" dirty="0"/>
              <a:t>TBK </a:t>
            </a:r>
            <a:r>
              <a:rPr lang="tr-TR" sz="2400" dirty="0" err="1"/>
              <a:t>md.</a:t>
            </a:r>
            <a:r>
              <a:rPr lang="tr-TR" sz="2400" dirty="0"/>
              <a:t> 65: </a:t>
            </a:r>
            <a:r>
              <a:rPr lang="tr-TR" b="1" i="1" dirty="0"/>
              <a:t>Hakkaniyet gerektiriyorsa; hâkim, ayırt etme gücü bulunmayan </a:t>
            </a:r>
            <a:r>
              <a:rPr lang="tr-TR" b="1" i="1" dirty="0" err="1"/>
              <a:t>kişinin</a:t>
            </a:r>
            <a:r>
              <a:rPr lang="tr-TR" b="1" i="1" dirty="0"/>
              <a:t> </a:t>
            </a:r>
            <a:r>
              <a:rPr lang="tr-TR" b="1" i="1" dirty="0" err="1"/>
              <a:t>verdiği</a:t>
            </a:r>
            <a:r>
              <a:rPr lang="tr-TR" b="1" i="1" dirty="0"/>
              <a:t> zararın, tamamen veya kısmen giderilmesine karar verir.</a:t>
            </a:r>
            <a:endParaRPr lang="tr-TR" sz="2400" dirty="0"/>
          </a:p>
        </p:txBody>
      </p:sp>
    </p:spTree>
    <p:extLst>
      <p:ext uri="{BB962C8B-B14F-4D97-AF65-F5344CB8AC3E}">
        <p14:creationId xmlns:p14="http://schemas.microsoft.com/office/powerpoint/2010/main" val="426413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B. KUSURSUZ SORUMLULUK</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785652"/>
          </a:xfrm>
          <a:prstGeom prst="rect">
            <a:avLst/>
          </a:prstGeom>
        </p:spPr>
        <p:txBody>
          <a:bodyPr wrap="square">
            <a:spAutoFit/>
          </a:bodyPr>
          <a:lstStyle/>
          <a:p>
            <a:r>
              <a:rPr lang="tr-TR" sz="2400" b="1" dirty="0">
                <a:solidFill>
                  <a:schemeClr val="accent5"/>
                </a:solidFill>
              </a:rPr>
              <a:t>B. KUSURSUZ SORUMLULUK</a:t>
            </a:r>
          </a:p>
          <a:p>
            <a:pPr marL="342900" indent="-342900">
              <a:buFont typeface="Arial" panose="020B0604020202020204" pitchFamily="34" charset="0"/>
              <a:buChar char="•"/>
            </a:pPr>
            <a:r>
              <a:rPr lang="tr-TR" dirty="0"/>
              <a:t>Kusursuz Sorumluluk Halleri hakkaniyet sorumluluğu, özen sorumluluğu ve tehlike sorumluluğu olmak üzere üçe ayrılır. </a:t>
            </a:r>
          </a:p>
          <a:p>
            <a:r>
              <a:rPr lang="tr-TR" sz="2400" b="1" dirty="0">
                <a:solidFill>
                  <a:schemeClr val="accent5"/>
                </a:solidFill>
              </a:rPr>
              <a:t>2. ÖZEN SORUMLULUĞU (Olağan Sebep Sorumluluğu)</a:t>
            </a:r>
          </a:p>
          <a:p>
            <a:pPr marL="457200" indent="-457200">
              <a:buAutoNum type="alphaLcPeriod"/>
            </a:pPr>
            <a:r>
              <a:rPr lang="tr-TR" sz="2400" b="1" dirty="0">
                <a:solidFill>
                  <a:schemeClr val="accent5"/>
                </a:solidFill>
              </a:rPr>
              <a:t>Adam Çalıştıranın Sorumluluğu (TBK 66)</a:t>
            </a:r>
          </a:p>
          <a:p>
            <a:pPr marL="342900" indent="-342900">
              <a:buFont typeface="Arial" panose="020B0604020202020204" pitchFamily="34" charset="0"/>
              <a:buChar char="•"/>
            </a:pPr>
            <a:r>
              <a:rPr lang="tr-TR" dirty="0"/>
              <a:t>Adam çalıştıran ayırt etme gücüne sahip olmasa bile çalışanın verdiği zararı ödemek zorundadır.</a:t>
            </a:r>
          </a:p>
          <a:p>
            <a:pPr marL="342900" indent="-342900">
              <a:buFont typeface="Arial" panose="020B0604020202020204" pitchFamily="34" charset="0"/>
              <a:buChar char="•"/>
            </a:pPr>
            <a:r>
              <a:rPr lang="tr-TR" dirty="0"/>
              <a:t>Sorumluluğun şartları: Fiil- Zarar-Uygun illiyet bağı-Hukuka aykırılık sorumluluğun genel şartlarıdır. Çalışan ile çalıştıran arası bir bağımlılık ilişkisinin olması-Zararın hukuka aykırı bir davranış ile meydana gelmesi-Adam çalıştıranın kurtuluş kanıtı getirmemiş olması sorumluluğun özel şartlarındandır.</a:t>
            </a:r>
          </a:p>
          <a:p>
            <a:endParaRPr lang="tr-TR" sz="2400" b="1" dirty="0">
              <a:solidFill>
                <a:schemeClr val="accent5"/>
              </a:solidFill>
            </a:endParaRPr>
          </a:p>
        </p:txBody>
      </p:sp>
    </p:spTree>
    <p:extLst>
      <p:ext uri="{BB962C8B-B14F-4D97-AF65-F5344CB8AC3E}">
        <p14:creationId xmlns:p14="http://schemas.microsoft.com/office/powerpoint/2010/main" val="1054577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B. KUSURSUZ SORUMLULUK</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785652"/>
          </a:xfrm>
          <a:prstGeom prst="rect">
            <a:avLst/>
          </a:prstGeom>
        </p:spPr>
        <p:txBody>
          <a:bodyPr wrap="square">
            <a:spAutoFit/>
          </a:bodyPr>
          <a:lstStyle/>
          <a:p>
            <a:r>
              <a:rPr lang="tr-TR" sz="2400" b="1" dirty="0">
                <a:solidFill>
                  <a:schemeClr val="accent5"/>
                </a:solidFill>
              </a:rPr>
              <a:t>B. KUSURSUZ SORUMLULUK</a:t>
            </a:r>
          </a:p>
          <a:p>
            <a:pPr marL="342900" indent="-342900">
              <a:buFont typeface="Arial" panose="020B0604020202020204" pitchFamily="34" charset="0"/>
              <a:buChar char="•"/>
            </a:pPr>
            <a:r>
              <a:rPr lang="tr-TR" dirty="0"/>
              <a:t>Kusursuz Sorumluluk Halleri hakkaniyet sorumluluğu, özen sorumluluğu ve tehlike sorumluluğu olmak üzere üçe ayrılır. </a:t>
            </a:r>
          </a:p>
          <a:p>
            <a:r>
              <a:rPr lang="tr-TR" sz="2400" b="1" dirty="0">
                <a:solidFill>
                  <a:schemeClr val="accent5"/>
                </a:solidFill>
              </a:rPr>
              <a:t>2. ÖZEN SORUMLULUĞU (Olağan Sebep Sorumluluğu)</a:t>
            </a:r>
          </a:p>
          <a:p>
            <a:r>
              <a:rPr lang="tr-TR" sz="2400" b="1" dirty="0">
                <a:solidFill>
                  <a:schemeClr val="accent5"/>
                </a:solidFill>
              </a:rPr>
              <a:t>b.  Hayvan Bulunduranın Sorumluluğu (TBK 67)</a:t>
            </a:r>
          </a:p>
          <a:p>
            <a:pPr marL="342900" indent="-342900">
              <a:buFont typeface="Arial" panose="020B0604020202020204" pitchFamily="34" charset="0"/>
              <a:buChar char="•"/>
            </a:pPr>
            <a:r>
              <a:rPr lang="tr-TR" dirty="0"/>
              <a:t>TBK m.67 </a:t>
            </a:r>
            <a:r>
              <a:rPr lang="tr-TR" dirty="0" err="1"/>
              <a:t>vd.da</a:t>
            </a:r>
            <a:r>
              <a:rPr lang="tr-TR" dirty="0"/>
              <a:t> düzenlenmiştir. Bir hayvanın bakımını sürekli ve geçici olarak üstelenen kişi, hayvanın verdiği zararı gidermekle yükümlü tutulmuş olup, hayvan bulunduran bu zararın doğmasını engellemek için gereken özeni gösterdiğini ispat ederse ancak bu sorumluluktan kurtulur. </a:t>
            </a:r>
          </a:p>
          <a:p>
            <a:pPr marL="342900" indent="-342900">
              <a:buFont typeface="Arial" panose="020B0604020202020204" pitchFamily="34" charset="0"/>
              <a:buChar char="•"/>
            </a:pPr>
            <a:r>
              <a:rPr lang="tr-TR" dirty="0"/>
              <a:t>Hayvanın bir başkası veya başkasına ait hayvan tarafından ürkütülmesi halinde ise, hayvan bulunduran kişinin bu kişiye veya hayvanın sahibine rücu hakkı vardır. </a:t>
            </a:r>
          </a:p>
          <a:p>
            <a:pPr marL="342900" indent="-342900">
              <a:buFont typeface="Arial" panose="020B0604020202020204" pitchFamily="34" charset="0"/>
              <a:buChar char="•"/>
            </a:pPr>
            <a:endParaRPr lang="tr-TR" sz="2400" b="1" dirty="0">
              <a:solidFill>
                <a:schemeClr val="accent5"/>
              </a:solidFill>
            </a:endParaRPr>
          </a:p>
        </p:txBody>
      </p:sp>
    </p:spTree>
    <p:extLst>
      <p:ext uri="{BB962C8B-B14F-4D97-AF65-F5344CB8AC3E}">
        <p14:creationId xmlns:p14="http://schemas.microsoft.com/office/powerpoint/2010/main" val="464245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B. KUSURSUZ SORUMLULUK</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693319"/>
          </a:xfrm>
          <a:prstGeom prst="rect">
            <a:avLst/>
          </a:prstGeom>
        </p:spPr>
        <p:txBody>
          <a:bodyPr wrap="square">
            <a:spAutoFit/>
          </a:bodyPr>
          <a:lstStyle/>
          <a:p>
            <a:r>
              <a:rPr lang="tr-TR" sz="2400" b="1" dirty="0">
                <a:solidFill>
                  <a:schemeClr val="accent5"/>
                </a:solidFill>
              </a:rPr>
              <a:t>B. KUSURSUZ SORUMLULUK</a:t>
            </a:r>
          </a:p>
          <a:p>
            <a:pPr marL="342900" indent="-342900">
              <a:buFont typeface="Arial" panose="020B0604020202020204" pitchFamily="34" charset="0"/>
              <a:buChar char="•"/>
            </a:pPr>
            <a:r>
              <a:rPr lang="tr-TR" dirty="0"/>
              <a:t>Kusursuz Sorumluluk Halleri hakkaniyet sorumluluğu, özen sorumluluğu ve tehlike sorumluluğu olmak üzere üçe ayrılır. </a:t>
            </a:r>
          </a:p>
          <a:p>
            <a:r>
              <a:rPr lang="tr-TR" sz="2400" b="1" dirty="0">
                <a:solidFill>
                  <a:schemeClr val="accent5"/>
                </a:solidFill>
              </a:rPr>
              <a:t>2. ÖZEN SORUMLULUĞU (Olağan Sebep Sorumluluğu)</a:t>
            </a:r>
          </a:p>
          <a:p>
            <a:r>
              <a:rPr lang="tr-TR" sz="2400" b="1" dirty="0">
                <a:solidFill>
                  <a:schemeClr val="accent5"/>
                </a:solidFill>
              </a:rPr>
              <a:t>b.  Hayvan Bulunduranın Sorumluluğu (TBK 67)</a:t>
            </a:r>
          </a:p>
          <a:p>
            <a:pPr marL="342900" indent="-342900">
              <a:buFont typeface="Arial" panose="020B0604020202020204" pitchFamily="34" charset="0"/>
              <a:buChar char="•"/>
            </a:pPr>
            <a:r>
              <a:rPr lang="tr-TR" sz="2400" b="1" dirty="0">
                <a:solidFill>
                  <a:schemeClr val="accent5"/>
                </a:solidFill>
              </a:rPr>
              <a:t>Zarar Görenin Hapis Hakkı</a:t>
            </a:r>
          </a:p>
          <a:p>
            <a:pPr marL="342900" indent="-342900">
              <a:buFont typeface="Arial" panose="020B0604020202020204" pitchFamily="34" charset="0"/>
              <a:buChar char="•"/>
            </a:pPr>
            <a:r>
              <a:rPr lang="tr-TR" sz="2400" b="1" dirty="0">
                <a:solidFill>
                  <a:schemeClr val="accent5"/>
                </a:solidFill>
              </a:rPr>
              <a:t>TBK </a:t>
            </a:r>
            <a:r>
              <a:rPr lang="tr-TR" sz="2400" b="1" dirty="0" err="1">
                <a:solidFill>
                  <a:schemeClr val="accent5"/>
                </a:solidFill>
              </a:rPr>
              <a:t>md.</a:t>
            </a:r>
            <a:r>
              <a:rPr lang="tr-TR" sz="2400" b="1" dirty="0">
                <a:solidFill>
                  <a:schemeClr val="accent5"/>
                </a:solidFill>
              </a:rPr>
              <a:t> 68’e göre: </a:t>
            </a:r>
            <a:r>
              <a:rPr lang="tr-TR" dirty="0"/>
              <a:t>bir kişiye ait hayvanın bir başkasına ait taşınmaza zarar vermesi halinde, taşınmazın zilyedi hayvanı yakalayarak zarar giderilinceye değin hayvanı elinde tutabilir. Hatta koşullar haklı gösterdiği takdirde, hayvanı etkisiz hale dahi getirebilir. Fakat bu durumda taşınmaz zilyedinin hayvan sahibine bilgi vermek zorunluluğu vardır.</a:t>
            </a:r>
          </a:p>
          <a:p>
            <a:pPr marL="342900" indent="-342900">
              <a:buFont typeface="Arial" panose="020B0604020202020204" pitchFamily="34" charset="0"/>
              <a:buChar char="•"/>
            </a:pPr>
            <a:endParaRPr lang="tr-TR" sz="2400" b="1" dirty="0">
              <a:solidFill>
                <a:schemeClr val="accent5"/>
              </a:solidFill>
            </a:endParaRPr>
          </a:p>
        </p:txBody>
      </p:sp>
    </p:spTree>
    <p:extLst>
      <p:ext uri="{BB962C8B-B14F-4D97-AF65-F5344CB8AC3E}">
        <p14:creationId xmlns:p14="http://schemas.microsoft.com/office/powerpoint/2010/main" val="2106318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B. KUSURSUZ SORUMLULUK</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4893647"/>
          </a:xfrm>
          <a:prstGeom prst="rect">
            <a:avLst/>
          </a:prstGeom>
        </p:spPr>
        <p:txBody>
          <a:bodyPr wrap="square">
            <a:spAutoFit/>
          </a:bodyPr>
          <a:lstStyle/>
          <a:p>
            <a:r>
              <a:rPr lang="tr-TR" sz="2400" b="1" dirty="0">
                <a:solidFill>
                  <a:schemeClr val="accent5"/>
                </a:solidFill>
              </a:rPr>
              <a:t>B. KUSURSUZ SORUMLULUK</a:t>
            </a:r>
          </a:p>
          <a:p>
            <a:r>
              <a:rPr lang="tr-TR" sz="2400" b="1" dirty="0">
                <a:solidFill>
                  <a:schemeClr val="accent5"/>
                </a:solidFill>
              </a:rPr>
              <a:t>2. ÖZEN SORUMLULUĞU (Olağan Sebep Sorumluluğu)</a:t>
            </a:r>
          </a:p>
          <a:p>
            <a:r>
              <a:rPr lang="tr-TR" sz="2400" b="1" dirty="0">
                <a:solidFill>
                  <a:schemeClr val="accent5"/>
                </a:solidFill>
              </a:rPr>
              <a:t>c. Yapı Malinin Sorumluluğu (TBK 69)</a:t>
            </a:r>
          </a:p>
          <a:p>
            <a:pPr marL="285750" indent="-285750">
              <a:buFont typeface="Arial" panose="020B0604020202020204" pitchFamily="34" charset="0"/>
              <a:buChar char="•"/>
            </a:pPr>
            <a:r>
              <a:rPr lang="tr-TR" b="1" dirty="0">
                <a:solidFill>
                  <a:schemeClr val="accent5"/>
                </a:solidFill>
              </a:rPr>
              <a:t> </a:t>
            </a:r>
            <a:r>
              <a:rPr lang="tr-TR" dirty="0"/>
              <a:t>Madde hükmüne göre bir binanın veya diğer yapı eserlerinin malikinin bunların yapımındaki bozukluk veya bakımındaki eksikliklerden sorumlu olduğu düzenlenir. Ancak gerçekleşen maddi veya manevi zararla yapıdaki bozukluk veya bakım eksikliği arasındaki uygun illiyet bağını kesecek nitelikteki mücbir sebep, zarar görenin kusuru veya üçüncü kişinin kusuru halinde yapı malikinin sorumluluğu yoluna gidilemez.</a:t>
            </a:r>
          </a:p>
          <a:p>
            <a:pPr marL="285750" indent="-285750">
              <a:buFont typeface="Arial" panose="020B0604020202020204" pitchFamily="34" charset="0"/>
              <a:buChar char="•"/>
            </a:pPr>
            <a:r>
              <a:rPr lang="tr-TR" dirty="0"/>
              <a:t>Yine aynı şekilde maddede, yapı malikinin yanı sıra intifa veya oturma hakkı sahiplerinin de binanın bakımındaki eksikliklerden malikle birlikte sorumlu tutulacağı yer alır. İntifa ve oturma hakkı sahipleri binanın bakımındaki eksiklerden sorumlu tutulmasına rağmen, binanın yapımındaki bozukluklardan sorumlu değildir. Bu şekilde sorumlu olanların ise, kendilerine karşı sorumlu kişilere rücu hakkı saklıdır.</a:t>
            </a:r>
          </a:p>
          <a:p>
            <a:pPr marL="285750" indent="-285750">
              <a:buFont typeface="Arial" panose="020B0604020202020204" pitchFamily="34" charset="0"/>
              <a:buChar char="•"/>
            </a:pPr>
            <a:endParaRPr lang="tr-TR" b="1" dirty="0">
              <a:solidFill>
                <a:schemeClr val="accent5"/>
              </a:solidFill>
            </a:endParaRPr>
          </a:p>
          <a:p>
            <a:pPr marL="285750" indent="-285750">
              <a:buFont typeface="Arial" panose="020B0604020202020204" pitchFamily="34" charset="0"/>
              <a:buChar char="•"/>
            </a:pPr>
            <a:endParaRPr lang="tr-TR" dirty="0"/>
          </a:p>
          <a:p>
            <a:pPr marL="342900" indent="-342900">
              <a:buFont typeface="Arial" panose="020B0604020202020204" pitchFamily="34" charset="0"/>
              <a:buChar char="•"/>
            </a:pPr>
            <a:endParaRPr lang="tr-TR" sz="2400" b="1" dirty="0">
              <a:solidFill>
                <a:schemeClr val="accent5"/>
              </a:solidFill>
            </a:endParaRPr>
          </a:p>
        </p:txBody>
      </p:sp>
    </p:spTree>
    <p:extLst>
      <p:ext uri="{BB962C8B-B14F-4D97-AF65-F5344CB8AC3E}">
        <p14:creationId xmlns:p14="http://schemas.microsoft.com/office/powerpoint/2010/main" val="2164755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B. KUSURSUZ SORUMLULUK</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2954655"/>
          </a:xfrm>
          <a:prstGeom prst="rect">
            <a:avLst/>
          </a:prstGeom>
        </p:spPr>
        <p:txBody>
          <a:bodyPr wrap="square">
            <a:spAutoFit/>
          </a:bodyPr>
          <a:lstStyle/>
          <a:p>
            <a:r>
              <a:rPr lang="tr-TR" sz="2400" b="1" dirty="0">
                <a:solidFill>
                  <a:schemeClr val="accent5"/>
                </a:solidFill>
              </a:rPr>
              <a:t>B. KUSURSUZ SORUMLULUK</a:t>
            </a:r>
          </a:p>
          <a:p>
            <a:r>
              <a:rPr lang="tr-TR" sz="2400" b="1" dirty="0">
                <a:solidFill>
                  <a:schemeClr val="accent5"/>
                </a:solidFill>
              </a:rPr>
              <a:t>2. ÖZEN SORUMLULUĞU (Olağan Sebep Sorumluluğu)</a:t>
            </a:r>
          </a:p>
          <a:p>
            <a:r>
              <a:rPr lang="tr-TR" sz="2400" b="1" dirty="0">
                <a:solidFill>
                  <a:schemeClr val="accent5"/>
                </a:solidFill>
              </a:rPr>
              <a:t>c. Yapı Malinin Sorumluluğu (TBK 69)</a:t>
            </a:r>
          </a:p>
          <a:p>
            <a:pPr marL="285750" indent="-285750">
              <a:buFont typeface="Arial" panose="020B0604020202020204" pitchFamily="34" charset="0"/>
              <a:buChar char="•"/>
            </a:pPr>
            <a:r>
              <a:rPr lang="tr-TR" dirty="0"/>
              <a:t> TBK </a:t>
            </a:r>
            <a:r>
              <a:rPr lang="tr-TR" dirty="0" err="1"/>
              <a:t>md.</a:t>
            </a:r>
            <a:r>
              <a:rPr lang="tr-TR" dirty="0"/>
              <a:t> 70 hükmüne göre ise, henüz bir zarar meydana gelmemekle birlikte zarar tehlikesinin varlığı halinde, zarar görme tehlikesi olan kişinin bu tehlikenin giderilmesi için gerekli tedbirlerin alınmasını bina veya yapı eseri sahibinden isteme hakkı mevcuttur.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a:p>
          <a:p>
            <a:pPr marL="342900" indent="-342900">
              <a:buFont typeface="Arial" panose="020B0604020202020204" pitchFamily="34" charset="0"/>
              <a:buChar char="•"/>
            </a:pPr>
            <a:endParaRPr lang="tr-TR" sz="2400" b="1" dirty="0">
              <a:solidFill>
                <a:schemeClr val="accent5"/>
              </a:solidFill>
            </a:endParaRPr>
          </a:p>
        </p:txBody>
      </p:sp>
    </p:spTree>
    <p:extLst>
      <p:ext uri="{BB962C8B-B14F-4D97-AF65-F5344CB8AC3E}">
        <p14:creationId xmlns:p14="http://schemas.microsoft.com/office/powerpoint/2010/main" val="1471211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II. HAKSIZ FİİLLERDEN DOĞAN BORÇ İLİŞKİLERİ</a:t>
            </a:r>
            <a:br>
              <a:rPr lang="tr-TR" sz="2400" dirty="0">
                <a:solidFill>
                  <a:schemeClr val="accent5">
                    <a:lumMod val="75000"/>
                  </a:schemeClr>
                </a:solidFill>
              </a:rPr>
            </a:br>
            <a:r>
              <a:rPr lang="tr-TR" sz="2400" dirty="0">
                <a:solidFill>
                  <a:schemeClr val="accent5">
                    <a:lumMod val="75000"/>
                  </a:schemeClr>
                </a:solidFill>
              </a:rPr>
              <a:t>B. KUSURSUZ SORUMLULUK</a:t>
            </a: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4524315"/>
          </a:xfrm>
          <a:prstGeom prst="rect">
            <a:avLst/>
          </a:prstGeom>
        </p:spPr>
        <p:txBody>
          <a:bodyPr wrap="square">
            <a:spAutoFit/>
          </a:bodyPr>
          <a:lstStyle/>
          <a:p>
            <a:r>
              <a:rPr lang="tr-TR" sz="2400" b="1" dirty="0">
                <a:solidFill>
                  <a:schemeClr val="accent5"/>
                </a:solidFill>
              </a:rPr>
              <a:t>B. KUSURSUZ SORUMLULUK</a:t>
            </a:r>
          </a:p>
          <a:p>
            <a:r>
              <a:rPr lang="tr-TR" sz="2400" b="1" dirty="0">
                <a:solidFill>
                  <a:schemeClr val="accent5"/>
                </a:solidFill>
              </a:rPr>
              <a:t>3. Tehlike SORUMLULUĞU (TBK </a:t>
            </a:r>
            <a:r>
              <a:rPr lang="tr-TR" sz="2400" b="1" dirty="0" err="1">
                <a:solidFill>
                  <a:schemeClr val="accent5"/>
                </a:solidFill>
              </a:rPr>
              <a:t>md.</a:t>
            </a:r>
            <a:r>
              <a:rPr lang="tr-TR" sz="2400" b="1" dirty="0">
                <a:solidFill>
                  <a:schemeClr val="accent5"/>
                </a:solidFill>
              </a:rPr>
              <a:t> 71)</a:t>
            </a:r>
          </a:p>
          <a:p>
            <a:pPr marL="285750" indent="-285750">
              <a:buFont typeface="Arial" panose="020B0604020202020204" pitchFamily="34" charset="0"/>
              <a:buChar char="•"/>
            </a:pPr>
            <a:r>
              <a:rPr lang="tr-TR" dirty="0"/>
              <a:t>Önemli ölçüde tehlike arz eden işletmenin faaliyetlerinden doğan zararlardan işletme sahibi ve varsa işleten </a:t>
            </a:r>
            <a:r>
              <a:rPr lang="tr-TR" dirty="0" err="1"/>
              <a:t>müteselsilen</a:t>
            </a:r>
            <a:r>
              <a:rPr lang="tr-TR" dirty="0"/>
              <a:t> sorumludur. </a:t>
            </a:r>
          </a:p>
          <a:p>
            <a:pPr marL="285750" indent="-285750">
              <a:buFont typeface="Arial" panose="020B0604020202020204" pitchFamily="34" charset="0"/>
              <a:buChar char="•"/>
            </a:pPr>
            <a:r>
              <a:rPr lang="tr-TR" dirty="0"/>
              <a:t>Burada öncelikle tehlike yaratan bir işletmenin varlığı ve yarattığı tehlikenin önemli ölçüde olması söz konusudur. </a:t>
            </a:r>
          </a:p>
          <a:p>
            <a:pPr marL="285750" indent="-285750">
              <a:buFont typeface="Arial" panose="020B0604020202020204" pitchFamily="34" charset="0"/>
              <a:buChar char="•"/>
            </a:pPr>
            <a:r>
              <a:rPr lang="tr-TR" dirty="0"/>
              <a:t>Önemli ölçüde tehlike arz eden işletme kıstası yine maddede yer alır. </a:t>
            </a:r>
            <a:r>
              <a:rPr lang="tr-TR" i="1" dirty="0">
                <a:solidFill>
                  <a:schemeClr val="accent5"/>
                </a:solidFill>
              </a:rPr>
              <a:t>Kullanılan malzeme, araç-gereçler göz önünde bulunduğunda, uzman bir kişiden beklenen tüm özenin gösterilmesi halinde dahi sıkça veya ağır zararlar doğurmaya elverişli ise</a:t>
            </a:r>
            <a:r>
              <a:rPr lang="tr-TR" dirty="0"/>
              <a:t>, o işletme önemli ölçüde tehlikeli işletme sayılır. Bu tür işletmelerin faaliyetlerine hukuk düzenince izin verilmiş olması halinde bile zarar görenler, zararlarının uygun bir bedelle denkleştirilmesini talep hakkına sahiptir.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a:p>
          <a:p>
            <a:pPr marL="342900" indent="-342900">
              <a:buFont typeface="Arial" panose="020B0604020202020204" pitchFamily="34" charset="0"/>
              <a:buChar char="•"/>
            </a:pPr>
            <a:endParaRPr lang="tr-TR" sz="2400" b="1" dirty="0">
              <a:solidFill>
                <a:schemeClr val="accent5"/>
              </a:solidFill>
            </a:endParaRPr>
          </a:p>
        </p:txBody>
      </p:sp>
    </p:spTree>
    <p:extLst>
      <p:ext uri="{BB962C8B-B14F-4D97-AF65-F5344CB8AC3E}">
        <p14:creationId xmlns:p14="http://schemas.microsoft.com/office/powerpoint/2010/main" val="3278000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13245</TotalTime>
  <Words>967</Words>
  <Application>Microsoft Office PowerPoint</Application>
  <PresentationFormat>Ekran Gösterisi (4:3)</PresentationFormat>
  <Paragraphs>63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10</vt:i4>
      </vt:variant>
    </vt:vector>
  </HeadingPairs>
  <TitlesOfParts>
    <vt:vector size="16" baseType="lpstr">
      <vt:lpstr>Arial</vt:lpstr>
      <vt:lpstr>Calibri</vt:lpstr>
      <vt:lpstr>Wingdings</vt:lpstr>
      <vt:lpstr>ekonomi</vt:lpstr>
      <vt:lpstr>1_Rics</vt:lpstr>
      <vt:lpstr>h.t.</vt:lpstr>
      <vt:lpstr>PowerPoint Sunusu</vt:lpstr>
      <vt:lpstr>PowerPoint Sunusu</vt:lpstr>
      <vt:lpstr>II. HAKSIZ FİİLLERDEN DOĞAN BORÇ İLİŞKİLERİ B. KUSURSUZ SORUMLULUK  </vt:lpstr>
      <vt:lpstr>II. HAKSIZ FİİLLERDEN DOĞAN BORÇ İLİŞKİLERİ B. KUSURSUZ SORUMLULUK  </vt:lpstr>
      <vt:lpstr>II. HAKSIZ FİİLLERDEN DOĞAN BORÇ İLİŞKİLERİ B. KUSURSUZ SORUMLULUK  </vt:lpstr>
      <vt:lpstr>II. HAKSIZ FİİLLERDEN DOĞAN BORÇ İLİŞKİLERİ B. KUSURSUZ SORUMLULUK  </vt:lpstr>
      <vt:lpstr>II. HAKSIZ FİİLLERDEN DOĞAN BORÇ İLİŞKİLERİ B. KUSURSUZ SORUMLULUK  </vt:lpstr>
      <vt:lpstr>II. HAKSIZ FİİLLERDEN DOĞAN BORÇ İLİŞKİLERİ B. KUSURSUZ SORUMLULUK  </vt:lpstr>
      <vt:lpstr>II. HAKSIZ FİİLLERDEN DOĞAN BORÇ İLİŞKİLERİ B. KUSURSUZ SORUMLULUK  </vt:lpstr>
      <vt:lpstr>II. HAKSIZ FİİLLERDEN DOĞAN BORÇ İLİŞKİLERİ B. KUSURSUZ SORUMLULUK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2020-02-24T22:11:44Z</dcterms:modified>
</cp:coreProperties>
</file>