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70322-3330-4BDB-BD4A-85823C7853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8A30C-2FC3-4E05-982F-398703A4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582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70322-3330-4BDB-BD4A-85823C7853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8A30C-2FC3-4E05-982F-398703A4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439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70322-3330-4BDB-BD4A-85823C7853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8A30C-2FC3-4E05-982F-398703A4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856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70322-3330-4BDB-BD4A-85823C7853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8A30C-2FC3-4E05-982F-398703A4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3232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70322-3330-4BDB-BD4A-85823C7853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8A30C-2FC3-4E05-982F-398703A4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9175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70322-3330-4BDB-BD4A-85823C7853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8A30C-2FC3-4E05-982F-398703A4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884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70322-3330-4BDB-BD4A-85823C7853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8A30C-2FC3-4E05-982F-398703A4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103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70322-3330-4BDB-BD4A-85823C7853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8A30C-2FC3-4E05-982F-398703A4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7481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70322-3330-4BDB-BD4A-85823C7853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8A30C-2FC3-4E05-982F-398703A4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9013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70322-3330-4BDB-BD4A-85823C7853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8A30C-2FC3-4E05-982F-398703A4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408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70322-3330-4BDB-BD4A-85823C7853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8A30C-2FC3-4E05-982F-398703A4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3238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70322-3330-4BDB-BD4A-85823C78530E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8A30C-2FC3-4E05-982F-398703A4A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395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Doymamış yağ asitlerinin </a:t>
            </a:r>
            <a:r>
              <a:rPr lang="tr-TR" b="1" dirty="0" err="1" smtClean="0"/>
              <a:t>oksidasyonu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tr-TR" dirty="0"/>
              <a:t>Yapısında doymamış bağ bulunduran yağ asitlerinin </a:t>
            </a:r>
            <a:r>
              <a:rPr lang="tr-TR" dirty="0" err="1"/>
              <a:t>oksidasyonu</a:t>
            </a:r>
            <a:r>
              <a:rPr lang="tr-TR" dirty="0"/>
              <a:t> için, yukarıda anlatılan doymuş yağ asitlerinin </a:t>
            </a:r>
            <a:r>
              <a:rPr lang="tr-TR" dirty="0" err="1"/>
              <a:t>oksidasyonunda</a:t>
            </a:r>
            <a:r>
              <a:rPr lang="tr-TR" dirty="0"/>
              <a:t> işlev gören klasik beta-</a:t>
            </a:r>
            <a:r>
              <a:rPr lang="tr-TR" dirty="0" err="1"/>
              <a:t>oksidasyon</a:t>
            </a:r>
            <a:r>
              <a:rPr lang="tr-TR" dirty="0"/>
              <a:t> enzimlerine ilave olarak, tek doymamış bağa sahip olanlar için bir, birden fazla doymamış bağa sahip olanlar için iki farklı enzime daha ihtiyaç vardır.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6187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/>
              <a:t>Birinci reaksiyonda </a:t>
            </a:r>
            <a:r>
              <a:rPr lang="tr-TR" b="1" dirty="0" err="1"/>
              <a:t>propiyonil-CoA</a:t>
            </a:r>
            <a:r>
              <a:rPr lang="tr-TR" b="1" dirty="0"/>
              <a:t> </a:t>
            </a:r>
            <a:r>
              <a:rPr lang="tr-TR" b="1" dirty="0" err="1"/>
              <a:t>karboksilaz</a:t>
            </a:r>
            <a:r>
              <a:rPr lang="tr-TR" dirty="0"/>
              <a:t> enziminin </a:t>
            </a:r>
            <a:r>
              <a:rPr lang="tr-TR" dirty="0" err="1"/>
              <a:t>katalizlediği</a:t>
            </a:r>
            <a:r>
              <a:rPr lang="tr-TR" dirty="0"/>
              <a:t> reaksiyonla </a:t>
            </a:r>
            <a:r>
              <a:rPr lang="tr-TR" b="1" dirty="0"/>
              <a:t>D-</a:t>
            </a:r>
            <a:r>
              <a:rPr lang="tr-TR" b="1" dirty="0" err="1"/>
              <a:t>metilmalonil</a:t>
            </a:r>
            <a:r>
              <a:rPr lang="tr-TR" b="1" dirty="0"/>
              <a:t>-</a:t>
            </a:r>
            <a:r>
              <a:rPr lang="tr-TR" b="1" dirty="0" err="1"/>
              <a:t>CoA</a:t>
            </a:r>
            <a:r>
              <a:rPr lang="tr-TR" dirty="0"/>
              <a:t> sentezlenir.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Biyotin’in</a:t>
            </a:r>
            <a:r>
              <a:rPr lang="tr-TR" dirty="0" smtClean="0"/>
              <a:t> </a:t>
            </a:r>
            <a:r>
              <a:rPr lang="tr-TR" dirty="0" err="1"/>
              <a:t>koenzim</a:t>
            </a:r>
            <a:r>
              <a:rPr lang="tr-TR" dirty="0"/>
              <a:t> olarak rol aldığı bu reaksiyonda, moleküle bir karboksil grubu ilave edilir.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Reaksiyonun </a:t>
            </a:r>
            <a:r>
              <a:rPr lang="tr-TR" dirty="0"/>
              <a:t>gerçekleşmesi esnasında HCO</a:t>
            </a:r>
            <a:r>
              <a:rPr lang="tr-TR" baseline="-25000" dirty="0"/>
              <a:t>3</a:t>
            </a:r>
            <a:r>
              <a:rPr lang="tr-TR" baseline="30000" dirty="0"/>
              <a:t>− </a:t>
            </a:r>
            <a:r>
              <a:rPr lang="tr-TR" dirty="0" err="1"/>
              <a:t>biyotin’e</a:t>
            </a:r>
            <a:r>
              <a:rPr lang="tr-TR" dirty="0"/>
              <a:t> bağlanır ve </a:t>
            </a:r>
            <a:r>
              <a:rPr lang="tr-TR" dirty="0" err="1"/>
              <a:t>karboksibiyotin</a:t>
            </a:r>
            <a:r>
              <a:rPr lang="tr-TR" dirty="0"/>
              <a:t> ara ürün olarak oluşur.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iş için gereken enerji </a:t>
            </a:r>
            <a:r>
              <a:rPr lang="tr-TR" dirty="0" err="1"/>
              <a:t>ATP’den</a:t>
            </a:r>
            <a:r>
              <a:rPr lang="tr-TR" dirty="0"/>
              <a:t> sağlanır.</a:t>
            </a:r>
          </a:p>
          <a:p>
            <a:pPr>
              <a:defRPr/>
            </a:pP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26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İkinci reaksiyonda D-</a:t>
            </a:r>
            <a:r>
              <a:rPr lang="tr-TR" dirty="0" err="1"/>
              <a:t>metilmalonil</a:t>
            </a:r>
            <a:r>
              <a:rPr lang="tr-TR" dirty="0"/>
              <a:t>-</a:t>
            </a:r>
            <a:r>
              <a:rPr lang="tr-TR" dirty="0" err="1"/>
              <a:t>CoA</a:t>
            </a:r>
            <a:r>
              <a:rPr lang="tr-TR" dirty="0"/>
              <a:t>, L-</a:t>
            </a:r>
            <a:r>
              <a:rPr lang="tr-TR" dirty="0" err="1"/>
              <a:t>metilmalonil</a:t>
            </a:r>
            <a:r>
              <a:rPr lang="tr-TR" dirty="0"/>
              <a:t>-</a:t>
            </a:r>
            <a:r>
              <a:rPr lang="tr-TR" dirty="0" err="1"/>
              <a:t>CoA’ya</a:t>
            </a:r>
            <a:r>
              <a:rPr lang="tr-TR" dirty="0"/>
              <a:t> çevrilir.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Reaksiyonu </a:t>
            </a:r>
            <a:r>
              <a:rPr lang="tr-TR" dirty="0" err="1"/>
              <a:t>katalizleyen</a:t>
            </a:r>
            <a:r>
              <a:rPr lang="tr-TR" dirty="0"/>
              <a:t> enzim </a:t>
            </a:r>
            <a:r>
              <a:rPr lang="tr-TR" b="1" dirty="0" err="1"/>
              <a:t>metilmalonil-CoA</a:t>
            </a:r>
            <a:r>
              <a:rPr lang="tr-TR" b="1" dirty="0"/>
              <a:t> </a:t>
            </a:r>
            <a:r>
              <a:rPr lang="tr-TR" b="1" dirty="0" err="1"/>
              <a:t>epimeraz</a:t>
            </a:r>
            <a:r>
              <a:rPr lang="tr-TR" dirty="0" err="1"/>
              <a:t>’dır</a:t>
            </a:r>
            <a:r>
              <a:rPr lang="tr-TR" dirty="0"/>
              <a:t>.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983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tr-TR" dirty="0"/>
              <a:t>Üçüncü reaksiyonda </a:t>
            </a:r>
            <a:r>
              <a:rPr lang="tr-TR" b="1" dirty="0" err="1"/>
              <a:t>metilmalonil-CoA</a:t>
            </a:r>
            <a:r>
              <a:rPr lang="tr-TR" b="1" dirty="0"/>
              <a:t> </a:t>
            </a:r>
            <a:r>
              <a:rPr lang="tr-TR" b="1" dirty="0" err="1"/>
              <a:t>mutaz</a:t>
            </a:r>
            <a:r>
              <a:rPr lang="tr-TR" b="1" dirty="0"/>
              <a:t> </a:t>
            </a:r>
            <a:r>
              <a:rPr lang="tr-TR" dirty="0"/>
              <a:t>enziminin yardımıyla molekül içinde yapılan bir düzenleme ile </a:t>
            </a:r>
            <a:r>
              <a:rPr lang="tr-TR" dirty="0" err="1"/>
              <a:t>süksinil-CoA</a:t>
            </a:r>
            <a:r>
              <a:rPr lang="tr-TR" dirty="0"/>
              <a:t> meydana gelir. </a:t>
            </a:r>
            <a:endParaRPr lang="tr-TR" dirty="0" smtClean="0"/>
          </a:p>
          <a:p>
            <a:r>
              <a:rPr lang="tr-TR" dirty="0" smtClean="0"/>
              <a:t>Oluşan </a:t>
            </a:r>
            <a:r>
              <a:rPr lang="tr-TR" dirty="0" err="1"/>
              <a:t>süksinil-CoA</a:t>
            </a:r>
            <a:r>
              <a:rPr lang="tr-TR" dirty="0"/>
              <a:t> sitrik asit döngüsüne girebilir veya </a:t>
            </a:r>
            <a:r>
              <a:rPr lang="tr-TR" dirty="0" err="1"/>
              <a:t>okzaloasetat</a:t>
            </a:r>
            <a:r>
              <a:rPr lang="tr-TR" dirty="0"/>
              <a:t> üzerinden </a:t>
            </a:r>
            <a:r>
              <a:rPr lang="tr-TR" dirty="0" err="1"/>
              <a:t>glukoneogenezde</a:t>
            </a:r>
            <a:r>
              <a:rPr lang="tr-TR" dirty="0"/>
              <a:t> kullanılabilir. </a:t>
            </a:r>
            <a:endParaRPr lang="tr-TR" dirty="0" smtClean="0"/>
          </a:p>
          <a:p>
            <a:r>
              <a:rPr lang="tr-TR" dirty="0" smtClean="0"/>
              <a:t>Reaksiyonda </a:t>
            </a:r>
            <a:r>
              <a:rPr lang="tr-TR" dirty="0" err="1"/>
              <a:t>koenzim</a:t>
            </a:r>
            <a:r>
              <a:rPr lang="tr-TR" dirty="0"/>
              <a:t> olarak </a:t>
            </a:r>
            <a:r>
              <a:rPr lang="tr-TR" dirty="0" err="1"/>
              <a:t>deoksiadenozilkobalamin’e</a:t>
            </a:r>
            <a:r>
              <a:rPr lang="tr-TR" dirty="0"/>
              <a:t> (</a:t>
            </a:r>
            <a:r>
              <a:rPr lang="tr-TR" dirty="0" err="1"/>
              <a:t>koenzim</a:t>
            </a:r>
            <a:r>
              <a:rPr lang="tr-TR" dirty="0"/>
              <a:t> B</a:t>
            </a:r>
            <a:r>
              <a:rPr lang="tr-TR" baseline="-25000" dirty="0"/>
              <a:t>12</a:t>
            </a:r>
            <a:r>
              <a:rPr lang="tr-TR" dirty="0"/>
              <a:t>) ihtiyaç vardır.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6115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80520"/>
          </a:xfrm>
        </p:spPr>
        <p:txBody>
          <a:bodyPr>
            <a:normAutofit/>
          </a:bodyPr>
          <a:lstStyle/>
          <a:p>
            <a:r>
              <a:rPr lang="tr-TR" dirty="0" err="1"/>
              <a:t>Süksinil-CoA</a:t>
            </a:r>
            <a:r>
              <a:rPr lang="tr-TR" dirty="0"/>
              <a:t> yağ asidi </a:t>
            </a:r>
            <a:r>
              <a:rPr lang="tr-TR" dirty="0" err="1"/>
              <a:t>oksidasyonunda</a:t>
            </a:r>
            <a:r>
              <a:rPr lang="tr-TR" dirty="0"/>
              <a:t> elde edilen tek </a:t>
            </a:r>
            <a:r>
              <a:rPr lang="tr-TR" dirty="0" err="1"/>
              <a:t>glukojenik</a:t>
            </a:r>
            <a:r>
              <a:rPr lang="tr-TR" dirty="0"/>
              <a:t> üründür.</a:t>
            </a:r>
          </a:p>
          <a:p>
            <a:r>
              <a:rPr lang="tr-TR" dirty="0" smtClean="0"/>
              <a:t>B</a:t>
            </a:r>
            <a:r>
              <a:rPr lang="tr-TR" baseline="-25000" dirty="0" smtClean="0"/>
              <a:t>12</a:t>
            </a:r>
            <a:r>
              <a:rPr lang="tr-TR" dirty="0" smtClean="0"/>
              <a:t> </a:t>
            </a:r>
            <a:r>
              <a:rPr lang="tr-TR" dirty="0"/>
              <a:t>vitamini yetersizliği (veya B</a:t>
            </a:r>
            <a:r>
              <a:rPr lang="tr-TR" baseline="-25000" dirty="0"/>
              <a:t>12</a:t>
            </a:r>
            <a:r>
              <a:rPr lang="tr-TR" dirty="0"/>
              <a:t> vitamininin </a:t>
            </a:r>
            <a:r>
              <a:rPr lang="tr-TR" dirty="0" err="1"/>
              <a:t>koenzimine</a:t>
            </a:r>
            <a:r>
              <a:rPr lang="tr-TR" dirty="0"/>
              <a:t> çevrilmesinde yetersizlik) olan hastaların idrarlarında </a:t>
            </a:r>
            <a:r>
              <a:rPr lang="tr-TR" dirty="0" err="1"/>
              <a:t>propiyonat</a:t>
            </a:r>
            <a:r>
              <a:rPr lang="tr-TR" dirty="0"/>
              <a:t> ve </a:t>
            </a:r>
            <a:r>
              <a:rPr lang="tr-TR" dirty="0" err="1"/>
              <a:t>metilmalonat</a:t>
            </a:r>
            <a:r>
              <a:rPr lang="tr-TR" dirty="0"/>
              <a:t> görülür.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851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Yağ asidi </a:t>
            </a:r>
            <a:r>
              <a:rPr lang="tr-TR" b="1" dirty="0" err="1"/>
              <a:t>oksidasyonunun</a:t>
            </a:r>
            <a:r>
              <a:rPr lang="tr-TR" b="1" dirty="0"/>
              <a:t> düzenlenmesi / </a:t>
            </a:r>
            <a:r>
              <a:rPr lang="tr-TR" b="1" dirty="0" smtClean="0"/>
              <a:t>denetlenmesi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dirty="0" smtClean="0"/>
              <a:t>1</a:t>
            </a:r>
          </a:p>
          <a:p>
            <a:pPr lvl="0"/>
            <a:r>
              <a:rPr lang="tr-TR" dirty="0"/>
              <a:t>Yağ asidi </a:t>
            </a:r>
            <a:r>
              <a:rPr lang="tr-TR" dirty="0" err="1"/>
              <a:t>oksidasyonunun</a:t>
            </a:r>
            <a:r>
              <a:rPr lang="tr-TR" dirty="0"/>
              <a:t> gerçekleştiği yer mitokondri </a:t>
            </a:r>
            <a:r>
              <a:rPr lang="tr-TR" dirty="0" err="1"/>
              <a:t>matriksidir</a:t>
            </a:r>
            <a:r>
              <a:rPr lang="tr-TR" dirty="0"/>
              <a:t>, bu nedenle yağ asitlerinin </a:t>
            </a:r>
            <a:r>
              <a:rPr lang="tr-TR" dirty="0" err="1"/>
              <a:t>karnitin</a:t>
            </a:r>
            <a:r>
              <a:rPr lang="tr-TR" dirty="0"/>
              <a:t> mekiği aracılığıyla sitoplazmadan mitokondriye taşınması gerekir. </a:t>
            </a:r>
            <a:endParaRPr lang="tr-TR" dirty="0" smtClean="0"/>
          </a:p>
          <a:p>
            <a:pPr lvl="0"/>
            <a:r>
              <a:rPr lang="tr-TR" b="1" dirty="0" smtClean="0"/>
              <a:t>Mitokondriye </a:t>
            </a:r>
            <a:r>
              <a:rPr lang="tr-TR" b="1" dirty="0"/>
              <a:t>taşınma işlemi, yağ asitlerinin </a:t>
            </a:r>
            <a:r>
              <a:rPr lang="tr-TR" b="1" dirty="0" err="1"/>
              <a:t>oksidasyonu</a:t>
            </a:r>
            <a:r>
              <a:rPr lang="tr-TR" b="1" dirty="0"/>
              <a:t> için hız sınırlayıcı bir işlemdir</a:t>
            </a:r>
            <a:r>
              <a:rPr lang="tr-TR" dirty="0"/>
              <a:t> ve dolayısıyla önemli bir düzenleme/denetleme noktasıdır.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765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 smtClean="0"/>
              <a:t>2</a:t>
            </a:r>
          </a:p>
          <a:p>
            <a:r>
              <a:rPr lang="tr-TR" dirty="0"/>
              <a:t>Sitoplazmadaki yağ asidi </a:t>
            </a:r>
            <a:r>
              <a:rPr lang="tr-TR" dirty="0" err="1"/>
              <a:t>biyosentezinin</a:t>
            </a:r>
            <a:r>
              <a:rPr lang="tr-TR" dirty="0"/>
              <a:t> ilk ara ürünü olan </a:t>
            </a:r>
            <a:r>
              <a:rPr lang="tr-TR" dirty="0" err="1"/>
              <a:t>malonil-CoA’nın</a:t>
            </a:r>
            <a:r>
              <a:rPr lang="tr-TR" dirty="0"/>
              <a:t> konsantrasyonu, organizmaya dışarıdan karbonhidrat alımı ihtiyacın üzerinde olduğunda artar. </a:t>
            </a:r>
            <a:endParaRPr lang="tr-TR" dirty="0" smtClean="0"/>
          </a:p>
          <a:p>
            <a:r>
              <a:rPr lang="tr-TR" dirty="0" smtClean="0"/>
              <a:t>Çünkü </a:t>
            </a:r>
            <a:r>
              <a:rPr lang="tr-TR" dirty="0"/>
              <a:t>ihtiyacın üzerindeki karbonhidrat, eğer glikojen depoları da doluysa, </a:t>
            </a:r>
            <a:r>
              <a:rPr lang="tr-TR" dirty="0" err="1"/>
              <a:t>triaçilgliserol</a:t>
            </a:r>
            <a:r>
              <a:rPr lang="tr-TR" dirty="0"/>
              <a:t> olarak depolanmak üzere yağ asidi </a:t>
            </a:r>
            <a:r>
              <a:rPr lang="tr-TR" dirty="0" err="1"/>
              <a:t>biyosentezinde</a:t>
            </a:r>
            <a:r>
              <a:rPr lang="tr-TR" dirty="0"/>
              <a:t> kullanılır.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06551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/>
          </a:bodyPr>
          <a:lstStyle/>
          <a:p>
            <a:pPr lvl="0"/>
            <a:r>
              <a:rPr lang="tr-TR" b="1" dirty="0" err="1" smtClean="0"/>
              <a:t>Malonil-CoA</a:t>
            </a:r>
            <a:r>
              <a:rPr lang="tr-TR" b="1" dirty="0" smtClean="0"/>
              <a:t>, </a:t>
            </a:r>
            <a:r>
              <a:rPr lang="tr-TR" b="1" dirty="0" err="1" smtClean="0"/>
              <a:t>karnitin</a:t>
            </a:r>
            <a:r>
              <a:rPr lang="tr-TR" b="1" dirty="0" smtClean="0"/>
              <a:t> </a:t>
            </a:r>
            <a:r>
              <a:rPr lang="tr-TR" b="1" dirty="0" err="1" smtClean="0"/>
              <a:t>açil</a:t>
            </a:r>
            <a:r>
              <a:rPr lang="tr-TR" b="1" dirty="0" smtClean="0"/>
              <a:t> </a:t>
            </a:r>
            <a:r>
              <a:rPr lang="tr-TR" b="1" dirty="0" err="1" smtClean="0"/>
              <a:t>transferaz</a:t>
            </a:r>
            <a:r>
              <a:rPr lang="tr-TR" b="1" dirty="0" smtClean="0"/>
              <a:t> I enzimini </a:t>
            </a:r>
            <a:r>
              <a:rPr lang="tr-TR" b="1" dirty="0" err="1" smtClean="0"/>
              <a:t>inhibe</a:t>
            </a:r>
            <a:r>
              <a:rPr lang="tr-TR" b="1" dirty="0" smtClean="0"/>
              <a:t> eder.</a:t>
            </a:r>
            <a:r>
              <a:rPr lang="tr-TR" dirty="0" smtClean="0"/>
              <a:t> </a:t>
            </a:r>
          </a:p>
          <a:p>
            <a:pPr lvl="0"/>
            <a:r>
              <a:rPr lang="tr-TR" dirty="0" smtClean="0"/>
              <a:t>Böylece organizma, bir taraftan ihtiyaç fazlası enerji kaynağını depolamaya çalışırken, diğer taraftan ihtiyacı olmadığı halde yağ asitlerini enerji temini maksadıyla mitokondriye taşıyıp </a:t>
            </a:r>
            <a:r>
              <a:rPr lang="tr-TR" dirty="0" err="1" smtClean="0"/>
              <a:t>oksidasyona</a:t>
            </a:r>
            <a:r>
              <a:rPr lang="tr-TR" dirty="0" smtClean="0"/>
              <a:t> uğratmamış olur.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531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tr-TR" dirty="0" smtClean="0"/>
              <a:t>3</a:t>
            </a:r>
          </a:p>
          <a:p>
            <a:pPr lvl="0">
              <a:defRPr/>
            </a:pPr>
            <a:r>
              <a:rPr lang="en-US" dirty="0" err="1" smtClean="0"/>
              <a:t>Mitokondride</a:t>
            </a:r>
            <a:r>
              <a:rPr lang="en-US" dirty="0" smtClean="0"/>
              <a:t> [</a:t>
            </a:r>
            <a:r>
              <a:rPr lang="tr-TR" dirty="0" smtClean="0"/>
              <a:t>NADH</a:t>
            </a:r>
            <a:r>
              <a:rPr lang="en-US" dirty="0" smtClean="0"/>
              <a:t>]</a:t>
            </a:r>
            <a:r>
              <a:rPr lang="tr-TR" dirty="0" smtClean="0"/>
              <a:t> /</a:t>
            </a:r>
            <a:r>
              <a:rPr lang="en-US" dirty="0" smtClean="0"/>
              <a:t> [</a:t>
            </a:r>
            <a:r>
              <a:rPr lang="tr-TR" dirty="0" smtClean="0"/>
              <a:t>NAD</a:t>
            </a:r>
            <a:r>
              <a:rPr lang="en-US" baseline="30000" dirty="0" smtClean="0"/>
              <a:t>+</a:t>
            </a:r>
            <a:r>
              <a:rPr lang="en-US" dirty="0" smtClean="0"/>
              <a:t>]</a:t>
            </a:r>
            <a:r>
              <a:rPr lang="tr-TR" dirty="0" smtClean="0"/>
              <a:t> oranının yüksek olması, </a:t>
            </a:r>
            <a:r>
              <a:rPr lang="en-US" dirty="0" smtClean="0"/>
              <a:t>beta </a:t>
            </a:r>
            <a:r>
              <a:rPr lang="en-US" dirty="0" err="1" smtClean="0"/>
              <a:t>oksidasyonun</a:t>
            </a:r>
            <a:r>
              <a:rPr lang="en-US" dirty="0" smtClean="0"/>
              <a:t> </a:t>
            </a:r>
            <a:r>
              <a:rPr lang="en-US" dirty="0" err="1" smtClean="0"/>
              <a:t>üçüncü</a:t>
            </a:r>
            <a:r>
              <a:rPr lang="en-US" dirty="0" smtClean="0"/>
              <a:t> </a:t>
            </a:r>
            <a:r>
              <a:rPr lang="en-US" dirty="0" err="1" smtClean="0"/>
              <a:t>reaksiyonunu</a:t>
            </a:r>
            <a:r>
              <a:rPr lang="en-US" dirty="0" smtClean="0"/>
              <a:t> </a:t>
            </a:r>
            <a:r>
              <a:rPr lang="en-US" dirty="0" err="1" smtClean="0"/>
              <a:t>katalizleyen</a:t>
            </a:r>
            <a:r>
              <a:rPr lang="en-US" dirty="0" smtClean="0"/>
              <a:t> </a:t>
            </a:r>
            <a:r>
              <a:rPr lang="tr-TR" dirty="0" smtClean="0"/>
              <a:t>‘</a:t>
            </a:r>
            <a:r>
              <a:rPr lang="el-GR" dirty="0" smtClean="0"/>
              <a:t>β</a:t>
            </a:r>
            <a:r>
              <a:rPr lang="tr-TR" dirty="0" smtClean="0"/>
              <a:t>-</a:t>
            </a:r>
            <a:r>
              <a:rPr lang="tr-TR" dirty="0" err="1" smtClean="0"/>
              <a:t>hidroksiaçil-CoA</a:t>
            </a:r>
            <a:r>
              <a:rPr lang="en-US" dirty="0" smtClean="0"/>
              <a:t> </a:t>
            </a:r>
            <a:r>
              <a:rPr lang="en-US" dirty="0" err="1" smtClean="0"/>
              <a:t>dehidrogenaz</a:t>
            </a:r>
            <a:r>
              <a:rPr lang="tr-TR" dirty="0" smtClean="0"/>
              <a:t>’ enziminin </a:t>
            </a:r>
            <a:r>
              <a:rPr lang="tr-TR" dirty="0" err="1" smtClean="0"/>
              <a:t>inhibe</a:t>
            </a:r>
            <a:r>
              <a:rPr lang="tr-TR" dirty="0" smtClean="0"/>
              <a:t> olmasına neden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51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tr-TR" dirty="0" smtClean="0"/>
              <a:t>4</a:t>
            </a:r>
          </a:p>
          <a:p>
            <a:pPr lvl="0"/>
            <a:r>
              <a:rPr lang="tr-TR" dirty="0" smtClean="0"/>
              <a:t>Mitokondride </a:t>
            </a:r>
            <a:r>
              <a:rPr lang="tr-TR" dirty="0" err="1" smtClean="0"/>
              <a:t>asetil-CoA</a:t>
            </a:r>
            <a:r>
              <a:rPr lang="tr-TR" dirty="0" smtClean="0"/>
              <a:t> konsantrasyonunun yüksek olması, </a:t>
            </a:r>
            <a:r>
              <a:rPr lang="en-US" dirty="0" smtClean="0"/>
              <a:t>beta </a:t>
            </a:r>
            <a:r>
              <a:rPr lang="en-US" dirty="0" err="1" smtClean="0"/>
              <a:t>oksidasyonun</a:t>
            </a:r>
            <a:r>
              <a:rPr lang="en-US" dirty="0" smtClean="0"/>
              <a:t> </a:t>
            </a:r>
            <a:r>
              <a:rPr lang="en-US" dirty="0" err="1" smtClean="0"/>
              <a:t>dördüncü</a:t>
            </a:r>
            <a:r>
              <a:rPr lang="en-US" dirty="0" smtClean="0"/>
              <a:t> </a:t>
            </a:r>
            <a:r>
              <a:rPr lang="en-US" dirty="0" err="1" smtClean="0"/>
              <a:t>reaksiyonunu</a:t>
            </a:r>
            <a:r>
              <a:rPr lang="en-US" dirty="0" smtClean="0"/>
              <a:t> </a:t>
            </a:r>
            <a:r>
              <a:rPr lang="en-US" dirty="0" err="1" smtClean="0"/>
              <a:t>katalizleyen</a:t>
            </a:r>
            <a:r>
              <a:rPr lang="tr-TR" dirty="0" smtClean="0"/>
              <a:t> ‘</a:t>
            </a:r>
            <a:r>
              <a:rPr lang="tr-TR" dirty="0" err="1" smtClean="0"/>
              <a:t>açil-CoA</a:t>
            </a:r>
            <a:r>
              <a:rPr lang="tr-TR" dirty="0" smtClean="0"/>
              <a:t> </a:t>
            </a:r>
            <a:r>
              <a:rPr lang="tr-TR" dirty="0" err="1" smtClean="0"/>
              <a:t>asetiltransferaz</a:t>
            </a:r>
            <a:r>
              <a:rPr lang="tr-TR" dirty="0" smtClean="0"/>
              <a:t> (</a:t>
            </a:r>
            <a:r>
              <a:rPr lang="tr-TR" dirty="0" err="1" smtClean="0"/>
              <a:t>tiyolaz</a:t>
            </a:r>
            <a:r>
              <a:rPr lang="tr-TR" dirty="0" smtClean="0"/>
              <a:t>)’ enziminin </a:t>
            </a:r>
            <a:r>
              <a:rPr lang="tr-TR" dirty="0" err="1" smtClean="0"/>
              <a:t>inhibe</a:t>
            </a:r>
            <a:r>
              <a:rPr lang="tr-TR" dirty="0" smtClean="0"/>
              <a:t> olmasına neden olur.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35211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20000"/>
              </a:lnSpc>
              <a:buNone/>
              <a:defRPr/>
            </a:pPr>
            <a:r>
              <a:rPr lang="tr-TR" dirty="0" smtClean="0"/>
              <a:t>5</a:t>
            </a:r>
          </a:p>
          <a:p>
            <a:pPr lvl="0">
              <a:defRPr/>
            </a:pPr>
            <a:r>
              <a:rPr lang="tr-TR" dirty="0"/>
              <a:t>Yoğun kas </a:t>
            </a:r>
            <a:r>
              <a:rPr lang="tr-TR" dirty="0" err="1"/>
              <a:t>kontraksiyonu</a:t>
            </a:r>
            <a:r>
              <a:rPr lang="tr-TR" dirty="0"/>
              <a:t> ya da açlıkta, ATP konsantrasyonundaki azalma ve AMP konsantrasyonundaki artma, </a:t>
            </a:r>
            <a:r>
              <a:rPr lang="tr-TR" dirty="0" err="1"/>
              <a:t>AMP’ce</a:t>
            </a:r>
            <a:r>
              <a:rPr lang="tr-TR" dirty="0"/>
              <a:t> aktive edilen-Protein </a:t>
            </a:r>
            <a:r>
              <a:rPr lang="tr-TR" dirty="0" err="1"/>
              <a:t>Kinaz’ı</a:t>
            </a:r>
            <a:r>
              <a:rPr lang="tr-TR" dirty="0"/>
              <a:t> aktive eder. </a:t>
            </a:r>
            <a:endParaRPr lang="tr-TR" dirty="0" smtClean="0"/>
          </a:p>
          <a:p>
            <a:pPr lvl="0">
              <a:defRPr/>
            </a:pPr>
            <a:r>
              <a:rPr lang="tr-TR" dirty="0" smtClean="0"/>
              <a:t>Protein </a:t>
            </a:r>
            <a:r>
              <a:rPr lang="tr-TR" dirty="0" err="1"/>
              <a:t>kinaz</a:t>
            </a:r>
            <a:r>
              <a:rPr lang="tr-TR" dirty="0"/>
              <a:t>, </a:t>
            </a:r>
            <a:r>
              <a:rPr lang="tr-TR" dirty="0" err="1"/>
              <a:t>malonil-CoA</a:t>
            </a:r>
            <a:r>
              <a:rPr lang="tr-TR" dirty="0"/>
              <a:t> sentezini </a:t>
            </a:r>
            <a:r>
              <a:rPr lang="tr-TR" dirty="0" err="1"/>
              <a:t>katalizleyen</a:t>
            </a:r>
            <a:r>
              <a:rPr lang="tr-TR" dirty="0"/>
              <a:t> </a:t>
            </a:r>
            <a:r>
              <a:rPr lang="tr-TR" dirty="0" err="1"/>
              <a:t>asetil-CoA</a:t>
            </a:r>
            <a:r>
              <a:rPr lang="tr-TR" dirty="0"/>
              <a:t> </a:t>
            </a:r>
            <a:r>
              <a:rPr lang="tr-TR" dirty="0" err="1"/>
              <a:t>karboksilaz</a:t>
            </a:r>
            <a:r>
              <a:rPr lang="tr-TR" dirty="0"/>
              <a:t> enzimini </a:t>
            </a:r>
            <a:r>
              <a:rPr lang="tr-TR" dirty="0" err="1"/>
              <a:t>fosforile</a:t>
            </a:r>
            <a:r>
              <a:rPr lang="tr-TR" dirty="0"/>
              <a:t> ederek </a:t>
            </a:r>
            <a:r>
              <a:rPr lang="tr-TR" dirty="0" err="1"/>
              <a:t>inhibe</a:t>
            </a:r>
            <a:r>
              <a:rPr lang="tr-TR" dirty="0"/>
              <a:t> eder, böylece </a:t>
            </a:r>
            <a:r>
              <a:rPr lang="tr-TR" dirty="0" err="1"/>
              <a:t>malonil-CoA</a:t>
            </a:r>
            <a:r>
              <a:rPr lang="tr-TR" dirty="0"/>
              <a:t> konsantrasyonu azalır. </a:t>
            </a:r>
            <a:endParaRPr lang="tr-TR" dirty="0" smtClean="0"/>
          </a:p>
          <a:p>
            <a:pPr lvl="0">
              <a:defRPr/>
            </a:pPr>
            <a:r>
              <a:rPr lang="tr-TR" dirty="0" smtClean="0"/>
              <a:t>Bu </a:t>
            </a:r>
            <a:r>
              <a:rPr lang="tr-TR" dirty="0"/>
              <a:t>sayede </a:t>
            </a:r>
            <a:r>
              <a:rPr lang="tr-TR" b="1" dirty="0" err="1"/>
              <a:t>karnitin</a:t>
            </a:r>
            <a:r>
              <a:rPr lang="tr-TR" b="1" dirty="0"/>
              <a:t> </a:t>
            </a:r>
            <a:r>
              <a:rPr lang="tr-TR" b="1" dirty="0" err="1"/>
              <a:t>açil</a:t>
            </a:r>
            <a:r>
              <a:rPr lang="tr-TR" b="1" dirty="0"/>
              <a:t> </a:t>
            </a:r>
            <a:r>
              <a:rPr lang="tr-TR" b="1" dirty="0" err="1"/>
              <a:t>transferaz</a:t>
            </a:r>
            <a:r>
              <a:rPr lang="tr-TR" b="1" dirty="0"/>
              <a:t> I enzimi </a:t>
            </a:r>
            <a:r>
              <a:rPr lang="tr-TR" dirty="0"/>
              <a:t>üzerindeki </a:t>
            </a:r>
            <a:r>
              <a:rPr lang="tr-TR" dirty="0" err="1"/>
              <a:t>inhibisyon</a:t>
            </a:r>
            <a:r>
              <a:rPr lang="tr-TR" dirty="0"/>
              <a:t> ortadan kalkar ve sitoplazmadan mitokondriye yağ asitlerinin girişi tekrar başlar. </a:t>
            </a:r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03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08512"/>
          </a:xfrm>
        </p:spPr>
        <p:txBody>
          <a:bodyPr>
            <a:normAutofit/>
          </a:bodyPr>
          <a:lstStyle/>
          <a:p>
            <a:r>
              <a:rPr lang="tr-TR" dirty="0"/>
              <a:t>Bu enzimler sayesinde yağ asidinde bulunan </a:t>
            </a:r>
            <a:r>
              <a:rPr lang="tr-TR" dirty="0" err="1"/>
              <a:t>cis</a:t>
            </a:r>
            <a:r>
              <a:rPr lang="tr-TR" dirty="0"/>
              <a:t> konfigürasyonundaki doymamış bağların (beta </a:t>
            </a:r>
            <a:r>
              <a:rPr lang="tr-TR" dirty="0" err="1"/>
              <a:t>oksidasyon</a:t>
            </a:r>
            <a:r>
              <a:rPr lang="tr-TR" dirty="0"/>
              <a:t> için gerekli olan) trans konfigürasyonuna dönüştürülmesi ve molekül üzerindeki konumunun değiştirilmesi sağlanmaktadır.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983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Yağ Asitlerinin </a:t>
            </a:r>
            <a:r>
              <a:rPr lang="tr-TR" b="1" dirty="0" err="1"/>
              <a:t>Peroksizomlarda</a:t>
            </a:r>
            <a:r>
              <a:rPr lang="tr-TR" b="1" dirty="0"/>
              <a:t> </a:t>
            </a:r>
            <a:r>
              <a:rPr lang="tr-TR" b="1" dirty="0" err="1" smtClean="0"/>
              <a:t>Oksidasyonu</a:t>
            </a:r>
            <a:endParaRPr lang="tr-TR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/>
              <a:t>Beta-</a:t>
            </a:r>
            <a:r>
              <a:rPr lang="tr-TR" b="1" dirty="0" err="1"/>
              <a:t>oksidasyon</a:t>
            </a:r>
            <a:r>
              <a:rPr lang="tr-TR" b="1" dirty="0"/>
              <a:t> (</a:t>
            </a:r>
            <a:r>
              <a:rPr lang="tr-TR" b="1" dirty="0" err="1"/>
              <a:t>peroksizomal</a:t>
            </a:r>
            <a:r>
              <a:rPr lang="tr-TR" b="1" dirty="0"/>
              <a:t>): </a:t>
            </a:r>
            <a:r>
              <a:rPr lang="tr-TR" dirty="0"/>
              <a:t>Çok uzun zincirli yağ asitleri, </a:t>
            </a:r>
            <a:r>
              <a:rPr lang="tr-TR" dirty="0" err="1"/>
              <a:t>peroksizomlarda</a:t>
            </a:r>
            <a:r>
              <a:rPr lang="tr-TR" dirty="0"/>
              <a:t> bir ön beta-</a:t>
            </a:r>
            <a:r>
              <a:rPr lang="tr-TR" dirty="0" err="1"/>
              <a:t>oksidasyona</a:t>
            </a:r>
            <a:r>
              <a:rPr lang="tr-TR" dirty="0"/>
              <a:t> maruz bırakılarak, kısa ve orta uzunlukta yağ asitlerine küçültülür.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Peroksizomlarda</a:t>
            </a:r>
            <a:r>
              <a:rPr lang="tr-TR" dirty="0" smtClean="0"/>
              <a:t> </a:t>
            </a:r>
            <a:r>
              <a:rPr lang="tr-TR" dirty="0"/>
              <a:t>oluşan bu küçültülmüş yağ asitleri mitokondriye gönderilir ve orada beta-</a:t>
            </a:r>
            <a:r>
              <a:rPr lang="tr-TR" dirty="0" err="1"/>
              <a:t>oksidasyon</a:t>
            </a:r>
            <a:r>
              <a:rPr lang="tr-TR" dirty="0"/>
              <a:t> işlemleri tamamlanır.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4233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 err="1"/>
              <a:t>Peroksizomlarda</a:t>
            </a:r>
            <a:r>
              <a:rPr lang="tr-TR" dirty="0"/>
              <a:t> gerçekleşen beta-</a:t>
            </a:r>
            <a:r>
              <a:rPr lang="tr-TR" dirty="0" err="1"/>
              <a:t>oksidasyon</a:t>
            </a:r>
            <a:r>
              <a:rPr lang="tr-TR" dirty="0"/>
              <a:t> da 4 basamaklıdır.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İlk </a:t>
            </a:r>
            <a:r>
              <a:rPr lang="tr-TR" dirty="0"/>
              <a:t>basamağı </a:t>
            </a:r>
            <a:r>
              <a:rPr lang="tr-TR" dirty="0" err="1"/>
              <a:t>katalizleyen</a:t>
            </a:r>
            <a:r>
              <a:rPr lang="tr-TR" dirty="0"/>
              <a:t> enzim mitokondrideki </a:t>
            </a:r>
            <a:r>
              <a:rPr lang="tr-TR" dirty="0" err="1"/>
              <a:t>açil-CoA</a:t>
            </a:r>
            <a:r>
              <a:rPr lang="tr-TR" dirty="0"/>
              <a:t> </a:t>
            </a:r>
            <a:r>
              <a:rPr lang="tr-TR" dirty="0" err="1"/>
              <a:t>dehidrogenaz’dan</a:t>
            </a:r>
            <a:r>
              <a:rPr lang="tr-TR" dirty="0"/>
              <a:t> farklı olarak, FAD içeren bir </a:t>
            </a:r>
            <a:r>
              <a:rPr lang="tr-TR" dirty="0" err="1"/>
              <a:t>açil-CoA</a:t>
            </a:r>
            <a:r>
              <a:rPr lang="tr-TR" dirty="0"/>
              <a:t> </a:t>
            </a:r>
            <a:r>
              <a:rPr lang="tr-TR" dirty="0" err="1"/>
              <a:t>oksidaz’dır</a:t>
            </a:r>
            <a:r>
              <a:rPr lang="tr-TR" dirty="0"/>
              <a:t>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enzim, aldığı elektronları FAD üzerinden doğrudan moleküler oksijene aktarır ve H</a:t>
            </a:r>
            <a:r>
              <a:rPr lang="tr-TR" baseline="-25000" dirty="0"/>
              <a:t>2</a:t>
            </a:r>
            <a:r>
              <a:rPr lang="tr-TR" dirty="0"/>
              <a:t>O</a:t>
            </a:r>
            <a:r>
              <a:rPr lang="tr-TR" baseline="-25000" dirty="0"/>
              <a:t>2</a:t>
            </a:r>
            <a:r>
              <a:rPr lang="tr-TR" dirty="0"/>
              <a:t> oluşur.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Oluşan </a:t>
            </a:r>
            <a:r>
              <a:rPr lang="tr-TR" dirty="0"/>
              <a:t>H</a:t>
            </a:r>
            <a:r>
              <a:rPr lang="tr-TR" baseline="-25000" dirty="0"/>
              <a:t>2</a:t>
            </a:r>
            <a:r>
              <a:rPr lang="tr-TR" dirty="0"/>
              <a:t>O</a:t>
            </a:r>
            <a:r>
              <a:rPr lang="tr-TR" baseline="-25000" dirty="0"/>
              <a:t>2</a:t>
            </a:r>
            <a:r>
              <a:rPr lang="tr-TR" dirty="0"/>
              <a:t> </a:t>
            </a:r>
            <a:r>
              <a:rPr lang="tr-TR" dirty="0" err="1"/>
              <a:t>katalaz</a:t>
            </a:r>
            <a:r>
              <a:rPr lang="tr-TR" dirty="0"/>
              <a:t> enzimi tarafından su ve oksijene çevrilir. </a:t>
            </a:r>
            <a:endParaRPr lang="tr-TR" dirty="0">
              <a:cs typeface="Arial" charset="0"/>
            </a:endParaRP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7503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r>
              <a:rPr lang="tr-TR" dirty="0"/>
              <a:t>Bundan sonraki reaksiyon basamakları mitokondridekine benzer şekilde ilerler ve her turda bir NADH ve bir </a:t>
            </a:r>
            <a:r>
              <a:rPr lang="tr-TR" dirty="0" err="1"/>
              <a:t>asetil-CoA</a:t>
            </a:r>
            <a:r>
              <a:rPr lang="tr-TR" dirty="0"/>
              <a:t> meydana gelir. Bunlar mitokondriye giderek, enerji temini maksadıyla </a:t>
            </a:r>
            <a:r>
              <a:rPr lang="tr-TR" dirty="0" smtClean="0"/>
              <a:t>kullanılabilirler.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8782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Peroksizomların</a:t>
            </a:r>
            <a:r>
              <a:rPr lang="tr-TR" dirty="0"/>
              <a:t> fonksiyonlarını yerine getirememesi ciddi hastalıkların ortaya çıkmasına sebep olur. </a:t>
            </a:r>
            <a:endParaRPr lang="tr-TR" dirty="0" smtClean="0"/>
          </a:p>
          <a:p>
            <a:pPr>
              <a:defRPr/>
            </a:pPr>
            <a:r>
              <a:rPr lang="tr-TR" b="1" dirty="0" err="1" smtClean="0"/>
              <a:t>Zellweger</a:t>
            </a:r>
            <a:r>
              <a:rPr lang="tr-TR" b="1" dirty="0" smtClean="0"/>
              <a:t> </a:t>
            </a:r>
            <a:r>
              <a:rPr lang="tr-TR" b="1" dirty="0"/>
              <a:t>sendromu</a:t>
            </a:r>
            <a:r>
              <a:rPr lang="tr-TR" dirty="0"/>
              <a:t> görülen bireyler </a:t>
            </a:r>
            <a:r>
              <a:rPr lang="tr-TR" dirty="0" err="1"/>
              <a:t>peroksizomları</a:t>
            </a:r>
            <a:r>
              <a:rPr lang="tr-TR" dirty="0"/>
              <a:t> sentezleyemedikleri için, bu </a:t>
            </a:r>
            <a:r>
              <a:rPr lang="tr-TR" dirty="0" err="1"/>
              <a:t>organele</a:t>
            </a:r>
            <a:r>
              <a:rPr lang="tr-TR" dirty="0"/>
              <a:t> özgü metabolizma bu kişilerde tamamen eksiktir.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3165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0"/>
            <a:ext cx="8229600" cy="568863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 err="1"/>
              <a:t>X’e</a:t>
            </a:r>
            <a:r>
              <a:rPr lang="tr-TR" b="1" dirty="0"/>
              <a:t> bağlı </a:t>
            </a:r>
            <a:r>
              <a:rPr lang="tr-TR" b="1" dirty="0" err="1"/>
              <a:t>adrenolökodistrofi’de</a:t>
            </a:r>
            <a:r>
              <a:rPr lang="tr-TR" b="1" dirty="0"/>
              <a:t> (XALD)</a:t>
            </a:r>
            <a:r>
              <a:rPr lang="tr-TR" dirty="0"/>
              <a:t>, </a:t>
            </a:r>
            <a:r>
              <a:rPr lang="tr-TR" dirty="0" err="1"/>
              <a:t>peroksizom</a:t>
            </a:r>
            <a:r>
              <a:rPr lang="tr-TR" dirty="0"/>
              <a:t> </a:t>
            </a:r>
            <a:r>
              <a:rPr lang="tr-TR" dirty="0" err="1"/>
              <a:t>membranında</a:t>
            </a:r>
            <a:r>
              <a:rPr lang="tr-TR" dirty="0"/>
              <a:t> çok uzun zincirli yağ asitlerine ait fonksiyonel taşıyıcının eksikliği nedeniyle, </a:t>
            </a:r>
            <a:r>
              <a:rPr lang="tr-TR" dirty="0" err="1"/>
              <a:t>peroksizomlarda</a:t>
            </a:r>
            <a:r>
              <a:rPr lang="tr-TR" dirty="0"/>
              <a:t> bu yağ asitlerinin </a:t>
            </a:r>
            <a:r>
              <a:rPr lang="tr-TR" dirty="0" err="1"/>
              <a:t>oksidasyonu</a:t>
            </a:r>
            <a:r>
              <a:rPr lang="tr-TR" dirty="0"/>
              <a:t> gerçekleştirilemez. </a:t>
            </a:r>
            <a:endParaRPr lang="en-US" dirty="0"/>
          </a:p>
          <a:p>
            <a:pPr>
              <a:defRPr/>
            </a:pPr>
            <a:r>
              <a:rPr lang="tr-TR" dirty="0"/>
              <a:t>Her iki </a:t>
            </a:r>
            <a:r>
              <a:rPr lang="tr-TR" dirty="0" err="1"/>
              <a:t>defekt</a:t>
            </a:r>
            <a:r>
              <a:rPr lang="tr-TR" dirty="0"/>
              <a:t> de kanda çok uzun zincirli yağ asitlerinin (özellikle 26:0) birikmesine neden olur. XALD, erkek çocuklarında 10 yaşından önce ortaya çıkar; görme kaybı, davranış bozuklukları gibi belirtilerle seyreder ve birkaç yıl içinde ölümle sonuçlanır. </a:t>
            </a:r>
          </a:p>
        </p:txBody>
      </p:sp>
    </p:spTree>
    <p:extLst>
      <p:ext uri="{BB962C8B-B14F-4D97-AF65-F5344CB8AC3E}">
        <p14:creationId xmlns:p14="http://schemas.microsoft.com/office/powerpoint/2010/main" val="336261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Memelilerde, diyetle yüksek konsantrasyonlarda yağların alınması karaciğerde </a:t>
            </a:r>
            <a:r>
              <a:rPr lang="tr-TR" dirty="0" err="1"/>
              <a:t>peroksizomal</a:t>
            </a:r>
            <a:r>
              <a:rPr lang="tr-TR" dirty="0"/>
              <a:t> beta </a:t>
            </a:r>
            <a:r>
              <a:rPr lang="tr-TR" dirty="0" err="1"/>
              <a:t>oksidasyon</a:t>
            </a:r>
            <a:r>
              <a:rPr lang="tr-TR" dirty="0"/>
              <a:t> enzimlerinin sentezinde artışa neden olur. 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3682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296144"/>
          </a:xfrm>
        </p:spPr>
        <p:txBody>
          <a:bodyPr/>
          <a:lstStyle/>
          <a:p>
            <a:r>
              <a:rPr lang="tr-TR" b="1" dirty="0"/>
              <a:t>Alfa </a:t>
            </a:r>
            <a:r>
              <a:rPr lang="tr-TR" b="1" dirty="0" err="1"/>
              <a:t>oksidasyon</a:t>
            </a:r>
            <a:r>
              <a:rPr lang="tr-TR" b="1" dirty="0"/>
              <a:t>: 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r>
              <a:rPr lang="tr-TR" dirty="0"/>
              <a:t>Dallı uzun zincirli bir yağ asidi olan </a:t>
            </a:r>
            <a:r>
              <a:rPr lang="tr-TR" dirty="0" err="1"/>
              <a:t>fitanik</a:t>
            </a:r>
            <a:r>
              <a:rPr lang="tr-TR" dirty="0"/>
              <a:t> asit klorofilin yapısında bulunur, diyetle yeşil sebzelerin tüketilmesi sonucunda organizmaya alınır ve </a:t>
            </a:r>
            <a:r>
              <a:rPr lang="tr-TR" dirty="0" err="1"/>
              <a:t>peroksizomlarda</a:t>
            </a:r>
            <a:r>
              <a:rPr lang="tr-TR" dirty="0"/>
              <a:t> okside edilir. </a:t>
            </a:r>
          </a:p>
        </p:txBody>
      </p:sp>
    </p:spTree>
    <p:extLst>
      <p:ext uri="{BB962C8B-B14F-4D97-AF65-F5344CB8AC3E}">
        <p14:creationId xmlns:p14="http://schemas.microsoft.com/office/powerpoint/2010/main" val="1746903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/>
          </a:bodyPr>
          <a:lstStyle/>
          <a:p>
            <a:r>
              <a:rPr lang="tr-TR" dirty="0" err="1"/>
              <a:t>Fitanik</a:t>
            </a:r>
            <a:r>
              <a:rPr lang="tr-TR" dirty="0"/>
              <a:t> asidin beta karbonuna bağlı bir metil grubu bulunduğu için, bu haliyle beta-</a:t>
            </a:r>
            <a:r>
              <a:rPr lang="tr-TR" dirty="0" err="1"/>
              <a:t>oksidasyona</a:t>
            </a:r>
            <a:r>
              <a:rPr lang="tr-TR" dirty="0"/>
              <a:t> giremez. </a:t>
            </a:r>
            <a:endParaRPr lang="tr-TR" dirty="0" smtClean="0"/>
          </a:p>
          <a:p>
            <a:r>
              <a:rPr lang="tr-TR" dirty="0" smtClean="0"/>
              <a:t>Bunun </a:t>
            </a:r>
            <a:r>
              <a:rPr lang="tr-TR" dirty="0"/>
              <a:t>yerine alfa-</a:t>
            </a:r>
            <a:r>
              <a:rPr lang="tr-TR" dirty="0" err="1"/>
              <a:t>oksidasyon</a:t>
            </a:r>
            <a:r>
              <a:rPr lang="tr-TR" dirty="0"/>
              <a:t> yoluyla önce </a:t>
            </a:r>
            <a:r>
              <a:rPr lang="tr-TR" dirty="0" err="1"/>
              <a:t>pristanik</a:t>
            </a:r>
            <a:r>
              <a:rPr lang="tr-TR" dirty="0"/>
              <a:t> aside çevrilir. </a:t>
            </a:r>
            <a:endParaRPr lang="tr-TR" dirty="0" smtClean="0"/>
          </a:p>
          <a:p>
            <a:r>
              <a:rPr lang="tr-TR" dirty="0" smtClean="0"/>
              <a:t>Bunun </a:t>
            </a:r>
            <a:r>
              <a:rPr lang="tr-TR" dirty="0"/>
              <a:t>için önce </a:t>
            </a:r>
            <a:r>
              <a:rPr lang="tr-TR" dirty="0" err="1"/>
              <a:t>fitanoyl-CoA’nın</a:t>
            </a:r>
            <a:r>
              <a:rPr lang="tr-TR" dirty="0"/>
              <a:t> alfa karbonuna </a:t>
            </a:r>
            <a:r>
              <a:rPr lang="tr-TR" dirty="0" err="1"/>
              <a:t>hidroksilaz</a:t>
            </a:r>
            <a:r>
              <a:rPr lang="tr-TR" dirty="0"/>
              <a:t> enzimi aracılığıyla bir hidroksil grubu bağlanır. </a:t>
            </a:r>
          </a:p>
        </p:txBody>
      </p:sp>
    </p:spTree>
    <p:extLst>
      <p:ext uri="{BB962C8B-B14F-4D97-AF65-F5344CB8AC3E}">
        <p14:creationId xmlns:p14="http://schemas.microsoft.com/office/powerpoint/2010/main" val="137774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688632"/>
          </a:xfrm>
        </p:spPr>
        <p:txBody>
          <a:bodyPr>
            <a:normAutofit lnSpcReduction="10000"/>
          </a:bodyPr>
          <a:lstStyle/>
          <a:p>
            <a:r>
              <a:rPr lang="tr-TR" dirty="0"/>
              <a:t>Bundan sonra moleküldeki karboksil grubu CO</a:t>
            </a:r>
            <a:r>
              <a:rPr lang="tr-TR" baseline="30000" dirty="0"/>
              <a:t>2</a:t>
            </a:r>
            <a:r>
              <a:rPr lang="tr-TR" dirty="0"/>
              <a:t> şeklinde uzaklaştırılır ve oluşan </a:t>
            </a:r>
            <a:r>
              <a:rPr lang="tr-TR" dirty="0" err="1"/>
              <a:t>pristanal’deki</a:t>
            </a:r>
            <a:r>
              <a:rPr lang="tr-TR" dirty="0"/>
              <a:t> aldehit grubunun </a:t>
            </a:r>
            <a:r>
              <a:rPr lang="tr-TR" dirty="0" err="1"/>
              <a:t>oksidasyonuyla</a:t>
            </a:r>
            <a:r>
              <a:rPr lang="tr-TR" dirty="0"/>
              <a:t> orijinal moleküle göre bir karbonu eksik olan </a:t>
            </a:r>
            <a:r>
              <a:rPr lang="tr-TR" dirty="0" err="1"/>
              <a:t>pristanik</a:t>
            </a:r>
            <a:r>
              <a:rPr lang="tr-TR" dirty="0"/>
              <a:t> asit meydana gelir. </a:t>
            </a:r>
            <a:endParaRPr lang="tr-TR" dirty="0" smtClean="0"/>
          </a:p>
          <a:p>
            <a:r>
              <a:rPr lang="tr-TR" dirty="0" smtClean="0"/>
              <a:t>Yeni </a:t>
            </a:r>
            <a:r>
              <a:rPr lang="tr-TR" dirty="0"/>
              <a:t>üründe metil grubu alfa karbonunda olduğu için bu haliyle beta </a:t>
            </a:r>
            <a:r>
              <a:rPr lang="tr-TR" dirty="0" err="1"/>
              <a:t>oksidasyona</a:t>
            </a:r>
            <a:r>
              <a:rPr lang="tr-TR" dirty="0"/>
              <a:t> girebilir.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molekülün beta </a:t>
            </a:r>
            <a:r>
              <a:rPr lang="tr-TR" dirty="0" err="1"/>
              <a:t>oksidasyonunda</a:t>
            </a:r>
            <a:r>
              <a:rPr lang="tr-TR" dirty="0"/>
              <a:t> dönüşümlü olarak ayrılan moleküller </a:t>
            </a:r>
            <a:r>
              <a:rPr lang="tr-TR" dirty="0" err="1"/>
              <a:t>propiyonil-CoA</a:t>
            </a:r>
            <a:r>
              <a:rPr lang="tr-TR" dirty="0"/>
              <a:t> ve </a:t>
            </a:r>
            <a:r>
              <a:rPr lang="tr-TR" dirty="0" err="1" smtClean="0"/>
              <a:t>asetil-CoA’dır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275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lnSpcReduction="10000"/>
          </a:bodyPr>
          <a:lstStyle/>
          <a:p>
            <a:r>
              <a:rPr lang="tr-TR" b="1" dirty="0" err="1"/>
              <a:t>Refsum</a:t>
            </a:r>
            <a:r>
              <a:rPr lang="tr-TR" b="1" dirty="0"/>
              <a:t> hastalığı </a:t>
            </a:r>
            <a:r>
              <a:rPr lang="tr-TR" dirty="0"/>
              <a:t>nadir görülen </a:t>
            </a:r>
            <a:r>
              <a:rPr lang="tr-TR" dirty="0" err="1"/>
              <a:t>otozomal</a:t>
            </a:r>
            <a:r>
              <a:rPr lang="tr-TR" dirty="0"/>
              <a:t> resesif geçişli bir hastalıktır. </a:t>
            </a:r>
            <a:endParaRPr lang="tr-TR" dirty="0" smtClean="0"/>
          </a:p>
          <a:p>
            <a:r>
              <a:rPr lang="tr-TR" dirty="0" err="1" smtClean="0"/>
              <a:t>Fitanoyl-CoA</a:t>
            </a:r>
            <a:r>
              <a:rPr lang="tr-TR" dirty="0" smtClean="0"/>
              <a:t> </a:t>
            </a:r>
            <a:r>
              <a:rPr lang="tr-TR" dirty="0" err="1"/>
              <a:t>hidroksilaz</a:t>
            </a:r>
            <a:r>
              <a:rPr lang="tr-TR" dirty="0"/>
              <a:t> enziminin eksikliği nedeniyle ortaya çıkar. </a:t>
            </a:r>
            <a:endParaRPr lang="tr-TR" dirty="0" smtClean="0"/>
          </a:p>
          <a:p>
            <a:r>
              <a:rPr lang="tr-TR" dirty="0" smtClean="0"/>
              <a:t>Enzimin </a:t>
            </a:r>
            <a:r>
              <a:rPr lang="tr-TR" dirty="0"/>
              <a:t>eksikliği kanda ve dokularda </a:t>
            </a:r>
            <a:r>
              <a:rPr lang="tr-TR" dirty="0" err="1"/>
              <a:t>fitanik</a:t>
            </a:r>
            <a:r>
              <a:rPr lang="tr-TR" dirty="0"/>
              <a:t> asit birikmesine neden olur. </a:t>
            </a:r>
            <a:endParaRPr lang="tr-TR" dirty="0" smtClean="0"/>
          </a:p>
          <a:p>
            <a:r>
              <a:rPr lang="tr-TR" dirty="0" smtClean="0"/>
              <a:t>Ciddi </a:t>
            </a:r>
            <a:r>
              <a:rPr lang="tr-TR" dirty="0"/>
              <a:t>nörolojik problemlerle seyreder (körlük, </a:t>
            </a:r>
            <a:r>
              <a:rPr lang="tr-TR" dirty="0" err="1"/>
              <a:t>serebellar</a:t>
            </a:r>
            <a:r>
              <a:rPr lang="tr-TR" dirty="0"/>
              <a:t> </a:t>
            </a:r>
            <a:r>
              <a:rPr lang="tr-TR" dirty="0" err="1"/>
              <a:t>ataksi</a:t>
            </a:r>
            <a:r>
              <a:rPr lang="tr-TR" dirty="0"/>
              <a:t>, </a:t>
            </a:r>
            <a:r>
              <a:rPr lang="tr-TR" dirty="0" err="1"/>
              <a:t>polinöropati</a:t>
            </a:r>
            <a:r>
              <a:rPr lang="tr-TR" dirty="0"/>
              <a:t>). </a:t>
            </a:r>
            <a:endParaRPr lang="tr-TR" dirty="0" smtClean="0"/>
          </a:p>
          <a:p>
            <a:r>
              <a:rPr lang="tr-TR" dirty="0" smtClean="0"/>
              <a:t>Tedavisi </a:t>
            </a:r>
            <a:r>
              <a:rPr lang="tr-TR" dirty="0"/>
              <a:t>için </a:t>
            </a:r>
            <a:r>
              <a:rPr lang="tr-TR" dirty="0" err="1"/>
              <a:t>fitanik</a:t>
            </a:r>
            <a:r>
              <a:rPr lang="tr-TR" dirty="0"/>
              <a:t> asit içeren gıdalar diyette kısıtlanır.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8051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Yapısında (9 ve 10’uncu karbonlar arasında) tek doymamış bağ bulunan oleik asidi örnek olarak verecek olursak; doğmuş yağ asitlerindekine benzer şekilde 3 tur beta-</a:t>
            </a:r>
            <a:r>
              <a:rPr lang="tr-TR" dirty="0" err="1"/>
              <a:t>oksidasyona</a:t>
            </a:r>
            <a:r>
              <a:rPr lang="tr-TR" dirty="0"/>
              <a:t> maruz kaldıktan sonra, üçüncü ve dördüncü karbonları arasında </a:t>
            </a:r>
            <a:r>
              <a:rPr lang="tr-TR" dirty="0" err="1"/>
              <a:t>cis</a:t>
            </a:r>
            <a:r>
              <a:rPr lang="tr-TR" dirty="0"/>
              <a:t> konfigürasyonunda çift bağı olan </a:t>
            </a:r>
            <a:r>
              <a:rPr lang="tr-TR" dirty="0" err="1"/>
              <a:t>açil-CoA</a:t>
            </a:r>
            <a:r>
              <a:rPr lang="tr-TR" dirty="0"/>
              <a:t> oluşur.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7882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0120"/>
          </a:xfrm>
        </p:spPr>
        <p:txBody>
          <a:bodyPr/>
          <a:lstStyle/>
          <a:p>
            <a:r>
              <a:rPr lang="tr-TR" b="1" dirty="0" err="1" smtClean="0"/>
              <a:t>Omega</a:t>
            </a:r>
            <a:r>
              <a:rPr lang="tr-TR" b="1" dirty="0" smtClean="0"/>
              <a:t> </a:t>
            </a:r>
            <a:r>
              <a:rPr lang="tr-TR" b="1" dirty="0" err="1"/>
              <a:t>oksidasyon</a:t>
            </a:r>
            <a:r>
              <a:rPr lang="tr-TR" b="1" dirty="0"/>
              <a:t>: 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lnSpcReduction="10000"/>
          </a:bodyPr>
          <a:lstStyle/>
          <a:p>
            <a:r>
              <a:rPr lang="tr-TR" dirty="0" err="1"/>
              <a:t>Endoplazmik</a:t>
            </a:r>
            <a:r>
              <a:rPr lang="tr-TR" dirty="0"/>
              <a:t> </a:t>
            </a:r>
            <a:r>
              <a:rPr lang="tr-TR" dirty="0" err="1"/>
              <a:t>retikulumda</a:t>
            </a:r>
            <a:r>
              <a:rPr lang="tr-TR" dirty="0"/>
              <a:t> meydana gelir.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 err="1"/>
              <a:t>oksidasyon</a:t>
            </a:r>
            <a:r>
              <a:rPr lang="tr-TR" dirty="0"/>
              <a:t> yolunda orta zincir uzunluğundaki yağ asitlerinin ω karbonları karboksil grubuna çevrilir. </a:t>
            </a:r>
            <a:endParaRPr lang="tr-TR" dirty="0" smtClean="0"/>
          </a:p>
          <a:p>
            <a:r>
              <a:rPr lang="tr-TR" dirty="0" smtClean="0"/>
              <a:t>Bunun </a:t>
            </a:r>
            <a:r>
              <a:rPr lang="tr-TR" dirty="0"/>
              <a:t>için önce ω karbonuna bir hidroksil grubu ilave edilir, sonra hidroksil grubu ilk olarak alkol </a:t>
            </a:r>
            <a:r>
              <a:rPr lang="tr-TR" dirty="0" err="1"/>
              <a:t>dehidrogenaz’la</a:t>
            </a:r>
            <a:r>
              <a:rPr lang="tr-TR" dirty="0"/>
              <a:t> </a:t>
            </a:r>
            <a:r>
              <a:rPr lang="tr-TR" dirty="0" err="1"/>
              <a:t>aldehid</a:t>
            </a:r>
            <a:r>
              <a:rPr lang="tr-TR" dirty="0"/>
              <a:t> grubuna ve devamında </a:t>
            </a:r>
            <a:r>
              <a:rPr lang="tr-TR" dirty="0" err="1"/>
              <a:t>aldehid</a:t>
            </a:r>
            <a:r>
              <a:rPr lang="tr-TR" dirty="0"/>
              <a:t> </a:t>
            </a:r>
            <a:r>
              <a:rPr lang="tr-TR" dirty="0" err="1"/>
              <a:t>dehidrogenaz’la</a:t>
            </a:r>
            <a:r>
              <a:rPr lang="tr-TR" dirty="0"/>
              <a:t> karboksil grubuna dönüştürülür. </a:t>
            </a:r>
          </a:p>
        </p:txBody>
      </p:sp>
    </p:spTree>
    <p:extLst>
      <p:ext uri="{BB962C8B-B14F-4D97-AF65-F5344CB8AC3E}">
        <p14:creationId xmlns:p14="http://schemas.microsoft.com/office/powerpoint/2010/main" val="41720451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08512"/>
          </a:xfrm>
        </p:spPr>
        <p:txBody>
          <a:bodyPr>
            <a:normAutofit/>
          </a:bodyPr>
          <a:lstStyle/>
          <a:p>
            <a:r>
              <a:rPr lang="tr-TR" dirty="0"/>
              <a:t>Böylece her iki ucunda da karboksil grubu bulunan bir yağ asidi (</a:t>
            </a:r>
            <a:r>
              <a:rPr lang="tr-TR" dirty="0" err="1"/>
              <a:t>dikarboksilik</a:t>
            </a:r>
            <a:r>
              <a:rPr lang="tr-TR" dirty="0"/>
              <a:t> asit) meydana </a:t>
            </a:r>
            <a:r>
              <a:rPr lang="tr-TR" dirty="0" smtClean="0"/>
              <a:t>gelir. </a:t>
            </a:r>
          </a:p>
          <a:p>
            <a:r>
              <a:rPr lang="tr-TR" dirty="0" smtClean="0"/>
              <a:t>Bundan </a:t>
            </a:r>
            <a:r>
              <a:rPr lang="tr-TR" dirty="0"/>
              <a:t>sonra, oluşan ürüne her iki ucundan </a:t>
            </a:r>
            <a:r>
              <a:rPr lang="tr-TR" dirty="0" err="1"/>
              <a:t>CoA</a:t>
            </a:r>
            <a:r>
              <a:rPr lang="tr-TR" dirty="0"/>
              <a:t> bağlanabilir ve mitokondride normal beta-</a:t>
            </a:r>
            <a:r>
              <a:rPr lang="tr-TR" dirty="0" err="1"/>
              <a:t>oksidasyon</a:t>
            </a:r>
            <a:r>
              <a:rPr lang="tr-TR" dirty="0"/>
              <a:t> yoluna girebilir. </a:t>
            </a:r>
          </a:p>
        </p:txBody>
      </p:sp>
    </p:spTree>
    <p:extLst>
      <p:ext uri="{BB962C8B-B14F-4D97-AF65-F5344CB8AC3E}">
        <p14:creationId xmlns:p14="http://schemas.microsoft.com/office/powerpoint/2010/main" val="148221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040560"/>
          </a:xfrm>
        </p:spPr>
        <p:txBody>
          <a:bodyPr>
            <a:normAutofit/>
          </a:bodyPr>
          <a:lstStyle/>
          <a:p>
            <a:r>
              <a:rPr lang="tr-TR" dirty="0"/>
              <a:t>Bunun sonucunda suda çözünebilen 4, 6, 8 karbonlu </a:t>
            </a:r>
            <a:r>
              <a:rPr lang="tr-TR" dirty="0" err="1"/>
              <a:t>dikarboksilik</a:t>
            </a:r>
            <a:r>
              <a:rPr lang="tr-TR" dirty="0"/>
              <a:t> asitler meydana gelir. </a:t>
            </a:r>
            <a:endParaRPr lang="tr-TR" dirty="0" smtClean="0"/>
          </a:p>
          <a:p>
            <a:r>
              <a:rPr lang="tr-TR" dirty="0" smtClean="0"/>
              <a:t>Bunlar </a:t>
            </a:r>
            <a:r>
              <a:rPr lang="tr-TR" dirty="0"/>
              <a:t>kana ve oradan da idrara geçebilirler. </a:t>
            </a:r>
            <a:endParaRPr lang="tr-TR" dirty="0" smtClean="0"/>
          </a:p>
          <a:p>
            <a:r>
              <a:rPr lang="tr-TR" dirty="0" err="1" smtClean="0"/>
              <a:t>Omega</a:t>
            </a:r>
            <a:r>
              <a:rPr lang="tr-TR" dirty="0" smtClean="0"/>
              <a:t> </a:t>
            </a:r>
            <a:r>
              <a:rPr lang="tr-TR" dirty="0" err="1"/>
              <a:t>oksidasyon</a:t>
            </a:r>
            <a:r>
              <a:rPr lang="tr-TR" dirty="0"/>
              <a:t> normalde önemsiz bir </a:t>
            </a:r>
            <a:r>
              <a:rPr lang="tr-TR" dirty="0" err="1"/>
              <a:t>metabolik</a:t>
            </a:r>
            <a:r>
              <a:rPr lang="tr-TR" dirty="0"/>
              <a:t> yoldur ancak, orta zincirli </a:t>
            </a:r>
            <a:r>
              <a:rPr lang="tr-TR" dirty="0" err="1"/>
              <a:t>açil-CoA</a:t>
            </a:r>
            <a:r>
              <a:rPr lang="tr-TR" dirty="0"/>
              <a:t> </a:t>
            </a:r>
            <a:r>
              <a:rPr lang="tr-TR" dirty="0" err="1"/>
              <a:t>dehidrogenaz</a:t>
            </a:r>
            <a:r>
              <a:rPr lang="tr-TR" dirty="0"/>
              <a:t> eksikliği gibi durumlarda önemi artar ve idrarla artmış miktarlarda </a:t>
            </a:r>
            <a:r>
              <a:rPr lang="tr-TR" dirty="0" err="1"/>
              <a:t>dikarboksilik</a:t>
            </a:r>
            <a:r>
              <a:rPr lang="tr-TR" dirty="0"/>
              <a:t> asit atılır.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214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r>
              <a:rPr lang="tr-TR" dirty="0"/>
              <a:t>Burada beta-</a:t>
            </a:r>
            <a:r>
              <a:rPr lang="tr-TR" dirty="0" err="1"/>
              <a:t>oksidasyonun</a:t>
            </a:r>
            <a:r>
              <a:rPr lang="tr-TR" dirty="0"/>
              <a:t> ilerleyebilmesi için çift bağın ikinci ve üçüncü karbonlar arasına transfer edilmesi ve trans konfigürasyonuna dönüştürülmesi gerekir (</a:t>
            </a:r>
            <a:r>
              <a:rPr lang="tr-TR" dirty="0" err="1"/>
              <a:t>bknz</a:t>
            </a:r>
            <a:r>
              <a:rPr lang="tr-TR" dirty="0"/>
              <a:t>: beta-</a:t>
            </a:r>
            <a:r>
              <a:rPr lang="tr-TR" dirty="0" err="1"/>
              <a:t>oksidasyonun</a:t>
            </a:r>
            <a:r>
              <a:rPr lang="tr-TR" dirty="0"/>
              <a:t> ilk basamağı).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işlem </a:t>
            </a:r>
            <a:r>
              <a:rPr lang="tr-TR" b="1" dirty="0"/>
              <a:t>Δ</a:t>
            </a:r>
            <a:r>
              <a:rPr lang="tr-TR" b="1" baseline="30000" dirty="0"/>
              <a:t>3</a:t>
            </a:r>
            <a:r>
              <a:rPr lang="tr-TR" b="1" dirty="0"/>
              <a:t>, Δ</a:t>
            </a:r>
            <a:r>
              <a:rPr lang="tr-TR" b="1" baseline="30000" dirty="0"/>
              <a:t>2</a:t>
            </a:r>
            <a:r>
              <a:rPr lang="tr-TR" b="1" dirty="0"/>
              <a:t>-enoyl-CoA </a:t>
            </a:r>
            <a:r>
              <a:rPr lang="tr-TR" b="1" dirty="0" err="1"/>
              <a:t>izomeraz</a:t>
            </a:r>
            <a:r>
              <a:rPr lang="tr-TR" dirty="0"/>
              <a:t> enzimi tarafından gerçekleştirilir. </a:t>
            </a:r>
            <a:endParaRPr lang="tr-TR" dirty="0" smtClean="0"/>
          </a:p>
          <a:p>
            <a:r>
              <a:rPr lang="tr-TR" dirty="0" smtClean="0"/>
              <a:t>Bundan </a:t>
            </a:r>
            <a:r>
              <a:rPr lang="tr-TR" dirty="0"/>
              <a:t>sonra beta-</a:t>
            </a:r>
            <a:r>
              <a:rPr lang="tr-TR" dirty="0" err="1"/>
              <a:t>oksidasyon</a:t>
            </a:r>
            <a:r>
              <a:rPr lang="tr-TR" dirty="0"/>
              <a:t> işlemleri normal olarak devam eder ve yağ asidi molekülünün tamamı </a:t>
            </a:r>
            <a:r>
              <a:rPr lang="tr-TR" dirty="0" err="1"/>
              <a:t>asetil-CoA’lara</a:t>
            </a:r>
            <a:r>
              <a:rPr lang="tr-TR" dirty="0"/>
              <a:t> </a:t>
            </a:r>
            <a:r>
              <a:rPr lang="tr-TR" dirty="0" smtClean="0"/>
              <a:t>parçalanır.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1431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r>
              <a:rPr lang="tr-TR" dirty="0"/>
              <a:t>Yapısında birden fazla doymamış bağa sahip olan yağ asitlerinin </a:t>
            </a:r>
            <a:r>
              <a:rPr lang="tr-TR" dirty="0" err="1"/>
              <a:t>oksidasyonu</a:t>
            </a:r>
            <a:r>
              <a:rPr lang="tr-TR" dirty="0"/>
              <a:t> için, 9-10 ve 12-13’üncü karbonları arasında </a:t>
            </a:r>
            <a:r>
              <a:rPr lang="tr-TR" dirty="0" err="1"/>
              <a:t>cis</a:t>
            </a:r>
            <a:r>
              <a:rPr lang="tr-TR" dirty="0"/>
              <a:t> konfigürasyonunda 2 doymamış bağı bulunan </a:t>
            </a:r>
            <a:r>
              <a:rPr lang="tr-TR" dirty="0" err="1"/>
              <a:t>linoleik</a:t>
            </a:r>
            <a:r>
              <a:rPr lang="tr-TR" dirty="0"/>
              <a:t> </a:t>
            </a:r>
            <a:r>
              <a:rPr lang="tr-TR" dirty="0" err="1"/>
              <a:t>asiti</a:t>
            </a:r>
            <a:r>
              <a:rPr lang="tr-TR" dirty="0"/>
              <a:t> örnek olarak verecek olursak; oleik asitte olduğu gibi 3 tur beta </a:t>
            </a:r>
            <a:r>
              <a:rPr lang="tr-TR" dirty="0" err="1"/>
              <a:t>oksidasyona</a:t>
            </a:r>
            <a:r>
              <a:rPr lang="tr-TR" dirty="0"/>
              <a:t> maruz kaldıktan ve </a:t>
            </a:r>
            <a:r>
              <a:rPr lang="tr-TR" b="1" dirty="0"/>
              <a:t>Δ</a:t>
            </a:r>
            <a:r>
              <a:rPr lang="tr-TR" b="1" baseline="30000" dirty="0"/>
              <a:t>3</a:t>
            </a:r>
            <a:r>
              <a:rPr lang="tr-TR" b="1" dirty="0"/>
              <a:t>, Δ</a:t>
            </a:r>
            <a:r>
              <a:rPr lang="tr-TR" b="1" baseline="30000" dirty="0"/>
              <a:t>2</a:t>
            </a:r>
            <a:r>
              <a:rPr lang="tr-TR" b="1" dirty="0"/>
              <a:t>-enoyl-CoA </a:t>
            </a:r>
            <a:r>
              <a:rPr lang="tr-TR" b="1" dirty="0" err="1"/>
              <a:t>izomeraz</a:t>
            </a:r>
            <a:r>
              <a:rPr lang="tr-TR" dirty="0"/>
              <a:t> enzimi tarafından işlem gördükten sonra meydana gelen ürün, 2-3’üncü karbonları arasında trans ve 6-7’inci karbonları arasında </a:t>
            </a:r>
            <a:r>
              <a:rPr lang="tr-TR" dirty="0" err="1"/>
              <a:t>cis</a:t>
            </a:r>
            <a:r>
              <a:rPr lang="tr-TR" dirty="0"/>
              <a:t> konfigürasyonunda doymamış bağa sahip 12 karbonlu bir </a:t>
            </a:r>
            <a:r>
              <a:rPr lang="tr-TR" dirty="0" err="1"/>
              <a:t>açil-CoA’dır</a:t>
            </a:r>
            <a:r>
              <a:rPr lang="tr-TR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3746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784"/>
            <a:ext cx="8229600" cy="43924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Bu ürün üzerinde bir tur beta </a:t>
            </a:r>
            <a:r>
              <a:rPr lang="tr-TR" dirty="0" err="1"/>
              <a:t>oksidasyonun</a:t>
            </a:r>
            <a:r>
              <a:rPr lang="tr-TR" dirty="0"/>
              <a:t> ilerlemesi ve ikinci tur beta </a:t>
            </a:r>
            <a:r>
              <a:rPr lang="tr-TR" dirty="0" err="1"/>
              <a:t>oksidasyonun</a:t>
            </a:r>
            <a:r>
              <a:rPr lang="tr-TR" dirty="0"/>
              <a:t> ilk reaksiyonunun gerçekleşmesiyle bu defa, 2-3’üncü karbonları arasında trans ve 4-5’inci karbonları arasında </a:t>
            </a:r>
            <a:r>
              <a:rPr lang="tr-TR" dirty="0" err="1"/>
              <a:t>cis</a:t>
            </a:r>
            <a:r>
              <a:rPr lang="tr-TR" dirty="0"/>
              <a:t> konfigürasyonunda 2 doymamış bağa sahip 10 karbonlu bir </a:t>
            </a:r>
            <a:r>
              <a:rPr lang="tr-TR" dirty="0" err="1"/>
              <a:t>açil-CoA</a:t>
            </a:r>
            <a:r>
              <a:rPr lang="tr-TR" dirty="0"/>
              <a:t> meydana gelir.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0174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/>
              <a:t>Bu ürün önce, </a:t>
            </a:r>
            <a:r>
              <a:rPr lang="tr-TR" b="1" dirty="0"/>
              <a:t>2, 4-dienoyl-CoA </a:t>
            </a:r>
            <a:r>
              <a:rPr lang="tr-TR" b="1" dirty="0" err="1"/>
              <a:t>redüktaz</a:t>
            </a:r>
            <a:r>
              <a:rPr lang="tr-TR" b="1" dirty="0"/>
              <a:t> </a:t>
            </a:r>
            <a:r>
              <a:rPr lang="tr-TR" dirty="0"/>
              <a:t>enziminin </a:t>
            </a:r>
            <a:r>
              <a:rPr lang="tr-TR" dirty="0" err="1"/>
              <a:t>katalizlediği</a:t>
            </a:r>
            <a:r>
              <a:rPr lang="tr-TR" dirty="0"/>
              <a:t> ve </a:t>
            </a:r>
            <a:r>
              <a:rPr lang="tr-TR" dirty="0" err="1"/>
              <a:t>NADPH’ın</a:t>
            </a:r>
            <a:r>
              <a:rPr lang="tr-TR" dirty="0"/>
              <a:t> </a:t>
            </a:r>
            <a:r>
              <a:rPr lang="tr-TR" dirty="0" err="1"/>
              <a:t>koenzim</a:t>
            </a:r>
            <a:r>
              <a:rPr lang="tr-TR" dirty="0"/>
              <a:t> olarak katıldığı reaksiyonla trans-Δ</a:t>
            </a:r>
            <a:r>
              <a:rPr lang="tr-TR" baseline="30000" dirty="0"/>
              <a:t>3</a:t>
            </a:r>
            <a:r>
              <a:rPr lang="tr-TR" dirty="0"/>
              <a:t>, sonra </a:t>
            </a:r>
            <a:r>
              <a:rPr lang="tr-TR" b="1" dirty="0"/>
              <a:t>Δ</a:t>
            </a:r>
            <a:r>
              <a:rPr lang="tr-TR" b="1" baseline="30000" dirty="0"/>
              <a:t>3</a:t>
            </a:r>
            <a:r>
              <a:rPr lang="tr-TR" b="1" dirty="0"/>
              <a:t>, Δ</a:t>
            </a:r>
            <a:r>
              <a:rPr lang="tr-TR" b="1" baseline="30000" dirty="0"/>
              <a:t>2</a:t>
            </a:r>
            <a:r>
              <a:rPr lang="tr-TR" b="1" dirty="0"/>
              <a:t>-enoyl-CoA </a:t>
            </a:r>
            <a:r>
              <a:rPr lang="tr-TR" b="1" dirty="0" err="1"/>
              <a:t>izomeraz</a:t>
            </a:r>
            <a:r>
              <a:rPr lang="tr-TR" b="1" dirty="0"/>
              <a:t> </a:t>
            </a:r>
            <a:r>
              <a:rPr lang="tr-TR" dirty="0"/>
              <a:t>enziminin </a:t>
            </a:r>
            <a:r>
              <a:rPr lang="tr-TR" dirty="0" err="1"/>
              <a:t>katalizlediği</a:t>
            </a:r>
            <a:r>
              <a:rPr lang="tr-TR" dirty="0"/>
              <a:t> reaksiyonla trans-Δ</a:t>
            </a:r>
            <a:r>
              <a:rPr lang="tr-TR" baseline="30000" dirty="0"/>
              <a:t>2</a:t>
            </a:r>
            <a:r>
              <a:rPr lang="tr-TR" dirty="0"/>
              <a:t> konfigürasyonunda tek doymamış bağa sahip 10 karbonlu bir </a:t>
            </a:r>
            <a:r>
              <a:rPr lang="tr-TR" dirty="0" err="1"/>
              <a:t>açil-CoA’ya</a:t>
            </a:r>
            <a:r>
              <a:rPr lang="tr-TR" dirty="0"/>
              <a:t> dönüştürülür. </a:t>
            </a:r>
            <a:endParaRPr lang="tr-TR" dirty="0" smtClean="0"/>
          </a:p>
          <a:p>
            <a:pPr>
              <a:defRPr/>
            </a:pPr>
            <a:r>
              <a:rPr lang="tr-TR" dirty="0"/>
              <a:t>Oluşan bu ürünün 4 tur daha beta </a:t>
            </a:r>
            <a:r>
              <a:rPr lang="tr-TR" dirty="0" err="1"/>
              <a:t>oksidasyon</a:t>
            </a:r>
            <a:r>
              <a:rPr lang="tr-TR" dirty="0"/>
              <a:t> işlemine maruz kalmasıyla yağ asidi molekülünün tamamı </a:t>
            </a:r>
            <a:r>
              <a:rPr lang="tr-TR" dirty="0" err="1"/>
              <a:t>asetil-CoA’lara</a:t>
            </a:r>
            <a:r>
              <a:rPr lang="tr-TR" dirty="0"/>
              <a:t> parçalanmış </a:t>
            </a:r>
            <a:r>
              <a:rPr lang="tr-TR" dirty="0" smtClean="0"/>
              <a:t>olur.</a:t>
            </a:r>
            <a:endParaRPr lang="tr-TR" dirty="0"/>
          </a:p>
          <a:p>
            <a:pPr>
              <a:defRPr/>
            </a:pPr>
            <a:endParaRPr lang="tr-TR" dirty="0"/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35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Tek sayıda karbon atomuna sahip yağ asitlerinin </a:t>
            </a:r>
            <a:r>
              <a:rPr lang="tr-TR" b="1" dirty="0" err="1" smtClean="0"/>
              <a:t>oksidasyonu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r>
              <a:rPr lang="tr-TR" dirty="0"/>
              <a:t>Tek sayıda karbon atomuna sahip yağ asitleri de yukarıda anlatılan yollarla beta </a:t>
            </a:r>
            <a:r>
              <a:rPr lang="tr-TR" dirty="0" err="1"/>
              <a:t>oksidasyon</a:t>
            </a:r>
            <a:r>
              <a:rPr lang="tr-TR" dirty="0"/>
              <a:t> işlemine tabi tutularak 2 karbonlu ünitelere parçalanırlar. </a:t>
            </a:r>
            <a:endParaRPr lang="tr-TR" dirty="0" smtClean="0"/>
          </a:p>
          <a:p>
            <a:r>
              <a:rPr lang="tr-TR" dirty="0" smtClean="0"/>
              <a:t>Ancak</a:t>
            </a:r>
            <a:r>
              <a:rPr lang="tr-TR" dirty="0"/>
              <a:t>, sona kalan 5 karbonlu </a:t>
            </a:r>
            <a:r>
              <a:rPr lang="tr-TR" dirty="0" err="1"/>
              <a:t>açil-CoA’dan</a:t>
            </a:r>
            <a:r>
              <a:rPr lang="tr-TR" dirty="0"/>
              <a:t> da bir </a:t>
            </a:r>
            <a:r>
              <a:rPr lang="tr-TR" dirty="0" err="1"/>
              <a:t>asetil-CoA’nın</a:t>
            </a:r>
            <a:r>
              <a:rPr lang="tr-TR" dirty="0"/>
              <a:t> ayrılmasından sonra geriye 3 karbonlu </a:t>
            </a:r>
            <a:r>
              <a:rPr lang="tr-TR" dirty="0" err="1"/>
              <a:t>propiyonil-CoA</a:t>
            </a:r>
            <a:r>
              <a:rPr lang="tr-TR" dirty="0"/>
              <a:t> kalır.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5666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tr-TR" dirty="0" err="1"/>
              <a:t>Propiyonil-CoA</a:t>
            </a:r>
            <a:r>
              <a:rPr lang="tr-TR" dirty="0"/>
              <a:t> bazı aminoasitlerin </a:t>
            </a:r>
            <a:r>
              <a:rPr lang="tr-TR" dirty="0" err="1"/>
              <a:t>oksidasyonu</a:t>
            </a:r>
            <a:r>
              <a:rPr lang="tr-TR" dirty="0"/>
              <a:t> sonucunda da oluşur. </a:t>
            </a:r>
          </a:p>
          <a:p>
            <a:r>
              <a:rPr lang="tr-TR" dirty="0" err="1"/>
              <a:t>Propiyonil-CoA</a:t>
            </a:r>
            <a:r>
              <a:rPr lang="tr-TR" dirty="0"/>
              <a:t> 3 tane </a:t>
            </a:r>
            <a:r>
              <a:rPr lang="tr-TR" dirty="0" err="1"/>
              <a:t>enzimatik</a:t>
            </a:r>
            <a:r>
              <a:rPr lang="tr-TR" dirty="0"/>
              <a:t> reaksiyonun yer aldığı farklı bir </a:t>
            </a:r>
            <a:r>
              <a:rPr lang="tr-TR" dirty="0" err="1"/>
              <a:t>metabolik</a:t>
            </a:r>
            <a:r>
              <a:rPr lang="tr-TR" dirty="0"/>
              <a:t> yolla </a:t>
            </a:r>
            <a:r>
              <a:rPr lang="tr-TR" dirty="0" err="1"/>
              <a:t>süksinil-CoA’ya</a:t>
            </a:r>
            <a:r>
              <a:rPr lang="tr-TR" dirty="0"/>
              <a:t> çevrilir.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387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1313</Words>
  <Application>Microsoft Office PowerPoint</Application>
  <PresentationFormat>Ekran Gösterisi (4:3)</PresentationFormat>
  <Paragraphs>79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3" baseType="lpstr">
      <vt:lpstr>Ofis Teması</vt:lpstr>
      <vt:lpstr>Doymamış yağ asitlerinin oksidasyonu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Tek sayıda karbon atomuna sahip yağ asitlerinin oksidasyonu</vt:lpstr>
      <vt:lpstr>PowerPoint Sunusu</vt:lpstr>
      <vt:lpstr>PowerPoint Sunusu</vt:lpstr>
      <vt:lpstr>PowerPoint Sunusu</vt:lpstr>
      <vt:lpstr>PowerPoint Sunusu</vt:lpstr>
      <vt:lpstr>PowerPoint Sunusu</vt:lpstr>
      <vt:lpstr>Yağ asidi oksidasyonunun düzenlenmesi / denetlenmesi</vt:lpstr>
      <vt:lpstr>PowerPoint Sunusu</vt:lpstr>
      <vt:lpstr>PowerPoint Sunusu</vt:lpstr>
      <vt:lpstr>PowerPoint Sunusu</vt:lpstr>
      <vt:lpstr>PowerPoint Sunusu</vt:lpstr>
      <vt:lpstr>PowerPoint Sunusu</vt:lpstr>
      <vt:lpstr>Yağ Asitlerinin Peroksizomlarda Oksidasyonu</vt:lpstr>
      <vt:lpstr>PowerPoint Sunusu</vt:lpstr>
      <vt:lpstr>PowerPoint Sunusu</vt:lpstr>
      <vt:lpstr>PowerPoint Sunusu</vt:lpstr>
      <vt:lpstr>PowerPoint Sunusu</vt:lpstr>
      <vt:lpstr>PowerPoint Sunusu</vt:lpstr>
      <vt:lpstr>Alfa oksidasyon: </vt:lpstr>
      <vt:lpstr>PowerPoint Sunusu</vt:lpstr>
      <vt:lpstr>PowerPoint Sunusu</vt:lpstr>
      <vt:lpstr>PowerPoint Sunusu</vt:lpstr>
      <vt:lpstr>Omega oksidasyon: 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Doymamış yağ asitlerinin oksidasyonu</dc:title>
  <dc:creator>user</dc:creator>
  <cp:lastModifiedBy>user</cp:lastModifiedBy>
  <cp:revision>6</cp:revision>
  <dcterms:created xsi:type="dcterms:W3CDTF">2017-11-29T10:01:21Z</dcterms:created>
  <dcterms:modified xsi:type="dcterms:W3CDTF">2017-11-29T10:39:58Z</dcterms:modified>
</cp:coreProperties>
</file>