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2"/>
  </p:notesMasterIdLst>
  <p:sldIdLst>
    <p:sldId id="272" r:id="rId5"/>
    <p:sldId id="273" r:id="rId6"/>
    <p:sldId id="274" r:id="rId7"/>
    <p:sldId id="277" r:id="rId8"/>
    <p:sldId id="278" r:id="rId9"/>
    <p:sldId id="279"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FCCEE-9BB5-4BF6-8B8F-9FEEC12B9D3A}" type="datetimeFigureOut">
              <a:rPr lang="tr-TR" smtClean="0"/>
              <a:t>13.02.2018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BE651-6353-4A56-BE42-805E118CBE7C}" type="slidenum">
              <a:rPr lang="tr-TR" smtClean="0"/>
              <a:t>‹#›</a:t>
            </a:fld>
            <a:endParaRPr lang="tr-TR"/>
          </a:p>
        </p:txBody>
      </p:sp>
    </p:spTree>
    <p:extLst>
      <p:ext uri="{BB962C8B-B14F-4D97-AF65-F5344CB8AC3E}">
        <p14:creationId xmlns:p14="http://schemas.microsoft.com/office/powerpoint/2010/main" val="328931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7D60BF5-26D4-4C65-ABBC-42EA997BD1CC}" type="datetimeFigureOut">
              <a:rPr lang="tr-TR" smtClean="0"/>
              <a:t>13.02.2018</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5AB3940-1C43-4C5D-B5E0-74B4D13D177A}"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16" name="15 Slayt Numarası Yer Tutucusu"/>
          <p:cNvSpPr>
            <a:spLocks noGrp="1"/>
          </p:cNvSpPr>
          <p:nvPr>
            <p:ph type="sldNum" sz="quarter" idx="11"/>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17" name="16 Altbilgi Yer Tutucusu"/>
          <p:cNvSpPr>
            <a:spLocks noGrp="1"/>
          </p:cNvSpPr>
          <p:nvPr>
            <p:ph type="ftr" sz="quarter" idx="12"/>
          </p:nvPr>
        </p:nvSpPr>
        <p:spPr/>
        <p:txBody>
          <a:bodyPr/>
          <a:lstStyle/>
          <a:p>
            <a:endParaRPr lang="tr-TR">
              <a:solidFill>
                <a:srgbClr val="FEFAC9"/>
              </a:solidFill>
            </a:endParaRPr>
          </a:p>
        </p:txBody>
      </p:sp>
    </p:spTree>
    <p:extLst>
      <p:ext uri="{BB962C8B-B14F-4D97-AF65-F5344CB8AC3E}">
        <p14:creationId xmlns:p14="http://schemas.microsoft.com/office/powerpoint/2010/main" val="286347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solidFill>
                  <a:srgbClr val="FEFAC9"/>
                </a:solidFill>
              </a:rPr>
              <a:pPr/>
              <a:t>‹#›</a:t>
            </a:fld>
            <a:endParaRPr lang="tr-TR">
              <a:solidFill>
                <a:srgbClr val="FEFAC9"/>
              </a:solidFill>
            </a:endParaRPr>
          </a:p>
        </p:txBody>
      </p:sp>
      <p:sp>
        <p:nvSpPr>
          <p:cNvPr id="16" name="15 Altbilgi Yer Tutucusu"/>
          <p:cNvSpPr>
            <a:spLocks noGrp="1"/>
          </p:cNvSpPr>
          <p:nvPr>
            <p:ph type="ftr" sz="quarter" idx="16"/>
          </p:nvPr>
        </p:nvSpPr>
        <p:spPr/>
        <p:txBody>
          <a:bodyPr/>
          <a:lstStyle/>
          <a:p>
            <a:endParaRPr lang="tr-TR">
              <a:solidFill>
                <a:srgbClr val="FEFAC9"/>
              </a:solidFill>
            </a:endParaRP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extLst>
      <p:ext uri="{BB962C8B-B14F-4D97-AF65-F5344CB8AC3E}">
        <p14:creationId xmlns:p14="http://schemas.microsoft.com/office/powerpoint/2010/main" val="505650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04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6" name="5 Altbilgi Yer Tutucusu"/>
          <p:cNvSpPr>
            <a:spLocks noGrp="1"/>
          </p:cNvSpPr>
          <p:nvPr>
            <p:ph type="ftr" sz="quarter" idx="11"/>
          </p:nvPr>
        </p:nvSpPr>
        <p:spPr/>
        <p:txBody>
          <a:bodyPr/>
          <a:lstStyle/>
          <a:p>
            <a:endParaRPr lang="tr-TR">
              <a:solidFill>
                <a:srgbClr val="FEFAC9"/>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794144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8" name="7 Altbilgi Yer Tutucusu"/>
          <p:cNvSpPr>
            <a:spLocks noGrp="1"/>
          </p:cNvSpPr>
          <p:nvPr>
            <p:ph type="ftr" sz="quarter" idx="11"/>
          </p:nvPr>
        </p:nvSpPr>
        <p:spPr/>
        <p:txBody>
          <a:bodyPr/>
          <a:lstStyle/>
          <a:p>
            <a:endParaRPr lang="tr-TR">
              <a:solidFill>
                <a:srgbClr val="FEFAC9"/>
              </a:solidFill>
            </a:endParaRPr>
          </a:p>
        </p:txBody>
      </p:sp>
      <p:sp>
        <p:nvSpPr>
          <p:cNvPr id="7" name="6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21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4" name="3 Altbilgi Yer Tutucusu"/>
          <p:cNvSpPr>
            <a:spLocks noGrp="1"/>
          </p:cNvSpPr>
          <p:nvPr>
            <p:ph type="ftr" sz="quarter" idx="11"/>
          </p:nvPr>
        </p:nvSpPr>
        <p:spPr/>
        <p:txBody>
          <a:bodyPr/>
          <a:lstStyle/>
          <a:p>
            <a:endParaRPr lang="tr-TR">
              <a:solidFill>
                <a:srgbClr val="FEFAC9"/>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extLst>
      <p:ext uri="{BB962C8B-B14F-4D97-AF65-F5344CB8AC3E}">
        <p14:creationId xmlns:p14="http://schemas.microsoft.com/office/powerpoint/2010/main" val="1725476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3" name="2 Altbilgi Yer Tutucusu"/>
          <p:cNvSpPr>
            <a:spLocks noGrp="1"/>
          </p:cNvSpPr>
          <p:nvPr>
            <p:ph type="ftr" sz="quarter" idx="11"/>
          </p:nvPr>
        </p:nvSpPr>
        <p:spPr/>
        <p:txBody>
          <a:bodyPr/>
          <a:lstStyle/>
          <a:p>
            <a:endParaRPr lang="tr-TR">
              <a:solidFill>
                <a:srgbClr val="FEFAC9"/>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428676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9" name="8 Slayt Numarası Yer Tutucusu"/>
          <p:cNvSpPr>
            <a:spLocks noGrp="1"/>
          </p:cNvSpPr>
          <p:nvPr>
            <p:ph type="sldNum" sz="quarter" idx="15"/>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10" name="9 Altbilgi Yer Tutucusu"/>
          <p:cNvSpPr>
            <a:spLocks noGrp="1"/>
          </p:cNvSpPr>
          <p:nvPr>
            <p:ph type="ftr" sz="quarter" idx="16"/>
          </p:nvPr>
        </p:nvSpPr>
        <p:spPr/>
        <p:txBody>
          <a:bodyPr/>
          <a:lstStyle/>
          <a:p>
            <a:endParaRPr lang="tr-TR">
              <a:solidFill>
                <a:srgbClr val="FEFAC9"/>
              </a:solidFill>
            </a:endParaRPr>
          </a:p>
        </p:txBody>
      </p:sp>
    </p:spTree>
    <p:extLst>
      <p:ext uri="{BB962C8B-B14F-4D97-AF65-F5344CB8AC3E}">
        <p14:creationId xmlns:p14="http://schemas.microsoft.com/office/powerpoint/2010/main" val="417806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9" name="8 Slayt Numarası Yer Tutucusu"/>
          <p:cNvSpPr>
            <a:spLocks noGrp="1"/>
          </p:cNvSpPr>
          <p:nvPr>
            <p:ph type="sldNum" sz="quarter" idx="11"/>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10" name="9 Altbilgi Yer Tutucusu"/>
          <p:cNvSpPr>
            <a:spLocks noGrp="1"/>
          </p:cNvSpPr>
          <p:nvPr>
            <p:ph type="ftr" sz="quarter" idx="12"/>
          </p:nvPr>
        </p:nvSpPr>
        <p:spPr/>
        <p:txBody>
          <a:bodyPr/>
          <a:lstStyle/>
          <a:p>
            <a:endParaRPr lang="tr-TR">
              <a:solidFill>
                <a:srgbClr val="FEFAC9"/>
              </a:solidFill>
            </a:endParaRPr>
          </a:p>
        </p:txBody>
      </p:sp>
    </p:spTree>
    <p:extLst>
      <p:ext uri="{BB962C8B-B14F-4D97-AF65-F5344CB8AC3E}">
        <p14:creationId xmlns:p14="http://schemas.microsoft.com/office/powerpoint/2010/main" val="2603785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3888707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1481572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16" name="15 Slayt Numarası Yer Tutucusu"/>
          <p:cNvSpPr>
            <a:spLocks noGrp="1"/>
          </p:cNvSpPr>
          <p:nvPr>
            <p:ph type="sldNum" sz="quarter" idx="11"/>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17" name="16 Altbilgi Yer Tutucusu"/>
          <p:cNvSpPr>
            <a:spLocks noGrp="1"/>
          </p:cNvSpPr>
          <p:nvPr>
            <p:ph type="ftr" sz="quarter" idx="12"/>
          </p:nvPr>
        </p:nvSpPr>
        <p:spPr/>
        <p:txBody>
          <a:bodyPr/>
          <a:lstStyle/>
          <a:p>
            <a:endParaRPr lang="tr-TR">
              <a:solidFill>
                <a:srgbClr val="FEFAC9"/>
              </a:solidFill>
            </a:endParaRPr>
          </a:p>
        </p:txBody>
      </p:sp>
    </p:spTree>
    <p:extLst>
      <p:ext uri="{BB962C8B-B14F-4D97-AF65-F5344CB8AC3E}">
        <p14:creationId xmlns:p14="http://schemas.microsoft.com/office/powerpoint/2010/main" val="2344186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solidFill>
                  <a:srgbClr val="FEFAC9"/>
                </a:solidFill>
              </a:rPr>
              <a:pPr/>
              <a:t>‹#›</a:t>
            </a:fld>
            <a:endParaRPr lang="tr-TR">
              <a:solidFill>
                <a:srgbClr val="FEFAC9"/>
              </a:solidFill>
            </a:endParaRPr>
          </a:p>
        </p:txBody>
      </p:sp>
      <p:sp>
        <p:nvSpPr>
          <p:cNvPr id="16" name="15 Altbilgi Yer Tutucusu"/>
          <p:cNvSpPr>
            <a:spLocks noGrp="1"/>
          </p:cNvSpPr>
          <p:nvPr>
            <p:ph type="ftr" sz="quarter" idx="16"/>
          </p:nvPr>
        </p:nvSpPr>
        <p:spPr/>
        <p:txBody>
          <a:bodyPr/>
          <a:lstStyle/>
          <a:p>
            <a:endParaRPr lang="tr-TR">
              <a:solidFill>
                <a:srgbClr val="FEFAC9"/>
              </a:solidFill>
            </a:endParaRP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extLst>
      <p:ext uri="{BB962C8B-B14F-4D97-AF65-F5344CB8AC3E}">
        <p14:creationId xmlns:p14="http://schemas.microsoft.com/office/powerpoint/2010/main" val="3813626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157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6" name="5 Altbilgi Yer Tutucusu"/>
          <p:cNvSpPr>
            <a:spLocks noGrp="1"/>
          </p:cNvSpPr>
          <p:nvPr>
            <p:ph type="ftr" sz="quarter" idx="11"/>
          </p:nvPr>
        </p:nvSpPr>
        <p:spPr/>
        <p:txBody>
          <a:bodyPr/>
          <a:lstStyle/>
          <a:p>
            <a:endParaRPr lang="tr-TR">
              <a:solidFill>
                <a:srgbClr val="FEFAC9"/>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519611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8" name="7 Altbilgi Yer Tutucusu"/>
          <p:cNvSpPr>
            <a:spLocks noGrp="1"/>
          </p:cNvSpPr>
          <p:nvPr>
            <p:ph type="ftr" sz="quarter" idx="11"/>
          </p:nvPr>
        </p:nvSpPr>
        <p:spPr/>
        <p:txBody>
          <a:bodyPr/>
          <a:lstStyle/>
          <a:p>
            <a:endParaRPr lang="tr-TR">
              <a:solidFill>
                <a:srgbClr val="FEFAC9"/>
              </a:solidFill>
            </a:endParaRPr>
          </a:p>
        </p:txBody>
      </p:sp>
      <p:sp>
        <p:nvSpPr>
          <p:cNvPr id="7" name="6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52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4" name="3 Altbilgi Yer Tutucusu"/>
          <p:cNvSpPr>
            <a:spLocks noGrp="1"/>
          </p:cNvSpPr>
          <p:nvPr>
            <p:ph type="ftr" sz="quarter" idx="11"/>
          </p:nvPr>
        </p:nvSpPr>
        <p:spPr/>
        <p:txBody>
          <a:bodyPr/>
          <a:lstStyle/>
          <a:p>
            <a:endParaRPr lang="tr-TR">
              <a:solidFill>
                <a:srgbClr val="FEFAC9"/>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extLst>
      <p:ext uri="{BB962C8B-B14F-4D97-AF65-F5344CB8AC3E}">
        <p14:creationId xmlns:p14="http://schemas.microsoft.com/office/powerpoint/2010/main" val="1614617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3" name="2 Altbilgi Yer Tutucusu"/>
          <p:cNvSpPr>
            <a:spLocks noGrp="1"/>
          </p:cNvSpPr>
          <p:nvPr>
            <p:ph type="ftr" sz="quarter" idx="11"/>
          </p:nvPr>
        </p:nvSpPr>
        <p:spPr/>
        <p:txBody>
          <a:bodyPr/>
          <a:lstStyle/>
          <a:p>
            <a:endParaRPr lang="tr-TR">
              <a:solidFill>
                <a:srgbClr val="FEFAC9"/>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408515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9" name="8 Slayt Numarası Yer Tutucusu"/>
          <p:cNvSpPr>
            <a:spLocks noGrp="1"/>
          </p:cNvSpPr>
          <p:nvPr>
            <p:ph type="sldNum" sz="quarter" idx="15"/>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10" name="9 Altbilgi Yer Tutucusu"/>
          <p:cNvSpPr>
            <a:spLocks noGrp="1"/>
          </p:cNvSpPr>
          <p:nvPr>
            <p:ph type="ftr" sz="quarter" idx="16"/>
          </p:nvPr>
        </p:nvSpPr>
        <p:spPr/>
        <p:txBody>
          <a:bodyPr/>
          <a:lstStyle/>
          <a:p>
            <a:endParaRPr lang="tr-TR">
              <a:solidFill>
                <a:srgbClr val="FEFAC9"/>
              </a:solidFill>
            </a:endParaRPr>
          </a:p>
        </p:txBody>
      </p:sp>
    </p:spTree>
    <p:extLst>
      <p:ext uri="{BB962C8B-B14F-4D97-AF65-F5344CB8AC3E}">
        <p14:creationId xmlns:p14="http://schemas.microsoft.com/office/powerpoint/2010/main" val="3673910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9" name="8 Slayt Numarası Yer Tutucusu"/>
          <p:cNvSpPr>
            <a:spLocks noGrp="1"/>
          </p:cNvSpPr>
          <p:nvPr>
            <p:ph type="sldNum" sz="quarter" idx="11"/>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10" name="9 Altbilgi Yer Tutucusu"/>
          <p:cNvSpPr>
            <a:spLocks noGrp="1"/>
          </p:cNvSpPr>
          <p:nvPr>
            <p:ph type="ftr" sz="quarter" idx="12"/>
          </p:nvPr>
        </p:nvSpPr>
        <p:spPr/>
        <p:txBody>
          <a:bodyPr/>
          <a:lstStyle/>
          <a:p>
            <a:endParaRPr lang="tr-TR">
              <a:solidFill>
                <a:srgbClr val="FEFAC9"/>
              </a:solidFill>
            </a:endParaRPr>
          </a:p>
        </p:txBody>
      </p:sp>
    </p:spTree>
    <p:extLst>
      <p:ext uri="{BB962C8B-B14F-4D97-AF65-F5344CB8AC3E}">
        <p14:creationId xmlns:p14="http://schemas.microsoft.com/office/powerpoint/2010/main" val="3068074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2539936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2126639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16" name="15 Slayt Numarası Yer Tutucusu"/>
          <p:cNvSpPr>
            <a:spLocks noGrp="1"/>
          </p:cNvSpPr>
          <p:nvPr>
            <p:ph type="sldNum" sz="quarter" idx="11"/>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17" name="16 Altbilgi Yer Tutucusu"/>
          <p:cNvSpPr>
            <a:spLocks noGrp="1"/>
          </p:cNvSpPr>
          <p:nvPr>
            <p:ph type="ftr" sz="quarter" idx="12"/>
          </p:nvPr>
        </p:nvSpPr>
        <p:spPr/>
        <p:txBody>
          <a:bodyPr/>
          <a:lstStyle/>
          <a:p>
            <a:endParaRPr lang="tr-TR">
              <a:solidFill>
                <a:srgbClr val="FEFAC9"/>
              </a:solidFill>
            </a:endParaRPr>
          </a:p>
        </p:txBody>
      </p:sp>
    </p:spTree>
    <p:extLst>
      <p:ext uri="{BB962C8B-B14F-4D97-AF65-F5344CB8AC3E}">
        <p14:creationId xmlns:p14="http://schemas.microsoft.com/office/powerpoint/2010/main" val="2818098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solidFill>
                  <a:srgbClr val="FEFAC9"/>
                </a:solidFill>
              </a:rPr>
              <a:pPr/>
              <a:t>‹#›</a:t>
            </a:fld>
            <a:endParaRPr lang="tr-TR">
              <a:solidFill>
                <a:srgbClr val="FEFAC9"/>
              </a:solidFill>
            </a:endParaRPr>
          </a:p>
        </p:txBody>
      </p:sp>
      <p:sp>
        <p:nvSpPr>
          <p:cNvPr id="16" name="15 Altbilgi Yer Tutucusu"/>
          <p:cNvSpPr>
            <a:spLocks noGrp="1"/>
          </p:cNvSpPr>
          <p:nvPr>
            <p:ph type="ftr" sz="quarter" idx="16"/>
          </p:nvPr>
        </p:nvSpPr>
        <p:spPr/>
        <p:txBody>
          <a:bodyPr/>
          <a:lstStyle/>
          <a:p>
            <a:endParaRPr lang="tr-TR">
              <a:solidFill>
                <a:srgbClr val="FEFAC9"/>
              </a:solidFill>
            </a:endParaRP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extLst>
      <p:ext uri="{BB962C8B-B14F-4D97-AF65-F5344CB8AC3E}">
        <p14:creationId xmlns:p14="http://schemas.microsoft.com/office/powerpoint/2010/main" val="3078131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552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6" name="5 Altbilgi Yer Tutucusu"/>
          <p:cNvSpPr>
            <a:spLocks noGrp="1"/>
          </p:cNvSpPr>
          <p:nvPr>
            <p:ph type="ftr" sz="quarter" idx="11"/>
          </p:nvPr>
        </p:nvSpPr>
        <p:spPr/>
        <p:txBody>
          <a:bodyPr/>
          <a:lstStyle/>
          <a:p>
            <a:endParaRPr lang="tr-TR">
              <a:solidFill>
                <a:srgbClr val="FEFAC9"/>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759748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8" name="7 Altbilgi Yer Tutucusu"/>
          <p:cNvSpPr>
            <a:spLocks noGrp="1"/>
          </p:cNvSpPr>
          <p:nvPr>
            <p:ph type="ftr" sz="quarter" idx="11"/>
          </p:nvPr>
        </p:nvSpPr>
        <p:spPr/>
        <p:txBody>
          <a:bodyPr/>
          <a:lstStyle/>
          <a:p>
            <a:endParaRPr lang="tr-TR">
              <a:solidFill>
                <a:srgbClr val="FEFAC9"/>
              </a:solidFill>
            </a:endParaRPr>
          </a:p>
        </p:txBody>
      </p:sp>
      <p:sp>
        <p:nvSpPr>
          <p:cNvPr id="7" name="6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384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4" name="3 Altbilgi Yer Tutucusu"/>
          <p:cNvSpPr>
            <a:spLocks noGrp="1"/>
          </p:cNvSpPr>
          <p:nvPr>
            <p:ph type="ftr" sz="quarter" idx="11"/>
          </p:nvPr>
        </p:nvSpPr>
        <p:spPr/>
        <p:txBody>
          <a:bodyPr/>
          <a:lstStyle/>
          <a:p>
            <a:endParaRPr lang="tr-TR">
              <a:solidFill>
                <a:srgbClr val="FEFAC9"/>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extLst>
      <p:ext uri="{BB962C8B-B14F-4D97-AF65-F5344CB8AC3E}">
        <p14:creationId xmlns:p14="http://schemas.microsoft.com/office/powerpoint/2010/main" val="18008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F7D60BF5-26D4-4C65-ABBC-42EA997BD1CC}"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3" name="2 Altbilgi Yer Tutucusu"/>
          <p:cNvSpPr>
            <a:spLocks noGrp="1"/>
          </p:cNvSpPr>
          <p:nvPr>
            <p:ph type="ftr" sz="quarter" idx="11"/>
          </p:nvPr>
        </p:nvSpPr>
        <p:spPr/>
        <p:txBody>
          <a:bodyPr/>
          <a:lstStyle/>
          <a:p>
            <a:endParaRPr lang="tr-TR">
              <a:solidFill>
                <a:srgbClr val="FEFAC9"/>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1028793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9" name="8 Slayt Numarası Yer Tutucusu"/>
          <p:cNvSpPr>
            <a:spLocks noGrp="1"/>
          </p:cNvSpPr>
          <p:nvPr>
            <p:ph type="sldNum" sz="quarter" idx="15"/>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10" name="9 Altbilgi Yer Tutucusu"/>
          <p:cNvSpPr>
            <a:spLocks noGrp="1"/>
          </p:cNvSpPr>
          <p:nvPr>
            <p:ph type="ftr" sz="quarter" idx="16"/>
          </p:nvPr>
        </p:nvSpPr>
        <p:spPr/>
        <p:txBody>
          <a:bodyPr/>
          <a:lstStyle/>
          <a:p>
            <a:endParaRPr lang="tr-TR">
              <a:solidFill>
                <a:srgbClr val="FEFAC9"/>
              </a:solidFill>
            </a:endParaRPr>
          </a:p>
        </p:txBody>
      </p:sp>
    </p:spTree>
    <p:extLst>
      <p:ext uri="{BB962C8B-B14F-4D97-AF65-F5344CB8AC3E}">
        <p14:creationId xmlns:p14="http://schemas.microsoft.com/office/powerpoint/2010/main" val="722023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9" name="8 Slayt Numarası Yer Tutucusu"/>
          <p:cNvSpPr>
            <a:spLocks noGrp="1"/>
          </p:cNvSpPr>
          <p:nvPr>
            <p:ph type="sldNum" sz="quarter" idx="11"/>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
        <p:nvSpPr>
          <p:cNvPr id="10" name="9 Altbilgi Yer Tutucusu"/>
          <p:cNvSpPr>
            <a:spLocks noGrp="1"/>
          </p:cNvSpPr>
          <p:nvPr>
            <p:ph type="ftr" sz="quarter" idx="12"/>
          </p:nvPr>
        </p:nvSpPr>
        <p:spPr/>
        <p:txBody>
          <a:bodyPr/>
          <a:lstStyle/>
          <a:p>
            <a:endParaRPr lang="tr-TR">
              <a:solidFill>
                <a:srgbClr val="FEFAC9"/>
              </a:solidFill>
            </a:endParaRPr>
          </a:p>
        </p:txBody>
      </p:sp>
    </p:spTree>
    <p:extLst>
      <p:ext uri="{BB962C8B-B14F-4D97-AF65-F5344CB8AC3E}">
        <p14:creationId xmlns:p14="http://schemas.microsoft.com/office/powerpoint/2010/main" val="2071651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162114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215089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7D60BF5-26D4-4C65-ABBC-42EA997BD1CC}" type="datetimeFigureOut">
              <a:rPr lang="tr-TR" smtClean="0"/>
              <a:t>13.02.2018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7D60BF5-26D4-4C65-ABBC-42EA997BD1CC}" type="datetimeFigureOut">
              <a:rPr lang="tr-TR" smtClean="0"/>
              <a:t>13.02.2018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60BF5-26D4-4C65-ABBC-42EA997BD1CC}" type="datetimeFigureOut">
              <a:rPr lang="tr-TR" smtClean="0"/>
              <a:t>13.02.2018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7D60BF5-26D4-4C65-ABBC-42EA997BD1CC}" type="datetimeFigureOut">
              <a:rPr lang="tr-TR" smtClean="0"/>
              <a:t>13.02.2018</a:t>
            </a:fld>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7D60BF5-26D4-4C65-ABBC-42EA997BD1CC}" type="datetimeFigureOut">
              <a:rPr lang="tr-TR" smtClean="0"/>
              <a:t>13.02.2018</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7D60BF5-26D4-4C65-ABBC-42EA997BD1CC}" type="datetimeFigureOut">
              <a:rPr lang="tr-TR" smtClean="0"/>
              <a:t>13.02.2018</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5AB3940-1C43-4C5D-B5E0-74B4D13D177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solidFill>
                <a:srgbClr val="FEFAC9"/>
              </a:solidFill>
            </a:endParaRP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solidFill>
                  <a:srgbClr val="FEFAC9"/>
                </a:solidFill>
              </a:rPr>
              <a:pPr/>
              <a:t>‹#›</a:t>
            </a:fld>
            <a:endParaRPr lang="tr-TR">
              <a:solidFill>
                <a:srgbClr val="FEFAC9"/>
              </a:solidFill>
            </a:endParaRP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extLst>
      <p:ext uri="{BB962C8B-B14F-4D97-AF65-F5344CB8AC3E}">
        <p14:creationId xmlns:p14="http://schemas.microsoft.com/office/powerpoint/2010/main" val="36524744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solidFill>
                <a:srgbClr val="FEFAC9"/>
              </a:solidFill>
            </a:endParaRP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solidFill>
                  <a:srgbClr val="FEFAC9"/>
                </a:solidFill>
              </a:rPr>
              <a:pPr/>
              <a:t>‹#›</a:t>
            </a:fld>
            <a:endParaRPr lang="tr-TR">
              <a:solidFill>
                <a:srgbClr val="FEFAC9"/>
              </a:solidFill>
            </a:endParaRP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extLst>
      <p:ext uri="{BB962C8B-B14F-4D97-AF65-F5344CB8AC3E}">
        <p14:creationId xmlns:p14="http://schemas.microsoft.com/office/powerpoint/2010/main" val="21665853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solidFill>
                  <a:srgbClr val="FEFAC9"/>
                </a:solidFill>
              </a:rPr>
              <a:pPr/>
              <a:t>13.02.2018</a:t>
            </a:fld>
            <a:endParaRPr lang="tr-TR">
              <a:solidFill>
                <a:srgbClr val="FEFAC9"/>
              </a:solidFill>
            </a:endParaRP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solidFill>
                <a:srgbClr val="FEFAC9"/>
              </a:solidFill>
            </a:endParaRP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solidFill>
                  <a:srgbClr val="FEFAC9"/>
                </a:solidFill>
              </a:rPr>
              <a:pPr/>
              <a:t>‹#›</a:t>
            </a:fld>
            <a:endParaRPr lang="tr-TR">
              <a:solidFill>
                <a:srgbClr val="FEFAC9"/>
              </a:solidFill>
            </a:endParaRP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extLst>
      <p:ext uri="{BB962C8B-B14F-4D97-AF65-F5344CB8AC3E}">
        <p14:creationId xmlns:p14="http://schemas.microsoft.com/office/powerpoint/2010/main" val="124985742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7" y="476672"/>
            <a:ext cx="7632848" cy="5904656"/>
          </a:xfrm>
        </p:spPr>
      </p:pic>
    </p:spTree>
    <p:extLst>
      <p:ext uri="{BB962C8B-B14F-4D97-AF65-F5344CB8AC3E}">
        <p14:creationId xmlns:p14="http://schemas.microsoft.com/office/powerpoint/2010/main" val="40585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appycow.jpg"/>
          <p:cNvPicPr>
            <a:picLocks noGrp="1" noChangeAspect="1"/>
          </p:cNvPicPr>
          <p:nvPr>
            <p:ph idx="1"/>
          </p:nvPr>
        </p:nvPicPr>
        <p:blipFill>
          <a:blip r:embed="rId2"/>
          <a:stretch>
            <a:fillRect/>
          </a:stretch>
        </p:blipFill>
        <p:spPr>
          <a:xfrm>
            <a:off x="1285852" y="214290"/>
            <a:ext cx="6295772" cy="6207277"/>
          </a:xfrm>
        </p:spPr>
      </p:pic>
    </p:spTree>
    <p:extLst>
      <p:ext uri="{BB962C8B-B14F-4D97-AF65-F5344CB8AC3E}">
        <p14:creationId xmlns:p14="http://schemas.microsoft.com/office/powerpoint/2010/main" val="297359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
            </a:r>
            <a:br>
              <a:rPr lang="tr-TR" dirty="0" smtClean="0"/>
            </a:br>
            <a:r>
              <a:rPr lang="tr-TR" dirty="0" smtClean="0"/>
              <a:t>Bununla beraber hayvanların temiz hava ve gün ışığında dolaşması </a:t>
            </a:r>
            <a:r>
              <a:rPr lang="tr-TR" dirty="0" err="1" smtClean="0"/>
              <a:t>immun</a:t>
            </a:r>
            <a:r>
              <a:rPr lang="tr-TR" dirty="0" smtClean="0"/>
              <a:t> sistemi güçlü tutar. Bu nedenle hayvanların iklim koşulları doğrultusunda çayır ve mera alanlarını kullanması sağlanabilir. Organik </a:t>
            </a:r>
            <a:r>
              <a:rPr lang="tr-TR" dirty="0" err="1" smtClean="0"/>
              <a:t>ruminant</a:t>
            </a:r>
            <a:r>
              <a:rPr lang="tr-TR" dirty="0" smtClean="0"/>
              <a:t> beslemede makro ve mikro elementler ile doğal kaynaklı vitaminler yem katkı maddesi olarak kullanılabilir. Bununla beraber antibiyotiklerin hastalık tedavisi dışında bir amaç için kullanımı ve genetiği </a:t>
            </a:r>
            <a:r>
              <a:rPr lang="tr-TR" dirty="0" err="1" smtClean="0"/>
              <a:t>modifiye</a:t>
            </a:r>
            <a:r>
              <a:rPr lang="tr-TR" dirty="0" smtClean="0"/>
              <a:t> edilmiş ürünlerin </a:t>
            </a:r>
            <a:r>
              <a:rPr lang="tr-TR" dirty="0" err="1" smtClean="0"/>
              <a:t>rasyonlara</a:t>
            </a:r>
            <a:r>
              <a:rPr lang="tr-TR" dirty="0" smtClean="0"/>
              <a:t> katılması yasaklanmıştır. </a:t>
            </a:r>
            <a:endParaRPr lang="tr-TR" dirty="0"/>
          </a:p>
        </p:txBody>
      </p:sp>
      <p:sp>
        <p:nvSpPr>
          <p:cNvPr id="3" name="2 Başlık"/>
          <p:cNvSpPr>
            <a:spLocks noGrp="1"/>
          </p:cNvSpPr>
          <p:nvPr>
            <p:ph type="title"/>
          </p:nvPr>
        </p:nvSpPr>
        <p:spPr/>
        <p:txBody>
          <a:bodyPr/>
          <a:lstStyle/>
          <a:p>
            <a:endParaRPr lang="tr-TR"/>
          </a:p>
        </p:txBody>
      </p:sp>
    </p:spTree>
    <p:extLst>
      <p:ext uri="{BB962C8B-B14F-4D97-AF65-F5344CB8AC3E}">
        <p14:creationId xmlns:p14="http://schemas.microsoft.com/office/powerpoint/2010/main" val="245257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ÖzgeNur\Desktop\ot\aydın doğan vakfı besizilik 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3600400" cy="5400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ÖzgeNur\Desktop\ot\d86a4e551835fe1e2fc1259cece29176885edb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35896"/>
            <a:ext cx="3960440" cy="542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6699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err="1" smtClean="0"/>
              <a:t>Konvansiyel</a:t>
            </a:r>
            <a:r>
              <a:rPr lang="tr-TR" dirty="0" smtClean="0"/>
              <a:t> işletmelerden getirilecek hayvanların yaşı şu şekilde belirlenmektedir.</a:t>
            </a:r>
          </a:p>
          <a:p>
            <a:r>
              <a:rPr lang="tr-TR" b="1" i="1" dirty="0" smtClean="0"/>
              <a:t> </a:t>
            </a:r>
            <a:r>
              <a:rPr lang="tr-TR" i="1" dirty="0" smtClean="0"/>
              <a:t>Buzağı en fazla 6 aylık, en az 1 aylık olmalıdır.</a:t>
            </a:r>
            <a:endParaRPr lang="tr-TR" dirty="0" smtClean="0"/>
          </a:p>
          <a:p>
            <a:r>
              <a:rPr lang="tr-TR" i="1" dirty="0" smtClean="0"/>
              <a:t> Dana besisinde 4 aylık dana besiye alınmalıdır.</a:t>
            </a:r>
            <a:endParaRPr lang="tr-TR" dirty="0" smtClean="0"/>
          </a:p>
          <a:p>
            <a:r>
              <a:rPr lang="tr-TR" b="1" i="1" dirty="0" smtClean="0"/>
              <a:t> </a:t>
            </a:r>
            <a:r>
              <a:rPr lang="tr-TR" i="1" dirty="0" smtClean="0"/>
              <a:t>Kuzu oğlak en fazla 1,5 aylık olmalıdır.</a:t>
            </a:r>
            <a:endParaRPr lang="tr-TR" dirty="0" smtClean="0"/>
          </a:p>
          <a:p>
            <a:r>
              <a:rPr lang="tr-TR" b="1" i="1" dirty="0" smtClean="0"/>
              <a:t> </a:t>
            </a:r>
            <a:r>
              <a:rPr lang="tr-TR" i="1" dirty="0" smtClean="0"/>
              <a:t>Besiye alınacak kuzu oğlak 1 aylık olmalıdır.</a:t>
            </a:r>
            <a:endParaRPr lang="tr-TR" dirty="0" smtClean="0"/>
          </a:p>
          <a:p>
            <a:r>
              <a:rPr lang="tr-TR" i="1" dirty="0" smtClean="0"/>
              <a:t> Damızlıkta kullanılacak hayvanlar en fazla 14 aylık olmalıdır.</a:t>
            </a:r>
            <a:endParaRPr lang="tr-TR" dirty="0" smtClean="0"/>
          </a:p>
          <a:p>
            <a:endParaRPr lang="tr-TR" dirty="0"/>
          </a:p>
        </p:txBody>
      </p:sp>
      <p:sp>
        <p:nvSpPr>
          <p:cNvPr id="2" name="1 Başlık"/>
          <p:cNvSpPr>
            <a:spLocks noGrp="1"/>
          </p:cNvSpPr>
          <p:nvPr>
            <p:ph type="title"/>
          </p:nvPr>
        </p:nvSpPr>
        <p:spPr/>
        <p:txBody>
          <a:bodyPr>
            <a:normAutofit fontScale="90000"/>
          </a:bodyPr>
          <a:lstStyle/>
          <a:p>
            <a:r>
              <a:rPr lang="tr-TR" b="1" dirty="0" smtClean="0"/>
              <a:t>Organik Hayvancılık Büyükbaş ve Küçükbaş Sürü Oluşumu:</a:t>
            </a:r>
            <a:endParaRPr lang="tr-TR" dirty="0"/>
          </a:p>
        </p:txBody>
      </p:sp>
    </p:spTree>
    <p:extLst>
      <p:ext uri="{BB962C8B-B14F-4D97-AF65-F5344CB8AC3E}">
        <p14:creationId xmlns:p14="http://schemas.microsoft.com/office/powerpoint/2010/main" val="537294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ÖzgeNur\Desktop\ithal-damizlik-saf-dogru-friz-koyunlar-00382064398-zrrkkb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97414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r>
              <a:rPr lang="tr-TR" i="1" dirty="0" smtClean="0"/>
              <a:t> Besi sığırı için 100 kg canlı ağırlığa 1.50 m2 iç alan, 1.10 m2 dış alan,</a:t>
            </a:r>
            <a:endParaRPr lang="tr-TR" dirty="0" smtClean="0"/>
          </a:p>
          <a:p>
            <a:r>
              <a:rPr lang="tr-TR" i="1" dirty="0" smtClean="0"/>
              <a:t>200 kg canlı ağırlığında besi sığırı için 2.50 m2 iç alan, 1.90 m2 dış alan,</a:t>
            </a:r>
            <a:endParaRPr lang="tr-TR" dirty="0" smtClean="0"/>
          </a:p>
          <a:p>
            <a:r>
              <a:rPr lang="tr-TR" i="1" dirty="0" smtClean="0"/>
              <a:t> 350 kg canlı ağırlığında besi sığırı için 4.00 m2 iç alan, 3.00 m2 dış alan,</a:t>
            </a:r>
            <a:endParaRPr lang="tr-TR" dirty="0" smtClean="0"/>
          </a:p>
          <a:p>
            <a:r>
              <a:rPr lang="tr-TR" i="1" dirty="0" smtClean="0"/>
              <a:t> 350 kg üzeri olanlarda 5.00 m2 iç alan, 3.70 m2 dış alan olması gerekmektedir. Bunun dışında 350 kg canlı ağırlığın üzerine çıkacak her 100 kg canlı ağırlık için 1.00 m2 iç alan, 0.75 m2 dış alan hesaplanmalıdır.</a:t>
            </a:r>
            <a:endParaRPr lang="tr-TR" dirty="0" smtClean="0"/>
          </a:p>
          <a:p>
            <a:r>
              <a:rPr lang="tr-TR" b="1" i="1" dirty="0" smtClean="0"/>
              <a:t> </a:t>
            </a:r>
            <a:r>
              <a:rPr lang="tr-TR" i="1" dirty="0" smtClean="0"/>
              <a:t>Süt İneği için bir hayvana 6.00 m2 iç alan, 4.50 m2 dış alan olmalıdır.</a:t>
            </a:r>
            <a:endParaRPr lang="tr-TR" dirty="0" smtClean="0"/>
          </a:p>
          <a:p>
            <a:r>
              <a:rPr lang="tr-TR" b="1" i="1" dirty="0" smtClean="0"/>
              <a:t> </a:t>
            </a:r>
            <a:r>
              <a:rPr lang="tr-TR" i="1" dirty="0" smtClean="0"/>
              <a:t>Damızlık Boğalar için hayvan başına 10.00 m2 iç alan, 30 m2 dış alan oluşturulmalıdır.</a:t>
            </a:r>
            <a:endParaRPr lang="tr-TR" dirty="0" smtClean="0"/>
          </a:p>
          <a:p>
            <a:r>
              <a:rPr lang="tr-TR" b="1" i="1" dirty="0" smtClean="0"/>
              <a:t> </a:t>
            </a:r>
            <a:r>
              <a:rPr lang="tr-TR" i="1" dirty="0" smtClean="0"/>
              <a:t>Ergin koyun ve keçiler için 1.50 m2 iç alan, 2.50 dış alan olmalıdır.</a:t>
            </a:r>
            <a:endParaRPr lang="tr-TR" dirty="0" smtClean="0"/>
          </a:p>
          <a:p>
            <a:r>
              <a:rPr lang="tr-TR" b="1" i="1" dirty="0" smtClean="0"/>
              <a:t> </a:t>
            </a:r>
            <a:r>
              <a:rPr lang="tr-TR" i="1" dirty="0" smtClean="0"/>
              <a:t>Kuzu ve oğlaklar için hayvan başına 0.35 m2 iç alan, 0.50 m2 dış alan olmalıdır.</a:t>
            </a:r>
            <a:endParaRPr lang="tr-TR" dirty="0" smtClean="0"/>
          </a:p>
          <a:p>
            <a:endParaRPr lang="tr-TR" dirty="0"/>
          </a:p>
        </p:txBody>
      </p:sp>
      <p:sp>
        <p:nvSpPr>
          <p:cNvPr id="2" name="1 Başlık"/>
          <p:cNvSpPr>
            <a:spLocks noGrp="1"/>
          </p:cNvSpPr>
          <p:nvPr>
            <p:ph type="title"/>
          </p:nvPr>
        </p:nvSpPr>
        <p:spPr/>
        <p:txBody>
          <a:bodyPr>
            <a:normAutofit fontScale="90000"/>
          </a:bodyPr>
          <a:lstStyle/>
          <a:p>
            <a:r>
              <a:rPr lang="tr-TR" b="1" dirty="0" smtClean="0"/>
              <a:t>Organik Hayvancılık Barınak İç ve Dış Alan Ölçüleri:</a:t>
            </a:r>
            <a:endParaRPr lang="tr-TR" dirty="0"/>
          </a:p>
        </p:txBody>
      </p:sp>
    </p:spTree>
    <p:extLst>
      <p:ext uri="{BB962C8B-B14F-4D97-AF65-F5344CB8AC3E}">
        <p14:creationId xmlns:p14="http://schemas.microsoft.com/office/powerpoint/2010/main" val="178835660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ÖzgeNur\Desktop\ahırlar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764704"/>
            <a:ext cx="7581900" cy="495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1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r>
              <a:rPr lang="tr-TR" dirty="0" smtClean="0"/>
              <a:t>Kanatlı sürülerinin organik olarak yetiştirilmesinde önemli olan sağlıklı hayvanların ve uygun metotların uygulanmasıdır. Organik çiftliklerde hayvanların beslenmesinde kullanılan organik yemler iyi kalitede ve besleyici özellikte olmalıdır.</a:t>
            </a:r>
            <a:br>
              <a:rPr lang="tr-TR" dirty="0" smtClean="0"/>
            </a:br>
            <a:r>
              <a:rPr lang="tr-TR" dirty="0" smtClean="0"/>
              <a:t/>
            </a:r>
            <a:br>
              <a:rPr lang="tr-TR" dirty="0" smtClean="0"/>
            </a:br>
            <a:r>
              <a:rPr lang="tr-TR" dirty="0" smtClean="0"/>
              <a:t> Ayrıca hayvanların bakımı, barınakları, aydınlatma, temizlik, yemlerin kalitesi verime büyük ölçüde etkilidir. Son yıllarda organik yetiştiriciliğin gündeme gelmesiyle civcivler yumurtadan çıkışı takiben sertifikalı üretim teknikleriyle yetiştirilirler.</a:t>
            </a:r>
            <a:br>
              <a:rPr lang="tr-TR" dirty="0" smtClean="0"/>
            </a:br>
            <a:r>
              <a:rPr lang="tr-TR" dirty="0" smtClean="0"/>
              <a:t/>
            </a:r>
            <a:br>
              <a:rPr lang="tr-TR" dirty="0" smtClean="0"/>
            </a:br>
            <a:r>
              <a:rPr lang="tr-TR" dirty="0" smtClean="0"/>
              <a:t> Bu sistemde tavuklar yıl boyunca dışarıda barındırılmalıdır. Bununla beraber kapalı alanda tutuldukları takdirde filizlenmiş tahıllarla beslenmelidirler. Beslenmelerinde kullanılan tüm yemler organik olmalı ve herhangi bir antibiyotik ya da hayvansal yan ürün kapsamamalıdır. Aşılama koruyucu amaçla yapılır. </a:t>
            </a:r>
            <a:br>
              <a:rPr lang="tr-TR" dirty="0" smtClean="0"/>
            </a:br>
            <a:r>
              <a:rPr lang="tr-TR" dirty="0" smtClean="0"/>
              <a:t/>
            </a:r>
            <a:br>
              <a:rPr lang="tr-TR" dirty="0" smtClean="0"/>
            </a:br>
            <a:r>
              <a:rPr lang="tr-TR" dirty="0" smtClean="0"/>
              <a:t>Bu sistemde geleneksel olarak üretilen civcivler satın alınabilirler ancak organik olarak beslenmelidirler. Bu şekilde beslendiklerinde organik tavuk olarak adlandırılabilirler. </a:t>
            </a:r>
            <a:endParaRPr lang="tr-TR" dirty="0"/>
          </a:p>
        </p:txBody>
      </p:sp>
      <p:sp>
        <p:nvSpPr>
          <p:cNvPr id="2" name="1 Başlık"/>
          <p:cNvSpPr>
            <a:spLocks noGrp="1"/>
          </p:cNvSpPr>
          <p:nvPr>
            <p:ph type="title"/>
          </p:nvPr>
        </p:nvSpPr>
        <p:spPr/>
        <p:txBody>
          <a:bodyPr/>
          <a:lstStyle/>
          <a:p>
            <a:r>
              <a:rPr lang="tr-TR" dirty="0" smtClean="0"/>
              <a:t>Organik Kanatlı Besleme</a:t>
            </a:r>
            <a:endParaRPr lang="tr-TR" dirty="0"/>
          </a:p>
        </p:txBody>
      </p:sp>
    </p:spTree>
    <p:extLst>
      <p:ext uri="{BB962C8B-B14F-4D97-AF65-F5344CB8AC3E}">
        <p14:creationId xmlns:p14="http://schemas.microsoft.com/office/powerpoint/2010/main" val="3351865281"/>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ÖzgeNur\Desktop\ot\organik-tavuk-ve-organik-yumurta-nedir59021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90668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0002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Bu şekilde yetiştirilen yumurtacı tavuklardan elde edilen yumurtalar da “organik yumurta” olarak adlandırılırlar . “Organik Tarımın Esasları ve Uygulanmasına İlişkin Yönetmelik” kapsamında Organik yetiştiricilikte </a:t>
            </a:r>
            <a:r>
              <a:rPr lang="tr-TR" dirty="0" err="1" smtClean="0"/>
              <a:t>broylerlerin</a:t>
            </a:r>
            <a:r>
              <a:rPr lang="tr-TR" dirty="0" smtClean="0"/>
              <a:t> kesim yaşı 81 gün olarak belirtilmiştir. Tedavi edici ya da koruyucu amaçla herhangi bir kimyasal madde veya büyütme faktörlerinin kullanımına izin verilmez. </a:t>
            </a:r>
          </a:p>
          <a:p>
            <a:endParaRPr lang="tr-TR" dirty="0"/>
          </a:p>
        </p:txBody>
      </p:sp>
      <p:sp>
        <p:nvSpPr>
          <p:cNvPr id="3" name="2 Başlık"/>
          <p:cNvSpPr>
            <a:spLocks noGrp="1"/>
          </p:cNvSpPr>
          <p:nvPr>
            <p:ph type="title"/>
          </p:nvPr>
        </p:nvSpPr>
        <p:spPr/>
        <p:txBody>
          <a:bodyPr/>
          <a:lstStyle/>
          <a:p>
            <a:endParaRPr lang="tr-TR"/>
          </a:p>
        </p:txBody>
      </p:sp>
    </p:spTree>
    <p:extLst>
      <p:ext uri="{BB962C8B-B14F-4D97-AF65-F5344CB8AC3E}">
        <p14:creationId xmlns:p14="http://schemas.microsoft.com/office/powerpoint/2010/main" val="186708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1700808"/>
            <a:ext cx="7772400" cy="2914708"/>
          </a:xfrm>
        </p:spPr>
        <p:txBody>
          <a:bodyPr>
            <a:normAutofit/>
          </a:bodyPr>
          <a:lstStyle/>
          <a:p>
            <a:r>
              <a:rPr lang="tr-TR" dirty="0" smtClean="0"/>
              <a:t>Organik Hayvancılık </a:t>
            </a:r>
            <a:br>
              <a:rPr lang="tr-TR" dirty="0" smtClean="0"/>
            </a:br>
            <a:r>
              <a:rPr lang="tr-TR" dirty="0" smtClean="0"/>
              <a:t>ve </a:t>
            </a:r>
            <a:br>
              <a:rPr lang="tr-TR" dirty="0" smtClean="0"/>
            </a:br>
            <a:r>
              <a:rPr lang="tr-TR" dirty="0" smtClean="0"/>
              <a:t>Hayvansal Üretim </a:t>
            </a:r>
            <a:endParaRPr lang="tr-TR" dirty="0"/>
          </a:p>
        </p:txBody>
      </p:sp>
    </p:spTree>
    <p:extLst>
      <p:ext uri="{BB962C8B-B14F-4D97-AF65-F5344CB8AC3E}">
        <p14:creationId xmlns:p14="http://schemas.microsoft.com/office/powerpoint/2010/main" val="1727203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 Etlik civciv en fazla 2 günlük olmalı,</a:t>
            </a:r>
          </a:p>
          <a:p>
            <a:r>
              <a:rPr lang="tr-TR" dirty="0" smtClean="0"/>
              <a:t> Yumurta için piliç 18 haftalıktan fazla olmamalıdır.</a:t>
            </a:r>
          </a:p>
        </p:txBody>
      </p:sp>
      <p:sp>
        <p:nvSpPr>
          <p:cNvPr id="2" name="1 Başlık"/>
          <p:cNvSpPr>
            <a:spLocks noGrp="1"/>
          </p:cNvSpPr>
          <p:nvPr>
            <p:ph type="title"/>
          </p:nvPr>
        </p:nvSpPr>
        <p:spPr/>
        <p:txBody>
          <a:bodyPr>
            <a:normAutofit fontScale="90000"/>
          </a:bodyPr>
          <a:lstStyle/>
          <a:p>
            <a:r>
              <a:rPr lang="tr-TR" b="1" dirty="0" smtClean="0"/>
              <a:t>Organik Tavuk Yetiştiriciliği Sürü Oluşumu</a:t>
            </a:r>
            <a:endParaRPr lang="tr-TR" dirty="0"/>
          </a:p>
        </p:txBody>
      </p:sp>
    </p:spTree>
    <p:extLst>
      <p:ext uri="{BB962C8B-B14F-4D97-AF65-F5344CB8AC3E}">
        <p14:creationId xmlns:p14="http://schemas.microsoft.com/office/powerpoint/2010/main" val="708851853"/>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48b64c850c274.jpg"/>
          <p:cNvPicPr>
            <a:picLocks noGrp="1" noChangeAspect="1"/>
          </p:cNvPicPr>
          <p:nvPr>
            <p:ph idx="1"/>
          </p:nvPr>
        </p:nvPicPr>
        <p:blipFill>
          <a:blip r:embed="rId2"/>
          <a:stretch>
            <a:fillRect/>
          </a:stretch>
        </p:blipFill>
        <p:spPr>
          <a:xfrm>
            <a:off x="323528" y="1484784"/>
            <a:ext cx="8305838" cy="3740377"/>
          </a:xfrm>
        </p:spPr>
      </p:pic>
    </p:spTree>
    <p:extLst>
      <p:ext uri="{BB962C8B-B14F-4D97-AF65-F5344CB8AC3E}">
        <p14:creationId xmlns:p14="http://schemas.microsoft.com/office/powerpoint/2010/main" val="307100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i="1" dirty="0" smtClean="0"/>
              <a:t>Etlik piliç için her 10 hayvana 1m2 iç alan, 4 m2 dış alan,</a:t>
            </a:r>
            <a:endParaRPr lang="tr-TR" dirty="0" smtClean="0"/>
          </a:p>
          <a:p>
            <a:r>
              <a:rPr lang="tr-TR" i="1" dirty="0" smtClean="0"/>
              <a:t>Yumurta tavuğunda organik tavuk 6 hayvan için 1 m2 iç alan, 4 m2 dış alan olmalıdır.</a:t>
            </a:r>
            <a:endParaRPr lang="tr-TR" dirty="0" smtClean="0"/>
          </a:p>
          <a:p>
            <a:endParaRPr lang="tr-TR" dirty="0"/>
          </a:p>
        </p:txBody>
      </p:sp>
      <p:sp>
        <p:nvSpPr>
          <p:cNvPr id="2" name="1 Başlık"/>
          <p:cNvSpPr>
            <a:spLocks noGrp="1"/>
          </p:cNvSpPr>
          <p:nvPr>
            <p:ph type="title"/>
          </p:nvPr>
        </p:nvSpPr>
        <p:spPr/>
        <p:txBody>
          <a:bodyPr>
            <a:normAutofit fontScale="90000"/>
          </a:bodyPr>
          <a:lstStyle/>
          <a:p>
            <a:r>
              <a:rPr lang="tr-TR" b="1" dirty="0" smtClean="0"/>
              <a:t>Organik Tavuk Yetiştiriciliği Barınak iç ve dış alan ölçüleri:</a:t>
            </a:r>
            <a:endParaRPr lang="tr-TR" dirty="0"/>
          </a:p>
        </p:txBody>
      </p:sp>
    </p:spTree>
    <p:extLst>
      <p:ext uri="{BB962C8B-B14F-4D97-AF65-F5344CB8AC3E}">
        <p14:creationId xmlns:p14="http://schemas.microsoft.com/office/powerpoint/2010/main" val="3876987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03304"/>
          </a:xfrm>
        </p:spPr>
        <p:txBody>
          <a:bodyPr>
            <a:normAutofit fontScale="70000" lnSpcReduction="20000"/>
          </a:bodyPr>
          <a:lstStyle/>
          <a:p>
            <a:r>
              <a:rPr lang="tr-TR" dirty="0" smtClean="0"/>
              <a:t>Sağlık tedbiri nedeniyle, iki yetiştirme dönemi arasında kümesler boş bırakılmalı, bu süre içerisinde binalar ve tesisat temizlenmeli ve dezenfekte edilmelidir.</a:t>
            </a:r>
            <a:br>
              <a:rPr lang="tr-TR" dirty="0" smtClean="0"/>
            </a:br>
            <a:r>
              <a:rPr lang="tr-TR" dirty="0" smtClean="0"/>
              <a:t/>
            </a:r>
            <a:br>
              <a:rPr lang="tr-TR" dirty="0" smtClean="0"/>
            </a:br>
            <a:r>
              <a:rPr lang="tr-TR" dirty="0" smtClean="0"/>
              <a:t> Ayrıca, her kanatlı grubunun yetiştirilmesi tamamlandığında gezinti alanları sağlık nedeniyle boş bırakılarak, bitki örtüsünün yeniden gelişmesine imkân verilmelidir.</a:t>
            </a:r>
            <a:br>
              <a:rPr lang="tr-TR" dirty="0" smtClean="0"/>
            </a:br>
            <a:r>
              <a:rPr lang="tr-TR" dirty="0" smtClean="0"/>
              <a:t/>
            </a:r>
            <a:br>
              <a:rPr lang="tr-TR" dirty="0" smtClean="0"/>
            </a:br>
            <a:r>
              <a:rPr lang="tr-TR" dirty="0" smtClean="0"/>
              <a:t> Yetkilendirilmiş kuruluşlar, barınakların boş bırakılması gereken dönemleri belirlerler. Bu gereklilik barınaklarda tutulmayan ve gün boyunca serbestçe gezinen küçük miktarlardaki kanatlılara uygulanmaz.</a:t>
            </a:r>
            <a:br>
              <a:rPr lang="tr-TR" dirty="0" smtClean="0"/>
            </a:br>
            <a:r>
              <a:rPr lang="tr-TR" dirty="0" smtClean="0"/>
              <a:t/>
            </a:r>
            <a:br>
              <a:rPr lang="tr-TR" dirty="0" smtClean="0"/>
            </a:br>
            <a:r>
              <a:rPr lang="tr-TR" dirty="0" smtClean="0"/>
              <a:t> Et üretimine yönelik kanatlı barınaklarının her birinin toplam kullanılabilir alanı 1600 m2 </a:t>
            </a:r>
            <a:r>
              <a:rPr lang="tr-TR" dirty="0" err="1" smtClean="0"/>
              <a:t>yi</a:t>
            </a:r>
            <a:r>
              <a:rPr lang="tr-TR" dirty="0" smtClean="0"/>
              <a:t> aşmamalıdır. </a:t>
            </a:r>
            <a:br>
              <a:rPr lang="tr-TR" dirty="0" smtClean="0"/>
            </a:br>
            <a:r>
              <a:rPr lang="tr-TR" dirty="0" smtClean="0"/>
              <a:t/>
            </a:r>
            <a:br>
              <a:rPr lang="tr-TR" dirty="0" smtClean="0"/>
            </a:br>
            <a:r>
              <a:rPr lang="tr-TR" dirty="0" smtClean="0"/>
              <a:t>Yumurta tavuklarında doğal ışık ile suni ışıklandırmanın toplamı günde 16 saati geçemez. Suni ışıklandırma olmadan asgari sekiz saat dinlenme süresi uygulanır. </a:t>
            </a:r>
            <a:br>
              <a:rPr lang="tr-TR" dirty="0" smtClean="0"/>
            </a:br>
            <a:r>
              <a:rPr lang="tr-TR" dirty="0" smtClean="0"/>
              <a:t/>
            </a:r>
            <a:br>
              <a:rPr lang="tr-TR" dirty="0" smtClean="0"/>
            </a:br>
            <a:r>
              <a:rPr lang="tr-TR" dirty="0" smtClean="0"/>
              <a:t>Kanatlılar iklim koşullarının elverdiği durumlarda açık hava barınaklarına ulaşabilmeli ve mümkün olduğunca bu durum yaşamlarının asgari 1/3’ünde uygulanmalıdır. Bu açık hava barınakları çoğunlukla bitki örtüsü ile kaplanmalı, koruyucu tesisler bulunmalı ve hayvanların yeterli sayıda suluk ve yemliklere erişmelerine imkân vermelidir.</a:t>
            </a:r>
            <a:endParaRPr lang="tr-TR" dirty="0"/>
          </a:p>
        </p:txBody>
      </p:sp>
    </p:spTree>
    <p:extLst>
      <p:ext uri="{BB962C8B-B14F-4D97-AF65-F5344CB8AC3E}">
        <p14:creationId xmlns:p14="http://schemas.microsoft.com/office/powerpoint/2010/main" val="12609372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dirty="0" smtClean="0"/>
              <a:t>Türkiye’de organik tarım ile ilgili ilk ciddi adım Tarım ve </a:t>
            </a:r>
            <a:r>
              <a:rPr lang="tr-TR" dirty="0" err="1" smtClean="0"/>
              <a:t>Köyişleri</a:t>
            </a:r>
            <a:r>
              <a:rPr lang="tr-TR" dirty="0" smtClean="0"/>
              <a:t> Bakanlığı’nca hazırlanan ve 18 Aralık 1994 tarih ve 22145 sayılı Resmi Gazete’de yayınlanan “Bitkisel ve Hayvansal Ürünlerin Ekolojik Metotlarla Üretilmesine İlişkin Yönetmelik” ile atılmıştır. Söz konusu bu yönetmelik organik ürünlerin üretimini gerçekleştirmek, bu ürünlere olan talebi artırmak, tüketiciye sağlıklı, kaliteli organik ürünler sunmak ve bunun için de bitkisel ve hayvansal ürünlerin organik metotlarla üretilmesi ve bu ürünlerin pazarlanması hususunda uygulanacak esasları sağlamak hedefindedirler. Bu yönetmelikte organik hayvancılığın yapılmasında ve organik ürünlerin elde edilmesinde ve işlenmesinde ekolojik metotların uygulanması ile ilgili olarak bazı kurallar getirilmiştir.</a:t>
            </a:r>
            <a:endParaRPr lang="tr-TR" dirty="0"/>
          </a:p>
        </p:txBody>
      </p:sp>
      <p:sp>
        <p:nvSpPr>
          <p:cNvPr id="2" name="1 Başlık"/>
          <p:cNvSpPr>
            <a:spLocks noGrp="1"/>
          </p:cNvSpPr>
          <p:nvPr>
            <p:ph type="title"/>
          </p:nvPr>
        </p:nvSpPr>
        <p:spPr/>
        <p:txBody>
          <a:bodyPr>
            <a:normAutofit fontScale="90000"/>
          </a:bodyPr>
          <a:lstStyle/>
          <a:p>
            <a:r>
              <a:rPr lang="tr-TR" dirty="0" smtClean="0"/>
              <a:t>Türkiye’de Organik Tarım ve Hayvansal Üretim</a:t>
            </a:r>
            <a:endParaRPr lang="tr-TR" dirty="0"/>
          </a:p>
        </p:txBody>
      </p:sp>
    </p:spTree>
    <p:extLst>
      <p:ext uri="{BB962C8B-B14F-4D97-AF65-F5344CB8AC3E}">
        <p14:creationId xmlns:p14="http://schemas.microsoft.com/office/powerpoint/2010/main" val="2042420213"/>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yn.jpg"/>
          <p:cNvPicPr>
            <a:picLocks noGrp="1" noChangeAspect="1"/>
          </p:cNvPicPr>
          <p:nvPr>
            <p:ph idx="1"/>
          </p:nvPr>
        </p:nvPicPr>
        <p:blipFill>
          <a:blip r:embed="rId2"/>
          <a:stretch>
            <a:fillRect/>
          </a:stretch>
        </p:blipFill>
        <p:spPr>
          <a:xfrm>
            <a:off x="467544" y="1196752"/>
            <a:ext cx="8215350" cy="4313059"/>
          </a:xfrm>
        </p:spPr>
      </p:pic>
    </p:spTree>
    <p:extLst>
      <p:ext uri="{BB962C8B-B14F-4D97-AF65-F5344CB8AC3E}">
        <p14:creationId xmlns:p14="http://schemas.microsoft.com/office/powerpoint/2010/main" val="192678046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20000"/>
          </a:bodyPr>
          <a:lstStyle/>
          <a:p>
            <a:r>
              <a:rPr lang="tr-TR" dirty="0" smtClean="0"/>
              <a:t>1. Değişik ırk, tür, cinsiyetteki hayvanların yeterli dolaşma alanı, doğal ışık ve havalandırma v.b. gereksinimlerinin ekolojik koşulların gerektirdiği doğrultuda yerine getirilmesi </a:t>
            </a:r>
            <a:br>
              <a:rPr lang="tr-TR" dirty="0" smtClean="0"/>
            </a:br>
            <a:r>
              <a:rPr lang="tr-TR" dirty="0" smtClean="0"/>
              <a:t/>
            </a:r>
            <a:br>
              <a:rPr lang="tr-TR" dirty="0" smtClean="0"/>
            </a:br>
            <a:r>
              <a:rPr lang="tr-TR" dirty="0" smtClean="0"/>
              <a:t>2. Damızlık seçiminde ekolojiye uygunluğa dikkat edilmesi </a:t>
            </a:r>
            <a:br>
              <a:rPr lang="tr-TR" dirty="0" smtClean="0"/>
            </a:br>
            <a:r>
              <a:rPr lang="tr-TR" dirty="0" smtClean="0"/>
              <a:t/>
            </a:r>
            <a:br>
              <a:rPr lang="tr-TR" dirty="0" smtClean="0"/>
            </a:br>
            <a:r>
              <a:rPr lang="tr-TR" dirty="0" smtClean="0"/>
              <a:t>3. Irk seçiminde genetik yapı faklılığının dikkate alınması, bölge ve yöreye uygun ırk seçiminin yapılması</a:t>
            </a:r>
            <a:br>
              <a:rPr lang="tr-TR" dirty="0" smtClean="0"/>
            </a:br>
            <a:r>
              <a:rPr lang="tr-TR" dirty="0" smtClean="0"/>
              <a:t/>
            </a:r>
            <a:br>
              <a:rPr lang="tr-TR" dirty="0" smtClean="0"/>
            </a:br>
            <a:r>
              <a:rPr lang="tr-TR" dirty="0" smtClean="0"/>
              <a:t> 4. Hayvansal ürün elde edebilmek ve hayvan sağlığını korumak amacı ile işletmede üretilen yemlerin kontrol organının onayı ile hayvanların beslenmesinde ve sağlığının korunmasında kullanılması</a:t>
            </a:r>
            <a:br>
              <a:rPr lang="tr-TR" dirty="0" smtClean="0"/>
            </a:br>
            <a:r>
              <a:rPr lang="tr-TR" dirty="0" smtClean="0"/>
              <a:t/>
            </a:r>
            <a:br>
              <a:rPr lang="tr-TR" dirty="0" smtClean="0"/>
            </a:br>
            <a:r>
              <a:rPr lang="tr-TR" dirty="0" smtClean="0"/>
              <a:t> 5. Yem bitkilerinin kontrol organının talimatına göre yetiştirilmesi ve işlenmesi</a:t>
            </a:r>
            <a:endParaRPr lang="tr-TR" dirty="0"/>
          </a:p>
        </p:txBody>
      </p:sp>
    </p:spTree>
    <p:extLst>
      <p:ext uri="{BB962C8B-B14F-4D97-AF65-F5344CB8AC3E}">
        <p14:creationId xmlns:p14="http://schemas.microsoft.com/office/powerpoint/2010/main" val="2328077778"/>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908720"/>
            <a:ext cx="8229600" cy="4572000"/>
          </a:xfrm>
        </p:spPr>
        <p:txBody>
          <a:bodyPr>
            <a:normAutofit fontScale="77500" lnSpcReduction="20000"/>
          </a:bodyPr>
          <a:lstStyle/>
          <a:p>
            <a:r>
              <a:rPr lang="tr-TR" dirty="0" smtClean="0"/>
              <a:t>6. Gelişmeyi teşvik edici maddelerin, uyarıcıların, doğal gelişmeyi etkileyen sentetik ürünlerin, tedavi edici hormonların ve </a:t>
            </a:r>
            <a:r>
              <a:rPr lang="tr-TR" dirty="0" err="1" smtClean="0"/>
              <a:t>profilaktik</a:t>
            </a:r>
            <a:r>
              <a:rPr lang="tr-TR" dirty="0" smtClean="0"/>
              <a:t> ilaçların kesinlikle kullanılmaması </a:t>
            </a:r>
            <a:br>
              <a:rPr lang="tr-TR" dirty="0" smtClean="0"/>
            </a:br>
            <a:r>
              <a:rPr lang="tr-TR" dirty="0" smtClean="0"/>
              <a:t/>
            </a:r>
            <a:br>
              <a:rPr lang="tr-TR" dirty="0" smtClean="0"/>
            </a:br>
            <a:r>
              <a:rPr lang="tr-TR" dirty="0" smtClean="0"/>
              <a:t>7. Acil durumlarda sentetik ilaçların kullanılması gerekirse toksikoloji listesi dikkate alınarak kullanılması, ancak kesimden önceki iki ay içinde ilaç verilmiş hayvanların etlerinin organik ürün olarak satılmaması</a:t>
            </a:r>
            <a:br>
              <a:rPr lang="tr-TR" dirty="0" smtClean="0"/>
            </a:br>
            <a:r>
              <a:rPr lang="tr-TR" dirty="0" smtClean="0"/>
              <a:t/>
            </a:r>
            <a:br>
              <a:rPr lang="tr-TR" dirty="0" smtClean="0"/>
            </a:br>
            <a:r>
              <a:rPr lang="tr-TR" dirty="0" smtClean="0"/>
              <a:t> 8. Kuyruk, gaga kesme, kanatları yolma gibi işlemelerin uygulanmaması, ancak </a:t>
            </a:r>
            <a:r>
              <a:rPr lang="tr-TR" dirty="0" err="1" smtClean="0"/>
              <a:t>kastre</a:t>
            </a:r>
            <a:r>
              <a:rPr lang="tr-TR" dirty="0" smtClean="0"/>
              <a:t> etme ve boynuz köreltme işlemlerinin hayvana zarar vermemek koşulu ve kontrol organının onayı ile uygulanması</a:t>
            </a:r>
            <a:br>
              <a:rPr lang="tr-TR" dirty="0" smtClean="0"/>
            </a:br>
            <a:r>
              <a:rPr lang="tr-TR" dirty="0" smtClean="0"/>
              <a:t/>
            </a:r>
            <a:br>
              <a:rPr lang="tr-TR" dirty="0" smtClean="0"/>
            </a:br>
            <a:r>
              <a:rPr lang="tr-TR" dirty="0" smtClean="0"/>
              <a:t> Burada adı geçen kontrol organı, bakanlık tarafından yetkilendirilmiş, üretim, işleme ve pazarlamanın belirlenen kriterlere uygunluğunu kontrol eden ve bu durumu onaylayan yerli veya yabancı özel veya resmi kontrol kuruluşlarıdır</a:t>
            </a:r>
            <a:endParaRPr lang="tr-TR" dirty="0"/>
          </a:p>
        </p:txBody>
      </p:sp>
    </p:spTree>
    <p:extLst>
      <p:ext uri="{BB962C8B-B14F-4D97-AF65-F5344CB8AC3E}">
        <p14:creationId xmlns:p14="http://schemas.microsoft.com/office/powerpoint/2010/main" val="3377891812"/>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rganic-cow-feed.jpg"/>
          <p:cNvPicPr>
            <a:picLocks noGrp="1" noChangeAspect="1"/>
          </p:cNvPicPr>
          <p:nvPr>
            <p:ph idx="1"/>
          </p:nvPr>
        </p:nvPicPr>
        <p:blipFill>
          <a:blip r:embed="rId2"/>
          <a:stretch>
            <a:fillRect/>
          </a:stretch>
        </p:blipFill>
        <p:spPr>
          <a:xfrm>
            <a:off x="2357422" y="500042"/>
            <a:ext cx="4357710" cy="5810280"/>
          </a:xfrm>
        </p:spPr>
      </p:pic>
    </p:spTree>
    <p:extLst>
      <p:ext uri="{BB962C8B-B14F-4D97-AF65-F5344CB8AC3E}">
        <p14:creationId xmlns:p14="http://schemas.microsoft.com/office/powerpoint/2010/main" val="395342516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28802"/>
            <a:ext cx="8229600" cy="4197361"/>
          </a:xfrm>
        </p:spPr>
        <p:txBody>
          <a:bodyPr>
            <a:normAutofit fontScale="62500" lnSpcReduction="20000"/>
          </a:bodyPr>
          <a:lstStyle/>
          <a:p>
            <a:r>
              <a:rPr lang="tr-TR" dirty="0" smtClean="0"/>
              <a:t>1. Organik hayvan yetiştiriciliği yapan işletme mera ve otlaklarının organik tarım kurallarına uygun olması gerekir. İşletmenin toplam hayvan sayısı, hektar başına iki büyükbaş hayvan birimi olarak hesaplanır.</a:t>
            </a:r>
            <a:br>
              <a:rPr lang="tr-TR" dirty="0" smtClean="0"/>
            </a:br>
            <a:r>
              <a:rPr lang="tr-TR" dirty="0" smtClean="0"/>
              <a:t/>
            </a:r>
            <a:br>
              <a:rPr lang="tr-TR" dirty="0" smtClean="0"/>
            </a:br>
            <a:r>
              <a:rPr lang="tr-TR" dirty="0" smtClean="0"/>
              <a:t> 2. Yem kullanımındaki amaç, kaliteli üretimin sağlanmasıdır. Hayvanların zorlama ile beslenmesi yasaktır.</a:t>
            </a:r>
            <a:br>
              <a:rPr lang="tr-TR" dirty="0" smtClean="0"/>
            </a:br>
            <a:r>
              <a:rPr lang="tr-TR" dirty="0" smtClean="0"/>
              <a:t/>
            </a:r>
            <a:br>
              <a:rPr lang="tr-TR" dirty="0" smtClean="0"/>
            </a:br>
            <a:r>
              <a:rPr lang="tr-TR" dirty="0" smtClean="0"/>
              <a:t> 3. Hayvanlar organik olarak üretilmiş yem maddeleri ile beslenmelidir.</a:t>
            </a:r>
            <a:br>
              <a:rPr lang="tr-TR" dirty="0" smtClean="0"/>
            </a:br>
            <a:r>
              <a:rPr lang="tr-TR" dirty="0" smtClean="0"/>
              <a:t/>
            </a:r>
            <a:br>
              <a:rPr lang="tr-TR" dirty="0" smtClean="0"/>
            </a:br>
            <a:r>
              <a:rPr lang="tr-TR" dirty="0" smtClean="0"/>
              <a:t> 4. Genetiği </a:t>
            </a:r>
            <a:r>
              <a:rPr lang="tr-TR" dirty="0" err="1" smtClean="0"/>
              <a:t>modifiye</a:t>
            </a:r>
            <a:r>
              <a:rPr lang="tr-TR" dirty="0" smtClean="0"/>
              <a:t> edilmiş ürünler yem ve yem katkı maddesi olarak kullanılamazlar.</a:t>
            </a:r>
            <a:br>
              <a:rPr lang="tr-TR" dirty="0" smtClean="0"/>
            </a:br>
            <a:r>
              <a:rPr lang="tr-TR" dirty="0" smtClean="0"/>
              <a:t/>
            </a:r>
            <a:br>
              <a:rPr lang="tr-TR" dirty="0" smtClean="0"/>
            </a:br>
            <a:r>
              <a:rPr lang="tr-TR" dirty="0" smtClean="0"/>
              <a:t> 5. Antibiyotikler, </a:t>
            </a:r>
            <a:r>
              <a:rPr lang="tr-TR" dirty="0" err="1" smtClean="0"/>
              <a:t>koksidiyostatikler</a:t>
            </a:r>
            <a:r>
              <a:rPr lang="tr-TR" dirty="0" smtClean="0"/>
              <a:t>, ilaç maddeleri, büyütücüler veya büyümeyi üretimi geliştiren diğer maddeler hayvan beslemede kullanılamaz. </a:t>
            </a:r>
            <a:br>
              <a:rPr lang="tr-TR" dirty="0" smtClean="0"/>
            </a:br>
            <a:r>
              <a:rPr lang="tr-TR" dirty="0" smtClean="0"/>
              <a:t/>
            </a:r>
            <a:br>
              <a:rPr lang="tr-TR" dirty="0" smtClean="0"/>
            </a:br>
            <a:r>
              <a:rPr lang="tr-TR" dirty="0" smtClean="0"/>
              <a:t>6. Asgari </a:t>
            </a:r>
            <a:r>
              <a:rPr lang="tr-TR" dirty="0" err="1" smtClean="0"/>
              <a:t>laktasyon</a:t>
            </a:r>
            <a:r>
              <a:rPr lang="tr-TR" dirty="0" smtClean="0"/>
              <a:t> dönemi büyükbaş hayvanlar için 90 gün, küçükbaşlar için 60 gün, domuzlar için 40 gündür.</a:t>
            </a:r>
            <a:br>
              <a:rPr lang="tr-TR" dirty="0" smtClean="0"/>
            </a:br>
            <a:r>
              <a:rPr lang="tr-TR" dirty="0" smtClean="0"/>
              <a:t/>
            </a:r>
            <a:br>
              <a:rPr lang="tr-TR" dirty="0" smtClean="0"/>
            </a:br>
            <a:r>
              <a:rPr lang="tr-TR" dirty="0" smtClean="0"/>
              <a:t>7. Yem üretiminde kayıp olması durumunda kontrol ve sertifikasyon kuruluşlarının belirleyeceği ölçüde o afet bölgesinde konvansiyonel yem maddelerinin kullanımına izin verilebilir</a:t>
            </a:r>
            <a:endParaRPr lang="tr-TR" dirty="0"/>
          </a:p>
        </p:txBody>
      </p:sp>
      <p:sp>
        <p:nvSpPr>
          <p:cNvPr id="2" name="1 Başlık"/>
          <p:cNvSpPr>
            <a:spLocks noGrp="1"/>
          </p:cNvSpPr>
          <p:nvPr>
            <p:ph type="title"/>
          </p:nvPr>
        </p:nvSpPr>
        <p:spPr/>
        <p:txBody>
          <a:bodyPr>
            <a:normAutofit fontScale="90000"/>
          </a:bodyPr>
          <a:lstStyle/>
          <a:p>
            <a:r>
              <a:rPr lang="tr-TR" dirty="0" smtClean="0"/>
              <a:t>Türkiye’de “Organik tarımın esasları ve </a:t>
            </a:r>
            <a:r>
              <a:rPr lang="tr-TR" dirty="0" err="1" smtClean="0"/>
              <a:t>uygulanması”na</a:t>
            </a:r>
            <a:r>
              <a:rPr lang="tr-TR" dirty="0" smtClean="0"/>
              <a:t> ilişkin yönetmeliğe göre </a:t>
            </a:r>
            <a:endParaRPr lang="tr-TR" dirty="0"/>
          </a:p>
        </p:txBody>
      </p:sp>
    </p:spTree>
    <p:extLst>
      <p:ext uri="{BB962C8B-B14F-4D97-AF65-F5344CB8AC3E}">
        <p14:creationId xmlns:p14="http://schemas.microsoft.com/office/powerpoint/2010/main" val="270853849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572.jpg"/>
          <p:cNvPicPr>
            <a:picLocks noGrp="1" noChangeAspect="1"/>
          </p:cNvPicPr>
          <p:nvPr>
            <p:ph idx="1"/>
          </p:nvPr>
        </p:nvPicPr>
        <p:blipFill>
          <a:blip r:embed="rId2"/>
          <a:stretch>
            <a:fillRect/>
          </a:stretch>
        </p:blipFill>
        <p:spPr>
          <a:xfrm>
            <a:off x="357158" y="714356"/>
            <a:ext cx="8509045" cy="5342889"/>
          </a:xfrm>
        </p:spPr>
      </p:pic>
    </p:spTree>
    <p:extLst>
      <p:ext uri="{BB962C8B-B14F-4D97-AF65-F5344CB8AC3E}">
        <p14:creationId xmlns:p14="http://schemas.microsoft.com/office/powerpoint/2010/main" val="185668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pPr fontAlgn="base"/>
            <a:r>
              <a:rPr lang="tr-TR" dirty="0" smtClean="0"/>
              <a:t>Organik Tarım Destekleme Programı kapsamında organik hayvancılık destekleniyor. Programdan yararlanmak isteyenlerin ilçe ya da il tarım müdürlüklerine başvurması gerekiyor. Söz konusu programla insan ve hayvan sağlığına zarar vermeyecek şekilde tarımsal üretim yapan, doğal kaynakları koruyan, sürdürülebilir, izlenebilir ve gıda güvenliği sağlamaya yönelik organik tarım yapan çiftçiler desteklenecek.</a:t>
            </a:r>
          </a:p>
          <a:p>
            <a:pPr fontAlgn="base"/>
            <a:r>
              <a:rPr lang="tr-TR" dirty="0" smtClean="0"/>
              <a:t>Başvuruda bulunan çiftçilerin, kimlik, arazi ve ürün bilgileriyle, tarımsal desteklemelere ilişkin bilgilerin de kayıt altına alındığı bir veritabanı olan “Çiftçi Kayıt Sistemi”ne üye olması şart. Ayrıca “Organik Tarım Bilgi Sistemi”ne (OT-BİS) de üye olmaları gerekiyor.</a:t>
            </a:r>
          </a:p>
          <a:p>
            <a:pPr fontAlgn="base"/>
            <a:r>
              <a:rPr lang="tr-TR" dirty="0" smtClean="0"/>
              <a:t>Organik üretim yapacak çiftçinin öncelikle üretimi yapacağı arazisini geleneksel üretim yapılan bölgelerden, işlek anayollardan, ağır sanayi tesislerinden, maden işletmelerinden, kentsel atıkların toplu olarak bırakıldığı alanlardan, kirletici atıklar içeren akarsu ve yeraltı sularından etkilenmeyecek bir mesafede konumlandırması gerekiyor.</a:t>
            </a:r>
          </a:p>
          <a:p>
            <a:pPr fontAlgn="base"/>
            <a:r>
              <a:rPr lang="tr-TR" dirty="0" smtClean="0"/>
              <a:t>Ardından kontrol ve sertifikasyon kuruluşuna başvurması lazım. Ardından organik tarım üretiminin her aşaması kontrol ve sertifikasyon kuruluşları tarafından kontrol ediliyor.</a:t>
            </a:r>
          </a:p>
          <a:p>
            <a:endParaRPr lang="tr-TR" dirty="0"/>
          </a:p>
        </p:txBody>
      </p:sp>
      <p:sp>
        <p:nvSpPr>
          <p:cNvPr id="2" name="1 Başlık"/>
          <p:cNvSpPr>
            <a:spLocks noGrp="1"/>
          </p:cNvSpPr>
          <p:nvPr>
            <p:ph type="title"/>
          </p:nvPr>
        </p:nvSpPr>
        <p:spPr/>
        <p:txBody>
          <a:bodyPr>
            <a:normAutofit fontScale="90000"/>
          </a:bodyPr>
          <a:lstStyle/>
          <a:p>
            <a:r>
              <a:rPr lang="tr-TR" dirty="0" smtClean="0"/>
              <a:t>Peki Organik tarımla hayvancılık aklımıza yattı nereye başvuracağız?</a:t>
            </a:r>
            <a:endParaRPr lang="tr-TR" dirty="0"/>
          </a:p>
        </p:txBody>
      </p:sp>
    </p:spTree>
    <p:extLst>
      <p:ext uri="{BB962C8B-B14F-4D97-AF65-F5344CB8AC3E}">
        <p14:creationId xmlns:p14="http://schemas.microsoft.com/office/powerpoint/2010/main" val="238637585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988840"/>
            <a:ext cx="8229600" cy="1219200"/>
          </a:xfrm>
        </p:spPr>
        <p:txBody>
          <a:bodyPr>
            <a:normAutofit fontScale="90000"/>
          </a:bodyPr>
          <a:lstStyle/>
          <a:p>
            <a:r>
              <a:rPr lang="tr-TR" dirty="0" smtClean="0"/>
              <a:t>Bazı Organik Tarım ve Hayvancılık örnekleri, alanları, dalları…</a:t>
            </a:r>
            <a:br>
              <a:rPr lang="tr-TR" dirty="0" smtClean="0"/>
            </a:br>
            <a:endParaRPr lang="tr-TR" dirty="0"/>
          </a:p>
        </p:txBody>
      </p:sp>
    </p:spTree>
    <p:extLst>
      <p:ext uri="{BB962C8B-B14F-4D97-AF65-F5344CB8AC3E}">
        <p14:creationId xmlns:p14="http://schemas.microsoft.com/office/powerpoint/2010/main" val="336675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Font typeface="Wingdings" pitchFamily="2" charset="2"/>
              <a:buChar char="v"/>
            </a:pPr>
            <a:r>
              <a:rPr lang="tr-TR" dirty="0" smtClean="0"/>
              <a:t>Organik süttozu </a:t>
            </a:r>
          </a:p>
          <a:p>
            <a:pPr>
              <a:buFont typeface="Wingdings" pitchFamily="2" charset="2"/>
              <a:buChar char="v"/>
            </a:pPr>
            <a:r>
              <a:rPr lang="tr-TR" dirty="0" smtClean="0"/>
              <a:t>Organik kerevit (tatlı su istiridyesi)</a:t>
            </a:r>
          </a:p>
          <a:p>
            <a:pPr>
              <a:buFont typeface="Wingdings" pitchFamily="2" charset="2"/>
              <a:buChar char="v"/>
            </a:pPr>
            <a:r>
              <a:rPr lang="tr-TR" dirty="0" smtClean="0"/>
              <a:t>Organik et(kırmızı ve beyaz)</a:t>
            </a:r>
          </a:p>
          <a:p>
            <a:pPr>
              <a:buFont typeface="Wingdings" pitchFamily="2" charset="2"/>
              <a:buChar char="v"/>
            </a:pPr>
            <a:r>
              <a:rPr lang="tr-TR" dirty="0" smtClean="0"/>
              <a:t>Organik bal</a:t>
            </a:r>
            <a:endParaRPr lang="tr-TR" dirty="0"/>
          </a:p>
        </p:txBody>
      </p:sp>
      <p:sp>
        <p:nvSpPr>
          <p:cNvPr id="3" name="2 Başlık"/>
          <p:cNvSpPr>
            <a:spLocks noGrp="1"/>
          </p:cNvSpPr>
          <p:nvPr>
            <p:ph type="title"/>
          </p:nvPr>
        </p:nvSpPr>
        <p:spPr/>
        <p:txBody>
          <a:bodyPr/>
          <a:lstStyle/>
          <a:p>
            <a:endParaRPr lang="tr-TR"/>
          </a:p>
        </p:txBody>
      </p:sp>
    </p:spTree>
    <p:extLst>
      <p:ext uri="{BB962C8B-B14F-4D97-AF65-F5344CB8AC3E}">
        <p14:creationId xmlns:p14="http://schemas.microsoft.com/office/powerpoint/2010/main" val="272303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ystem2.jpg"/>
          <p:cNvPicPr>
            <a:picLocks noGrp="1" noChangeAspect="1"/>
          </p:cNvPicPr>
          <p:nvPr>
            <p:ph idx="1"/>
          </p:nvPr>
        </p:nvPicPr>
        <p:blipFill>
          <a:blip r:embed="rId2"/>
          <a:stretch>
            <a:fillRect/>
          </a:stretch>
        </p:blipFill>
        <p:spPr>
          <a:xfrm>
            <a:off x="1000100" y="785794"/>
            <a:ext cx="7275123" cy="5508307"/>
          </a:xfrm>
        </p:spPr>
      </p:pic>
    </p:spTree>
    <p:extLst>
      <p:ext uri="{BB962C8B-B14F-4D97-AF65-F5344CB8AC3E}">
        <p14:creationId xmlns:p14="http://schemas.microsoft.com/office/powerpoint/2010/main" val="890833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Font typeface="Wingdings" pitchFamily="2" charset="2"/>
              <a:buChar char="v"/>
            </a:pPr>
            <a:endParaRPr lang="tr-TR" dirty="0" smtClean="0"/>
          </a:p>
          <a:p>
            <a:pPr>
              <a:buFont typeface="Wingdings" pitchFamily="2" charset="2"/>
              <a:buChar char="v"/>
            </a:pPr>
            <a:r>
              <a:rPr lang="tr-TR" dirty="0" smtClean="0"/>
              <a:t>Organik yün-tiftik</a:t>
            </a:r>
          </a:p>
          <a:p>
            <a:pPr>
              <a:buFont typeface="Wingdings" pitchFamily="2" charset="2"/>
              <a:buChar char="v"/>
            </a:pPr>
            <a:r>
              <a:rPr lang="tr-TR" dirty="0" smtClean="0"/>
              <a:t>Organik süt ve süt ürünleri</a:t>
            </a:r>
          </a:p>
          <a:p>
            <a:pPr>
              <a:buFont typeface="Wingdings" pitchFamily="2" charset="2"/>
              <a:buChar char="v"/>
            </a:pPr>
            <a:r>
              <a:rPr lang="tr-TR" dirty="0" smtClean="0"/>
              <a:t>Organik midye</a:t>
            </a:r>
          </a:p>
          <a:p>
            <a:pPr>
              <a:buFont typeface="Wingdings" pitchFamily="2" charset="2"/>
              <a:buChar char="v"/>
            </a:pPr>
            <a:r>
              <a:rPr lang="tr-TR" dirty="0" smtClean="0"/>
              <a:t>Organik karides</a:t>
            </a:r>
          </a:p>
          <a:p>
            <a:pPr>
              <a:buFont typeface="Wingdings" pitchFamily="2" charset="2"/>
              <a:buChar char="v"/>
            </a:pPr>
            <a:r>
              <a:rPr lang="tr-TR" dirty="0" smtClean="0"/>
              <a:t>Organik balık (</a:t>
            </a:r>
            <a:r>
              <a:rPr lang="tr-TR" dirty="0" err="1" smtClean="0"/>
              <a:t>Tilapia</a:t>
            </a:r>
            <a:r>
              <a:rPr lang="tr-TR" dirty="0" smtClean="0"/>
              <a:t> örnek vermek gerekirse)</a:t>
            </a:r>
          </a:p>
        </p:txBody>
      </p:sp>
      <p:sp>
        <p:nvSpPr>
          <p:cNvPr id="3" name="2 Başlık"/>
          <p:cNvSpPr>
            <a:spLocks noGrp="1"/>
          </p:cNvSpPr>
          <p:nvPr>
            <p:ph type="title"/>
          </p:nvPr>
        </p:nvSpPr>
        <p:spPr/>
        <p:txBody>
          <a:bodyPr/>
          <a:lstStyle/>
          <a:p>
            <a:endParaRPr lang="tr-TR"/>
          </a:p>
        </p:txBody>
      </p:sp>
    </p:spTree>
    <p:extLst>
      <p:ext uri="{BB962C8B-B14F-4D97-AF65-F5344CB8AC3E}">
        <p14:creationId xmlns:p14="http://schemas.microsoft.com/office/powerpoint/2010/main" val="3263293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hrimps.jpeg"/>
          <p:cNvPicPr>
            <a:picLocks noGrp="1" noChangeAspect="1"/>
          </p:cNvPicPr>
          <p:nvPr>
            <p:ph idx="1"/>
          </p:nvPr>
        </p:nvPicPr>
        <p:blipFill>
          <a:blip r:embed="rId2"/>
          <a:stretch>
            <a:fillRect/>
          </a:stretch>
        </p:blipFill>
        <p:spPr>
          <a:xfrm>
            <a:off x="1331640" y="908720"/>
            <a:ext cx="6096000" cy="4572000"/>
          </a:xfrm>
        </p:spPr>
      </p:pic>
    </p:spTree>
    <p:extLst>
      <p:ext uri="{BB962C8B-B14F-4D97-AF65-F5344CB8AC3E}">
        <p14:creationId xmlns:p14="http://schemas.microsoft.com/office/powerpoint/2010/main" val="394982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Font typeface="Wingdings" pitchFamily="2" charset="2"/>
              <a:buChar char="v"/>
            </a:pPr>
            <a:r>
              <a:rPr lang="tr-TR" dirty="0" smtClean="0"/>
              <a:t>Hayvan gübresi (ahır gübresi)</a:t>
            </a:r>
          </a:p>
          <a:p>
            <a:pPr>
              <a:buFont typeface="Wingdings" pitchFamily="2" charset="2"/>
              <a:buChar char="v"/>
            </a:pPr>
            <a:r>
              <a:rPr lang="tr-TR" dirty="0" smtClean="0"/>
              <a:t>Organik yumurta</a:t>
            </a:r>
          </a:p>
          <a:p>
            <a:pPr>
              <a:buFont typeface="Wingdings" pitchFamily="2" charset="2"/>
              <a:buChar char="v"/>
            </a:pPr>
            <a:r>
              <a:rPr lang="tr-TR" dirty="0" smtClean="0"/>
              <a:t>Organik yoğurt mayası</a:t>
            </a:r>
            <a:endParaRPr lang="tr-TR" dirty="0"/>
          </a:p>
        </p:txBody>
      </p:sp>
      <p:sp>
        <p:nvSpPr>
          <p:cNvPr id="3" name="2 Başlık"/>
          <p:cNvSpPr>
            <a:spLocks noGrp="1"/>
          </p:cNvSpPr>
          <p:nvPr>
            <p:ph type="title"/>
          </p:nvPr>
        </p:nvSpPr>
        <p:spPr/>
        <p:txBody>
          <a:bodyPr/>
          <a:lstStyle/>
          <a:p>
            <a:endParaRPr lang="tr-TR"/>
          </a:p>
        </p:txBody>
      </p:sp>
    </p:spTree>
    <p:extLst>
      <p:ext uri="{BB962C8B-B14F-4D97-AF65-F5344CB8AC3E}">
        <p14:creationId xmlns:p14="http://schemas.microsoft.com/office/powerpoint/2010/main" val="3244480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ommercial-aquaponics-systems-1.jpg"/>
          <p:cNvPicPr>
            <a:picLocks noGrp="1" noChangeAspect="1"/>
          </p:cNvPicPr>
          <p:nvPr>
            <p:ph idx="1"/>
          </p:nvPr>
        </p:nvPicPr>
        <p:blipFill>
          <a:blip r:embed="rId2"/>
          <a:stretch>
            <a:fillRect/>
          </a:stretch>
        </p:blipFill>
        <p:spPr>
          <a:xfrm>
            <a:off x="611560" y="836712"/>
            <a:ext cx="7785727" cy="4448987"/>
          </a:xfrm>
        </p:spPr>
      </p:pic>
    </p:spTree>
    <p:extLst>
      <p:ext uri="{BB962C8B-B14F-4D97-AF65-F5344CB8AC3E}">
        <p14:creationId xmlns:p14="http://schemas.microsoft.com/office/powerpoint/2010/main" val="215407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980728"/>
            <a:ext cx="8229600" cy="4572000"/>
          </a:xfrm>
        </p:spPr>
        <p:txBody>
          <a:bodyPr>
            <a:normAutofit lnSpcReduction="10000"/>
          </a:bodyPr>
          <a:lstStyle/>
          <a:p>
            <a:r>
              <a:rPr lang="tr-TR" dirty="0" smtClean="0"/>
              <a:t>Organik hayvancılık ve hayvansal üretim herhangi bir ilaç, hormon, v.b. kimyasal madde kullanılmadan elde edilen hayvansal ürünleri kapsayan bir uygulamadır. Söz konusu bu uygulama ülkemiz iklim durumu ve bitki örtüsü göz önünde tutulduğunda gelecek için ihracatta belli bir potansiyele sahip olacaktır. Bununla birlikte dünyada ve Türkiye’de bilinçli tüketicinin her geçen gün daha saf ve kalıntı içeremeyen gıda maddelerine yönelmesi organik hayvancılığa verilen önemi artırmıştır. Bu derlemede organik hayvancılık ilkeleri, hayvansal üretim ve bu üretim sistemi hayvan besleme yönünden incelenmiştir. </a:t>
            </a:r>
            <a:endParaRPr lang="tr-TR" dirty="0"/>
          </a:p>
        </p:txBody>
      </p:sp>
    </p:spTree>
    <p:extLst>
      <p:ext uri="{BB962C8B-B14F-4D97-AF65-F5344CB8AC3E}">
        <p14:creationId xmlns:p14="http://schemas.microsoft.com/office/powerpoint/2010/main" val="3561025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go-vs-eco.jpg"/>
          <p:cNvPicPr>
            <a:picLocks noGrp="1" noChangeAspect="1"/>
          </p:cNvPicPr>
          <p:nvPr>
            <p:ph idx="1"/>
          </p:nvPr>
        </p:nvPicPr>
        <p:blipFill>
          <a:blip r:embed="rId2"/>
          <a:stretch>
            <a:fillRect/>
          </a:stretch>
        </p:blipFill>
        <p:spPr>
          <a:xfrm>
            <a:off x="395536" y="980728"/>
            <a:ext cx="8229600" cy="4173977"/>
          </a:xfrm>
        </p:spPr>
      </p:pic>
    </p:spTree>
    <p:extLst>
      <p:ext uri="{BB962C8B-B14F-4D97-AF65-F5344CB8AC3E}">
        <p14:creationId xmlns:p14="http://schemas.microsoft.com/office/powerpoint/2010/main" val="70265315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052736"/>
            <a:ext cx="8229600" cy="4572000"/>
          </a:xfrm>
        </p:spPr>
        <p:txBody>
          <a:bodyPr>
            <a:normAutofit fontScale="92500" lnSpcReduction="20000"/>
          </a:bodyPr>
          <a:lstStyle/>
          <a:p>
            <a:r>
              <a:rPr lang="tr-TR" dirty="0" smtClean="0"/>
              <a:t>Son yıllarda hızla artış gösteren ülkemiz ve dünya nüfusunun karşı karşıya kaldığı en önemli sorun üreticiler tarafından yeterli miktarda güvenilir gıdanın tüketime sunulamamasıdır. Gıda maddelerinde bulunabilen </a:t>
            </a:r>
            <a:r>
              <a:rPr lang="tr-TR" dirty="0" err="1" smtClean="0"/>
              <a:t>pestisidler</a:t>
            </a:r>
            <a:r>
              <a:rPr lang="tr-TR" dirty="0" smtClean="0"/>
              <a:t>, ağır metaller, </a:t>
            </a:r>
            <a:r>
              <a:rPr lang="tr-TR" dirty="0" err="1" smtClean="0"/>
              <a:t>dioksin</a:t>
            </a:r>
            <a:r>
              <a:rPr lang="tr-TR" dirty="0" smtClean="0"/>
              <a:t>, ilaç ve hormon kalıntıları insan sağlığı üzerinde sorunlar oluşturabilmektedir . Diğer bir ifadeyle günümüzde bireylerin sağlıklı ve herhangi bir kimyasal kalıntı içermeyen gıda maddelerini tüketmemesi büyük bir beslenme sorunu haline gelmiştir. Bu durum sebebiyle birçok ülkede olduğu gibi ülkemizde de bilinçlenerek örgütlenen üretici ve tüketiciler doğayı tahrip etmeyen yöntemlerle insanlarda zehirli etki yapmayan tarımsal ve hayvansal ürünleri üretmeyi ve tüketmeyi tercih etmişlerdir. Bu amaçla yeni bir üretim tarzı olarak organik (ekolojik) tarım ortaya çıkmıştır. </a:t>
            </a:r>
            <a:endParaRPr lang="tr-TR" dirty="0"/>
          </a:p>
        </p:txBody>
      </p:sp>
    </p:spTree>
    <p:extLst>
      <p:ext uri="{BB962C8B-B14F-4D97-AF65-F5344CB8AC3E}">
        <p14:creationId xmlns:p14="http://schemas.microsoft.com/office/powerpoint/2010/main" val="3299214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976664"/>
          </a:xfrm>
        </p:spPr>
        <p:txBody>
          <a:bodyPr>
            <a:normAutofit lnSpcReduction="10000"/>
          </a:bodyPr>
          <a:lstStyle/>
          <a:p>
            <a:r>
              <a:rPr lang="tr-TR" dirty="0" smtClean="0"/>
              <a:t>Organik üretim yapan işletmelerde çiftlik hayvanları tarımsal üretimde önemli bir unsur olarak değerlendirilmektedir. Bunun nedeni, işletmeye gübre temininin sağlanması, yem bitkisi münavebesi ile toprağı zenginleştirmesidir. Bu nedenle organik tarım bitkisel ve hayvansal üretimleri birlikte içeren karma bir sistemdir. Organik çiftliklerde hem kavramsal hem uygulamada önemli olan hayvanların sağlıklı olması ve bu hayvanların refahıdır. Organik hayvancılıkta toprak, hayvanlar ve insanlar arasında bir uyum söz konusudur. Bu nedenle hayvanların ayrı bir önemi vardır. Nitekim organik çiftlikler kapalı bir sistem oluştururlar. Yem maddelerini sahip oldukları hayvanları için üretirler ve bu hayvanlardan elde edilen gübreler tarım ürünlerinin üretimine katılır. </a:t>
            </a:r>
          </a:p>
          <a:p>
            <a:endParaRPr lang="tr-TR" dirty="0"/>
          </a:p>
        </p:txBody>
      </p:sp>
    </p:spTree>
    <p:extLst>
      <p:ext uri="{BB962C8B-B14F-4D97-AF65-F5344CB8AC3E}">
        <p14:creationId xmlns:p14="http://schemas.microsoft.com/office/powerpoint/2010/main" val="275984886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9V6H8Q9S7D5H7I4Y3B4H0L7T9Z3I2O.jpg"/>
          <p:cNvPicPr>
            <a:picLocks noGrp="1" noChangeAspect="1"/>
          </p:cNvPicPr>
          <p:nvPr>
            <p:ph idx="1"/>
          </p:nvPr>
        </p:nvPicPr>
        <p:blipFill>
          <a:blip r:embed="rId2"/>
          <a:stretch>
            <a:fillRect/>
          </a:stretch>
        </p:blipFill>
        <p:spPr>
          <a:xfrm>
            <a:off x="0" y="428604"/>
            <a:ext cx="8965883" cy="5995934"/>
          </a:xfrm>
        </p:spPr>
      </p:pic>
    </p:spTree>
    <p:extLst>
      <p:ext uri="{BB962C8B-B14F-4D97-AF65-F5344CB8AC3E}">
        <p14:creationId xmlns:p14="http://schemas.microsoft.com/office/powerpoint/2010/main" val="492481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8229600" cy="4827240"/>
          </a:xfrm>
        </p:spPr>
        <p:txBody>
          <a:bodyPr>
            <a:normAutofit fontScale="70000" lnSpcReduction="20000"/>
          </a:bodyPr>
          <a:lstStyle/>
          <a:p>
            <a:r>
              <a:rPr lang="tr-TR" dirty="0" smtClean="0"/>
              <a:t>Organik çiftlik sistemlerinde </a:t>
            </a:r>
            <a:r>
              <a:rPr lang="tr-TR" dirty="0" err="1" smtClean="0"/>
              <a:t>ruminantlar</a:t>
            </a:r>
            <a:r>
              <a:rPr lang="tr-TR" dirty="0" smtClean="0"/>
              <a:t> hem yem bitkilerini değerlendirerek et, süt ve yapağıya dönüştürmek şeklinde işletmeye büyük gelir getirmekte, hem de gübrelerinin toprağa geri verilmesi sonucu daha fazla bitkisel üretim ve gelir sağlamaktadır. </a:t>
            </a:r>
            <a:br>
              <a:rPr lang="tr-TR" dirty="0" smtClean="0"/>
            </a:br>
            <a:r>
              <a:rPr lang="tr-TR" dirty="0" smtClean="0"/>
              <a:t/>
            </a:r>
            <a:br>
              <a:rPr lang="tr-TR" dirty="0" smtClean="0"/>
            </a:br>
            <a:r>
              <a:rPr lang="tr-TR" dirty="0" smtClean="0"/>
              <a:t>Nitekim değerli bir kaynak olan azotun büyük bir kısmının baklagiller ile toplanmasına ve bunların kaba yem olarak hasat edilip tekrar gübre halinde toprağa verilmesi diğer bitkilerin azot ihtiyacı için kullanılmasını sağlar .</a:t>
            </a:r>
            <a:br>
              <a:rPr lang="tr-TR" dirty="0" smtClean="0"/>
            </a:br>
            <a:r>
              <a:rPr lang="tr-TR" dirty="0" smtClean="0"/>
              <a:t/>
            </a:r>
            <a:br>
              <a:rPr lang="tr-TR" dirty="0" smtClean="0"/>
            </a:br>
            <a:r>
              <a:rPr lang="tr-TR" dirty="0" smtClean="0"/>
              <a:t> Hayvanlara sık aralıklarla su verilmeli ya da önlerinde devamlı temiz su bulundurulmalıdır. Yeni doğan buzağılar yeterince yem tüketebilinceye kadar yeterli miktarda ana sütü veya süt ikame yemi almalıdır. Hayvanların önlerinde yeme alışabilmeleri için 3-4. haftadan itibaren iyi kaliteli kuru ot bulundurulmalıdır. Genç </a:t>
            </a:r>
            <a:r>
              <a:rPr lang="tr-TR" dirty="0" err="1" smtClean="0"/>
              <a:t>ruminantlar</a:t>
            </a:r>
            <a:r>
              <a:rPr lang="tr-TR" dirty="0" smtClean="0"/>
              <a:t> sütten kesildikten sonra da besin madde ihtiyaçlarına karşılayacak şekilde organik kaba yem ve yoğun yemlerle beslenmelidir. Ekonomik organik kaba yem temini için işletmelerin çayır ve mera alanlarına sahip olması önem taşır. </a:t>
            </a:r>
            <a:br>
              <a:rPr lang="tr-TR" dirty="0" smtClean="0"/>
            </a:br>
            <a:endParaRPr lang="tr-TR" dirty="0"/>
          </a:p>
        </p:txBody>
      </p:sp>
      <p:sp>
        <p:nvSpPr>
          <p:cNvPr id="2" name="1 Başlık"/>
          <p:cNvSpPr>
            <a:spLocks noGrp="1"/>
          </p:cNvSpPr>
          <p:nvPr>
            <p:ph type="title"/>
          </p:nvPr>
        </p:nvSpPr>
        <p:spPr>
          <a:xfrm>
            <a:off x="457200" y="152400"/>
            <a:ext cx="8229600" cy="972344"/>
          </a:xfrm>
        </p:spPr>
        <p:txBody>
          <a:bodyPr/>
          <a:lstStyle/>
          <a:p>
            <a:r>
              <a:rPr lang="tr-TR" dirty="0" smtClean="0"/>
              <a:t>Organik </a:t>
            </a:r>
            <a:r>
              <a:rPr lang="tr-TR" dirty="0" err="1" smtClean="0"/>
              <a:t>Ruminant</a:t>
            </a:r>
            <a:r>
              <a:rPr lang="tr-TR" dirty="0" smtClean="0"/>
              <a:t> Besleme</a:t>
            </a:r>
            <a:endParaRPr lang="tr-TR" dirty="0"/>
          </a:p>
        </p:txBody>
      </p:sp>
    </p:spTree>
    <p:extLst>
      <p:ext uri="{BB962C8B-B14F-4D97-AF65-F5344CB8AC3E}">
        <p14:creationId xmlns:p14="http://schemas.microsoft.com/office/powerpoint/2010/main" val="4197109243"/>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2_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176</TotalTime>
  <Words>972</Words>
  <Application>Microsoft Office PowerPoint</Application>
  <PresentationFormat>Ekran Gösterisi (4:3)</PresentationFormat>
  <Paragraphs>58</Paragraphs>
  <Slides>37</Slides>
  <Notes>0</Notes>
  <HiddenSlides>0</HiddenSlides>
  <MMClips>0</MMClips>
  <ScaleCrop>false</ScaleCrop>
  <HeadingPairs>
    <vt:vector size="6" baseType="variant">
      <vt:variant>
        <vt:lpstr>Kullanılan Yazı Tipleri</vt:lpstr>
      </vt:variant>
      <vt:variant>
        <vt:i4>5</vt:i4>
      </vt:variant>
      <vt:variant>
        <vt:lpstr>Tema</vt:lpstr>
      </vt:variant>
      <vt:variant>
        <vt:i4>4</vt:i4>
      </vt:variant>
      <vt:variant>
        <vt:lpstr>Slayt Başlıkları</vt:lpstr>
      </vt:variant>
      <vt:variant>
        <vt:i4>37</vt:i4>
      </vt:variant>
    </vt:vector>
  </HeadingPairs>
  <TitlesOfParts>
    <vt:vector size="46" baseType="lpstr">
      <vt:lpstr>Calibri</vt:lpstr>
      <vt:lpstr>Constantia</vt:lpstr>
      <vt:lpstr>Rockwell</vt:lpstr>
      <vt:lpstr>Wingdings</vt:lpstr>
      <vt:lpstr>Wingdings 2</vt:lpstr>
      <vt:lpstr>Austin</vt:lpstr>
      <vt:lpstr>Kağıt</vt:lpstr>
      <vt:lpstr>1_Kağıt</vt:lpstr>
      <vt:lpstr>2_Kağıt</vt:lpstr>
      <vt:lpstr>PowerPoint Sunusu</vt:lpstr>
      <vt:lpstr>Organik Hayvancılık  ve  Hayvansal Üretim </vt:lpstr>
      <vt:lpstr>PowerPoint Sunusu</vt:lpstr>
      <vt:lpstr>PowerPoint Sunusu</vt:lpstr>
      <vt:lpstr>PowerPoint Sunusu</vt:lpstr>
      <vt:lpstr>PowerPoint Sunusu</vt:lpstr>
      <vt:lpstr>PowerPoint Sunusu</vt:lpstr>
      <vt:lpstr>PowerPoint Sunusu</vt:lpstr>
      <vt:lpstr>Organik Ruminant Besleme</vt:lpstr>
      <vt:lpstr>PowerPoint Sunusu</vt:lpstr>
      <vt:lpstr>PowerPoint Sunusu</vt:lpstr>
      <vt:lpstr>PowerPoint Sunusu</vt:lpstr>
      <vt:lpstr>Organik Hayvancılık Büyükbaş ve Küçükbaş Sürü Oluşumu:</vt:lpstr>
      <vt:lpstr>PowerPoint Sunusu</vt:lpstr>
      <vt:lpstr>Organik Hayvancılık Barınak İç ve Dış Alan Ölçüleri:</vt:lpstr>
      <vt:lpstr>PowerPoint Sunusu</vt:lpstr>
      <vt:lpstr>Organik Kanatlı Besleme</vt:lpstr>
      <vt:lpstr>PowerPoint Sunusu</vt:lpstr>
      <vt:lpstr>PowerPoint Sunusu</vt:lpstr>
      <vt:lpstr>Organik Tavuk Yetiştiriciliği Sürü Oluşumu</vt:lpstr>
      <vt:lpstr>PowerPoint Sunusu</vt:lpstr>
      <vt:lpstr>Organik Tavuk Yetiştiriciliği Barınak iç ve dış alan ölçüleri:</vt:lpstr>
      <vt:lpstr>PowerPoint Sunusu</vt:lpstr>
      <vt:lpstr>Türkiye’de Organik Tarım ve Hayvansal Üretim</vt:lpstr>
      <vt:lpstr>PowerPoint Sunusu</vt:lpstr>
      <vt:lpstr>PowerPoint Sunusu</vt:lpstr>
      <vt:lpstr>PowerPoint Sunusu</vt:lpstr>
      <vt:lpstr>PowerPoint Sunusu</vt:lpstr>
      <vt:lpstr>Türkiye’de “Organik tarımın esasları ve uygulanması”na ilişkin yönetmeliğe göre </vt:lpstr>
      <vt:lpstr>Peki Organik tarımla hayvancılık aklımıza yattı nereye başvuracağız?</vt:lpstr>
      <vt:lpstr>Bazı Organik Tarım ve Hayvancılık örnekleri, alanları, dalları…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ORGANİK TARIMIN TARİHİ</dc:title>
  <dc:creator>melikeincetekin</dc:creator>
  <cp:lastModifiedBy>Dilek</cp:lastModifiedBy>
  <cp:revision>25</cp:revision>
  <dcterms:created xsi:type="dcterms:W3CDTF">2016-11-13T12:42:54Z</dcterms:created>
  <dcterms:modified xsi:type="dcterms:W3CDTF">2018-02-13T09:28:20Z</dcterms:modified>
</cp:coreProperties>
</file>