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135D274-DF57-4F61-89B5-51A198F5A13F}"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C44269-F06C-4B1D-87EC-EF3D7FD2F70E}"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9135D274-DF57-4F61-89B5-51A198F5A13F}"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C44269-F06C-4B1D-87EC-EF3D7FD2F70E}"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9135D274-DF57-4F61-89B5-51A198F5A13F}"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C44269-F06C-4B1D-87EC-EF3D7FD2F70E}"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9135D274-DF57-4F61-89B5-51A198F5A13F}"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C44269-F06C-4B1D-87EC-EF3D7FD2F70E}"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9135D274-DF57-4F61-89B5-51A198F5A13F}"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C44269-F06C-4B1D-87EC-EF3D7FD2F70E}"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9135D274-DF57-4F61-89B5-51A198F5A13F}"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C44269-F06C-4B1D-87EC-EF3D7FD2F70E}"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9135D274-DF57-4F61-89B5-51A198F5A13F}"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8C44269-F06C-4B1D-87EC-EF3D7FD2F70E}"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135D274-DF57-4F61-89B5-51A198F5A13F}"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8C44269-F06C-4B1D-87EC-EF3D7FD2F70E}"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135D274-DF57-4F61-89B5-51A198F5A13F}"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8C44269-F06C-4B1D-87EC-EF3D7FD2F70E}"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9135D274-DF57-4F61-89B5-51A198F5A13F}"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C44269-F06C-4B1D-87EC-EF3D7FD2F70E}"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9135D274-DF57-4F61-89B5-51A198F5A13F}"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C44269-F06C-4B1D-87EC-EF3D7FD2F70E}"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35D274-DF57-4F61-89B5-51A198F5A13F}"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C44269-F06C-4B1D-87EC-EF3D7FD2F70E}"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1273670"/>
          </a:xfrm>
        </p:spPr>
        <p:txBody>
          <a:bodyPr/>
          <a:lstStyle/>
          <a:p>
            <a:r>
              <a:rPr lang="tr-TR" b="1" dirty="0" smtClean="0">
                <a:latin typeface="Arial" panose="020B0604020202020204" pitchFamily="34" charset="0"/>
                <a:cs typeface="Arial" panose="020B0604020202020204" pitchFamily="34" charset="0"/>
              </a:rPr>
              <a:t>2. STANDARTLAR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Etik faktörlerinden biri olarak kabul edilmeye başlanan standartlar, bireylerin yaptığı işlerin değerlendirilebilmesi için gereken ölçüt olması nedeniyle, kural koyma ve değerlendirme çalışmalarında önemli bir kaynaktır. Özellikle, işletmelerin ürettiği mal ve hizmetleri değerlendirmede önceden belirlenmiş ölçütlere ihtiyaç duyulur. Bu ölçütler, işletmelerin faaliyetlerinin etik açıdan uygun olup olmadığını belirlemede önemlidir.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145" y="1591294"/>
            <a:ext cx="10605655" cy="4585669"/>
          </a:xfrm>
        </p:spPr>
        <p:txBody>
          <a:bodyPr/>
          <a:lstStyle/>
          <a:p>
            <a:pPr marL="0" indent="0">
              <a:buNone/>
            </a:pPr>
            <a:r>
              <a:rPr lang="tr-TR" b="1" dirty="0" smtClean="0">
                <a:latin typeface="Arial" panose="020B0604020202020204" pitchFamily="34" charset="0"/>
                <a:cs typeface="Arial" panose="020B0604020202020204" pitchFamily="34" charset="0"/>
              </a:rPr>
              <a:t>10. Kayıp ve bulunan eşya formu,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11. Konuk anket formu,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12. Ofis malzemeleri,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13. Pas anahtarı imza defteri,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14. Performans değerlendirme formu,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15. Telefon,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16. Telsiz veya çağrı cihazı,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17. Vardiyalar arası iletişim defteri</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365662"/>
            <a:ext cx="10515600" cy="4811301"/>
          </a:xfrm>
        </p:spPr>
        <p:txBody>
          <a:bodyPr>
            <a:normAutofit fontScale="62500" lnSpcReduction="20000"/>
          </a:bodyPr>
          <a:lstStyle/>
          <a:p>
            <a:pPr marL="0" indent="0">
              <a:buNone/>
            </a:pPr>
            <a:r>
              <a:rPr lang="tr-TR" sz="4600" b="1" dirty="0" smtClean="0">
                <a:latin typeface="Arial" panose="020B0604020202020204" pitchFamily="34" charset="0"/>
                <a:cs typeface="Arial" panose="020B0604020202020204" pitchFamily="34" charset="0"/>
              </a:rPr>
              <a:t>Bilgi ve Beceriler  </a:t>
            </a:r>
            <a:endParaRPr lang="tr-TR" sz="4600"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1. Analitik düşünme yeteneği,  </a:t>
            </a:r>
            <a:endParaRPr lang="tr-TR" sz="4000"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2. Araç, gereç ve donanım bilgisi,  </a:t>
            </a:r>
            <a:endParaRPr lang="tr-TR" sz="4000"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3. Bilgisayar bilgisi,  </a:t>
            </a:r>
            <a:endParaRPr lang="tr-TR" sz="4000"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4. Çevre düzenlemeleri bilgisi,  </a:t>
            </a:r>
            <a:endParaRPr lang="tr-TR" sz="4000"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5. Doküman bilgisi,  </a:t>
            </a:r>
            <a:endParaRPr lang="tr-TR" sz="4000"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6. El becerisi,  </a:t>
            </a:r>
            <a:endParaRPr lang="tr-TR" sz="4000"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7. Görsel beceri,  </a:t>
            </a:r>
            <a:endParaRPr lang="tr-TR" sz="4000"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8. Hijyen bilgisi,  </a:t>
            </a:r>
            <a:endParaRPr lang="tr-TR" sz="4000"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9. İletişim becerisi, </a:t>
            </a:r>
            <a:endParaRPr lang="tr-TR" sz="4000"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10. İnsan psikolojisi bilgisi,  </a:t>
            </a:r>
            <a:endParaRPr lang="tr-TR" sz="4000" b="1" dirty="0" smtClean="0">
              <a:latin typeface="Arial" panose="020B0604020202020204" pitchFamily="34" charset="0"/>
              <a:cs typeface="Arial" panose="020B0604020202020204" pitchFamily="34" charset="0"/>
            </a:endParaRPr>
          </a:p>
          <a:p>
            <a:pPr marL="0" indent="0" algn="just">
              <a:buNone/>
            </a:pPr>
            <a:r>
              <a:rPr lang="tr-TR" sz="4000" b="1" dirty="0" smtClean="0">
                <a:latin typeface="Arial" panose="020B0604020202020204" pitchFamily="34" charset="0"/>
                <a:cs typeface="Arial" panose="020B0604020202020204" pitchFamily="34" charset="0"/>
              </a:rPr>
              <a:t>11. İSO bilgisi, </a:t>
            </a:r>
            <a:endParaRPr lang="tr-TR" sz="4000"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3771" y="1543792"/>
            <a:ext cx="10570029" cy="4633171"/>
          </a:xfrm>
        </p:spPr>
        <p:txBody>
          <a:bodyPr>
            <a:normAutofit fontScale="92500" lnSpcReduction="10000"/>
          </a:bodyPr>
          <a:lstStyle/>
          <a:p>
            <a:pPr marL="0" indent="0">
              <a:buNone/>
            </a:pPr>
            <a:r>
              <a:rPr lang="tr-TR" b="1" dirty="0" smtClean="0">
                <a:latin typeface="Arial" panose="020B0604020202020204" pitchFamily="34" charset="0"/>
                <a:cs typeface="Arial" panose="020B0604020202020204" pitchFamily="34" charset="0"/>
              </a:rPr>
              <a:t>12. Kalite kontrol prensipleri bilgisi,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13. Kayıt tutma bilgisi,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14. Mesleğe ilişkin yasal düzenlemeler bilgisi,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15. Mesleki terim bilgisi,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16. Öğretme becerisi,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17. Problem çözme becerisi,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18. Raporlama bilgisi,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19. Yabancı dil bilgisi (Orta düzeyde),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20. Sorumluluğundaki personeli yönetebilme becerisi,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21. Zaman yönetimi bilgisi.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1896" y="1401288"/>
            <a:ext cx="10581904" cy="4775675"/>
          </a:xfrm>
        </p:spPr>
        <p:txBody>
          <a:bodyPr>
            <a:normAutofit/>
          </a:bodyPr>
          <a:lstStyle/>
          <a:p>
            <a:pPr marL="0" indent="0">
              <a:buNone/>
            </a:pPr>
            <a:r>
              <a:rPr lang="tr-TR" sz="3600" b="1" dirty="0" smtClean="0">
                <a:latin typeface="Arial" panose="020B0604020202020204" pitchFamily="34" charset="0"/>
                <a:cs typeface="Arial" panose="020B0604020202020204" pitchFamily="34" charset="0"/>
              </a:rPr>
              <a:t>Tutum ve Davranışlar  </a:t>
            </a:r>
            <a:endParaRPr lang="tr-TR" sz="3600"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 Araştırmacı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2. Çevre korumaya karşı duyarlı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3. Detaycı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4. Dikkatli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5. Dürüst ve güvenilir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6. Eğitimci ve eğitime açık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7. Ekip ruhuyla çalışmak,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8. Enerjik olmak</a:t>
            </a:r>
            <a:r>
              <a:rPr lang="tr-TR" dirty="0" smtClean="0"/>
              <a:t>,</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2519" y="1223158"/>
            <a:ext cx="10641281" cy="4953805"/>
          </a:xfrm>
        </p:spPr>
        <p:txBody>
          <a:bodyPr>
            <a:noAutofit/>
          </a:bodyPr>
          <a:lstStyle/>
          <a:p>
            <a:pPr marL="0" indent="0">
              <a:buNone/>
            </a:pPr>
            <a:r>
              <a:rPr lang="tr-TR" sz="2600" b="1" dirty="0" smtClean="0">
                <a:latin typeface="Arial" panose="020B0604020202020204" pitchFamily="34" charset="0"/>
                <a:cs typeface="Arial" panose="020B0604020202020204" pitchFamily="34" charset="0"/>
              </a:rPr>
              <a:t>9. Güler yüzlü olmak,  </a:t>
            </a:r>
            <a:endParaRPr lang="tr-TR" sz="2600" b="1" dirty="0" smtClean="0">
              <a:latin typeface="Arial" panose="020B0604020202020204" pitchFamily="34" charset="0"/>
              <a:cs typeface="Arial" panose="020B0604020202020204" pitchFamily="34" charset="0"/>
            </a:endParaRPr>
          </a:p>
          <a:p>
            <a:pPr marL="0" indent="0">
              <a:buNone/>
            </a:pPr>
            <a:r>
              <a:rPr lang="tr-TR" sz="2600" b="1" dirty="0" smtClean="0">
                <a:latin typeface="Arial" panose="020B0604020202020204" pitchFamily="34" charset="0"/>
                <a:cs typeface="Arial" panose="020B0604020202020204" pitchFamily="34" charset="0"/>
              </a:rPr>
              <a:t>10. İnisiyatif almak,  </a:t>
            </a:r>
            <a:endParaRPr lang="tr-TR" sz="2600" b="1" dirty="0" smtClean="0">
              <a:latin typeface="Arial" panose="020B0604020202020204" pitchFamily="34" charset="0"/>
              <a:cs typeface="Arial" panose="020B0604020202020204" pitchFamily="34" charset="0"/>
            </a:endParaRPr>
          </a:p>
          <a:p>
            <a:pPr marL="0" indent="0">
              <a:buNone/>
            </a:pPr>
            <a:r>
              <a:rPr lang="tr-TR" sz="2600" b="1" dirty="0" smtClean="0">
                <a:latin typeface="Arial" panose="020B0604020202020204" pitchFamily="34" charset="0"/>
                <a:cs typeface="Arial" panose="020B0604020202020204" pitchFamily="34" charset="0"/>
              </a:rPr>
              <a:t>11. Kararlı olmak,  </a:t>
            </a:r>
            <a:endParaRPr lang="tr-TR" sz="2600" b="1" dirty="0" smtClean="0">
              <a:latin typeface="Arial" panose="020B0604020202020204" pitchFamily="34" charset="0"/>
              <a:cs typeface="Arial" panose="020B0604020202020204" pitchFamily="34" charset="0"/>
            </a:endParaRPr>
          </a:p>
          <a:p>
            <a:pPr marL="0" indent="0">
              <a:buNone/>
            </a:pPr>
            <a:r>
              <a:rPr lang="tr-TR" sz="2600" b="1" dirty="0" smtClean="0">
                <a:latin typeface="Arial" panose="020B0604020202020204" pitchFamily="34" charset="0"/>
                <a:cs typeface="Arial" panose="020B0604020202020204" pitchFamily="34" charset="0"/>
              </a:rPr>
              <a:t>12. Kişisel hijyenine dikkat etmek,  </a:t>
            </a:r>
            <a:endParaRPr lang="tr-TR" sz="2600" b="1" dirty="0" smtClean="0">
              <a:latin typeface="Arial" panose="020B0604020202020204" pitchFamily="34" charset="0"/>
              <a:cs typeface="Arial" panose="020B0604020202020204" pitchFamily="34" charset="0"/>
            </a:endParaRPr>
          </a:p>
          <a:p>
            <a:pPr marL="0" indent="0">
              <a:buNone/>
            </a:pPr>
            <a:r>
              <a:rPr lang="tr-TR" sz="2600" b="1" dirty="0" smtClean="0">
                <a:latin typeface="Arial" panose="020B0604020202020204" pitchFamily="34" charset="0"/>
                <a:cs typeface="Arial" panose="020B0604020202020204" pitchFamily="34" charset="0"/>
              </a:rPr>
              <a:t>13. Öngörülü olmak,  </a:t>
            </a:r>
            <a:endParaRPr lang="tr-TR" sz="2600" b="1" dirty="0" smtClean="0">
              <a:latin typeface="Arial" panose="020B0604020202020204" pitchFamily="34" charset="0"/>
              <a:cs typeface="Arial" panose="020B0604020202020204" pitchFamily="34" charset="0"/>
            </a:endParaRPr>
          </a:p>
          <a:p>
            <a:pPr marL="0" indent="0">
              <a:buNone/>
            </a:pPr>
            <a:r>
              <a:rPr lang="tr-TR" sz="2600" b="1" dirty="0" smtClean="0">
                <a:latin typeface="Arial" panose="020B0604020202020204" pitchFamily="34" charset="0"/>
                <a:cs typeface="Arial" panose="020B0604020202020204" pitchFamily="34" charset="0"/>
              </a:rPr>
              <a:t>14. Personeline örnek olmak,  </a:t>
            </a:r>
            <a:endParaRPr lang="tr-TR" sz="2600" b="1" dirty="0" smtClean="0">
              <a:latin typeface="Arial" panose="020B0604020202020204" pitchFamily="34" charset="0"/>
              <a:cs typeface="Arial" panose="020B0604020202020204" pitchFamily="34" charset="0"/>
            </a:endParaRPr>
          </a:p>
          <a:p>
            <a:pPr marL="0" indent="0">
              <a:buNone/>
            </a:pPr>
            <a:r>
              <a:rPr lang="tr-TR" sz="2600" b="1" dirty="0" smtClean="0">
                <a:latin typeface="Arial" panose="020B0604020202020204" pitchFamily="34" charset="0"/>
                <a:cs typeface="Arial" panose="020B0604020202020204" pitchFamily="34" charset="0"/>
              </a:rPr>
              <a:t>15. Sabırlı olmak,  </a:t>
            </a:r>
            <a:endParaRPr lang="tr-TR" sz="2600" b="1" dirty="0" smtClean="0">
              <a:latin typeface="Arial" panose="020B0604020202020204" pitchFamily="34" charset="0"/>
              <a:cs typeface="Arial" panose="020B0604020202020204" pitchFamily="34" charset="0"/>
            </a:endParaRPr>
          </a:p>
          <a:p>
            <a:pPr marL="0" indent="0">
              <a:buNone/>
            </a:pPr>
            <a:r>
              <a:rPr lang="tr-TR" sz="2600" b="1" dirty="0" smtClean="0">
                <a:latin typeface="Arial" panose="020B0604020202020204" pitchFamily="34" charset="0"/>
                <a:cs typeface="Arial" panose="020B0604020202020204" pitchFamily="34" charset="0"/>
              </a:rPr>
              <a:t>16. Soğukkanlı olmak,  </a:t>
            </a:r>
            <a:endParaRPr lang="tr-TR" sz="2600" b="1" dirty="0" smtClean="0">
              <a:latin typeface="Arial" panose="020B0604020202020204" pitchFamily="34" charset="0"/>
              <a:cs typeface="Arial" panose="020B0604020202020204" pitchFamily="34" charset="0"/>
            </a:endParaRPr>
          </a:p>
          <a:p>
            <a:pPr marL="0" indent="0">
              <a:buNone/>
            </a:pPr>
            <a:r>
              <a:rPr lang="tr-TR" sz="2600" b="1" dirty="0" smtClean="0">
                <a:latin typeface="Arial" panose="020B0604020202020204" pitchFamily="34" charset="0"/>
                <a:cs typeface="Arial" panose="020B0604020202020204" pitchFamily="34" charset="0"/>
              </a:rPr>
              <a:t>17. Sorumluluk sahibi olmak,  </a:t>
            </a:r>
            <a:endParaRPr lang="tr-TR" sz="2600" b="1" dirty="0" smtClean="0">
              <a:latin typeface="Arial" panose="020B0604020202020204" pitchFamily="34" charset="0"/>
              <a:cs typeface="Arial" panose="020B0604020202020204" pitchFamily="34" charset="0"/>
            </a:endParaRPr>
          </a:p>
          <a:p>
            <a:pPr marL="0" indent="0">
              <a:buNone/>
            </a:pPr>
            <a:r>
              <a:rPr lang="tr-TR" sz="2600" b="1" dirty="0" smtClean="0">
                <a:latin typeface="Arial" panose="020B0604020202020204" pitchFamily="34" charset="0"/>
                <a:cs typeface="Arial" panose="020B0604020202020204" pitchFamily="34" charset="0"/>
              </a:rPr>
              <a:t>18. Yaratıcı olmak,  </a:t>
            </a:r>
            <a:endParaRPr lang="tr-TR" sz="2600" b="1" dirty="0" smtClean="0">
              <a:latin typeface="Arial" panose="020B0604020202020204" pitchFamily="34" charset="0"/>
              <a:cs typeface="Arial" panose="020B0604020202020204" pitchFamily="34" charset="0"/>
            </a:endParaRPr>
          </a:p>
          <a:p>
            <a:pPr marL="0" indent="0">
              <a:buNone/>
            </a:pPr>
            <a:r>
              <a:rPr lang="tr-TR" sz="2600" b="1" dirty="0" smtClean="0">
                <a:latin typeface="Arial" panose="020B0604020202020204" pitchFamily="34" charset="0"/>
                <a:cs typeface="Arial" panose="020B0604020202020204" pitchFamily="34" charset="0"/>
              </a:rPr>
              <a:t>19. Yeniliklere açık olmak.</a:t>
            </a:r>
            <a:endParaRPr lang="tr-TR" sz="2600" b="1" dirty="0">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pPr marL="0" indent="0" algn="l">
              <a:buNone/>
            </a:pPr>
            <a:r>
              <a:rPr lang="tr-TR" altLang="en-US">
                <a:sym typeface="+mn-ea"/>
              </a:rPr>
              <a:t>Ankuzem , Turizm İşletmelerinde Etik , Ankara , s. 1-84</a:t>
            </a: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ULUSAL MESLEK STANDARTLARI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Mesleki Yeterlilik Kurumu (MYK), kamu kesimi ile işçi, işveren ve meslek kuruluşlarının eşit yetki ve sorumlulukla temsil edildiği, katılımın ve uzlaşmanın esas alındığı bir kurumdur. MYK, ulusal yeterlilik sisteminin kurulması ve işletilmesi bağlamında, Türkiye’nin ihtiyaçlarını ve kamuoyunun beklentilerini karşılayacak kurumsal çıktıları üretmek amacıyla Ulusal Meslek Standartları’nı oluşturmuştur.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199" y="293873"/>
            <a:ext cx="10515600" cy="1325563"/>
          </a:xfrm>
        </p:spPr>
        <p:txBody>
          <a:bodyPr/>
          <a:lstStyle/>
          <a:p>
            <a:r>
              <a:rPr lang="tr-TR" b="1" dirty="0" smtClean="0">
                <a:latin typeface="Arial" panose="020B0604020202020204" pitchFamily="34" charset="0"/>
                <a:cs typeface="Arial" panose="020B0604020202020204" pitchFamily="34" charset="0"/>
              </a:rPr>
              <a:t>ÖNBÜRO GÖREVLİSİ SEVİYE 4</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199" y="1318161"/>
            <a:ext cx="10823369" cy="5415147"/>
          </a:xfrm>
        </p:spPr>
        <p:txBody>
          <a:bodyPr>
            <a:normAutofit lnSpcReduction="10000"/>
          </a:bodyPr>
          <a:lstStyle/>
          <a:p>
            <a:pPr marL="0" indent="0" algn="just">
              <a:buNone/>
            </a:pPr>
            <a:r>
              <a:rPr lang="tr-TR" sz="3800" b="1" dirty="0" smtClean="0">
                <a:latin typeface="Arial" panose="020B0604020202020204" pitchFamily="34" charset="0"/>
                <a:cs typeface="Arial" panose="020B0604020202020204" pitchFamily="34" charset="0"/>
              </a:rPr>
              <a:t>Kullanılan Araç, Gereç ve Ekipman </a:t>
            </a:r>
            <a:endParaRPr lang="tr-TR" sz="38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 Ajanda,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 Bilgisayar,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 Bilgisayar yazıcısı,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 Fatura,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 Fotokopi makinesi,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6. Folyo havuzu,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7. Günlük müşteri listesi,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8. Hesap makinesi,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9. Kat hizmetleri sorumlusu raporu,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10. Kat hizmetleri sorumlusu uyuşmazlık raporu,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98764"/>
            <a:ext cx="10515600" cy="5678199"/>
          </a:xfrm>
        </p:spPr>
        <p:txBody>
          <a:bodyPr>
            <a:normAutofit fontScale="92500" lnSpcReduction="20000"/>
          </a:bodyPr>
          <a:lstStyle/>
          <a:p>
            <a:pPr marL="0" indent="0" algn="just">
              <a:buNone/>
            </a:pPr>
            <a:r>
              <a:rPr lang="tr-TR" b="1" dirty="0" smtClean="0">
                <a:latin typeface="Arial" panose="020B0604020202020204" pitchFamily="34" charset="0"/>
                <a:cs typeface="Arial" panose="020B0604020202020204" pitchFamily="34" charset="0"/>
              </a:rPr>
              <a:t>11. Matbu formlar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12. İnternet,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13. Hesap kartı ,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14. Ofis malzemeleri,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15. Ön büro otomasyon programı,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16. Ön kasa devir tutanağı,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17. Pas anahtarı imza defteri,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18. Proforma fatura,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19. Takvim,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20. Telefon,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21. Teknik arıza fişi,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22. Telsiz veya çağrı cihazı,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23. Vardiyalar arası iletişim defteri.</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Bilgi ve Beceriler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lnSpcReduction="10000"/>
          </a:bodyPr>
          <a:lstStyle/>
          <a:p>
            <a:r>
              <a:rPr lang="tr-TR" b="1" dirty="0" smtClean="0">
                <a:latin typeface="Arial" panose="020B0604020202020204" pitchFamily="34" charset="0"/>
                <a:cs typeface="Arial" panose="020B0604020202020204" pitchFamily="34" charset="0"/>
              </a:rPr>
              <a:t>1. Analitik düşünme yeteneği, </a:t>
            </a:r>
            <a:endParaRPr lang="tr-TR" b="1" dirty="0" smtClean="0">
              <a:latin typeface="Arial" panose="020B0604020202020204" pitchFamily="34" charset="0"/>
              <a:cs typeface="Arial" panose="020B0604020202020204" pitchFamily="34" charset="0"/>
            </a:endParaRPr>
          </a:p>
          <a:p>
            <a:r>
              <a:rPr lang="tr-TR" b="1" dirty="0" smtClean="0">
                <a:latin typeface="Arial" panose="020B0604020202020204" pitchFamily="34" charset="0"/>
                <a:cs typeface="Arial" panose="020B0604020202020204" pitchFamily="34" charset="0"/>
              </a:rPr>
              <a:t>2. Araç, gereç ve donanım bilgisi, </a:t>
            </a:r>
            <a:endParaRPr lang="tr-TR" b="1" dirty="0" smtClean="0">
              <a:latin typeface="Arial" panose="020B0604020202020204" pitchFamily="34" charset="0"/>
              <a:cs typeface="Arial" panose="020B0604020202020204" pitchFamily="34" charset="0"/>
            </a:endParaRPr>
          </a:p>
          <a:p>
            <a:r>
              <a:rPr lang="tr-TR" b="1" dirty="0" smtClean="0">
                <a:latin typeface="Arial" panose="020B0604020202020204" pitchFamily="34" charset="0"/>
                <a:cs typeface="Arial" panose="020B0604020202020204" pitchFamily="34" charset="0"/>
              </a:rPr>
              <a:t>3. Çevre düzenlemeleri bilgisi, </a:t>
            </a:r>
            <a:endParaRPr lang="tr-TR" b="1" dirty="0" smtClean="0">
              <a:latin typeface="Arial" panose="020B0604020202020204" pitchFamily="34" charset="0"/>
              <a:cs typeface="Arial" panose="020B0604020202020204" pitchFamily="34" charset="0"/>
            </a:endParaRPr>
          </a:p>
          <a:p>
            <a:r>
              <a:rPr lang="tr-TR" b="1" dirty="0" smtClean="0">
                <a:latin typeface="Arial" panose="020B0604020202020204" pitchFamily="34" charset="0"/>
                <a:cs typeface="Arial" panose="020B0604020202020204" pitchFamily="34" charset="0"/>
              </a:rPr>
              <a:t>4. Doküman bilgisi, </a:t>
            </a:r>
            <a:endParaRPr lang="tr-TR" b="1" dirty="0" smtClean="0">
              <a:latin typeface="Arial" panose="020B0604020202020204" pitchFamily="34" charset="0"/>
              <a:cs typeface="Arial" panose="020B0604020202020204" pitchFamily="34" charset="0"/>
            </a:endParaRPr>
          </a:p>
          <a:p>
            <a:r>
              <a:rPr lang="tr-TR" b="1" dirty="0" smtClean="0">
                <a:latin typeface="Arial" panose="020B0604020202020204" pitchFamily="34" charset="0"/>
                <a:cs typeface="Arial" panose="020B0604020202020204" pitchFamily="34" charset="0"/>
              </a:rPr>
              <a:t>5. Dosyalama bilgisi, </a:t>
            </a:r>
            <a:endParaRPr lang="tr-TR" b="1" dirty="0" smtClean="0">
              <a:latin typeface="Arial" panose="020B0604020202020204" pitchFamily="34" charset="0"/>
              <a:cs typeface="Arial" panose="020B0604020202020204" pitchFamily="34" charset="0"/>
            </a:endParaRPr>
          </a:p>
          <a:p>
            <a:r>
              <a:rPr lang="tr-TR" b="1" dirty="0" smtClean="0">
                <a:latin typeface="Arial" panose="020B0604020202020204" pitchFamily="34" charset="0"/>
                <a:cs typeface="Arial" panose="020B0604020202020204" pitchFamily="34" charset="0"/>
              </a:rPr>
              <a:t>6. Hijyen bilgisi, </a:t>
            </a:r>
            <a:endParaRPr lang="tr-TR" b="1" dirty="0" smtClean="0">
              <a:latin typeface="Arial" panose="020B0604020202020204" pitchFamily="34" charset="0"/>
              <a:cs typeface="Arial" panose="020B0604020202020204" pitchFamily="34" charset="0"/>
            </a:endParaRPr>
          </a:p>
          <a:p>
            <a:r>
              <a:rPr lang="tr-TR" b="1" dirty="0" smtClean="0">
                <a:latin typeface="Arial" panose="020B0604020202020204" pitchFamily="34" charset="0"/>
                <a:cs typeface="Arial" panose="020B0604020202020204" pitchFamily="34" charset="0"/>
              </a:rPr>
              <a:t>7. İSG bilgisi,  </a:t>
            </a:r>
            <a:endParaRPr lang="tr-TR" b="1" dirty="0" smtClean="0">
              <a:latin typeface="Arial" panose="020B0604020202020204" pitchFamily="34" charset="0"/>
              <a:cs typeface="Arial" panose="020B0604020202020204" pitchFamily="34" charset="0"/>
            </a:endParaRPr>
          </a:p>
          <a:p>
            <a:r>
              <a:rPr lang="tr-TR" b="1" dirty="0" smtClean="0">
                <a:latin typeface="Arial" panose="020B0604020202020204" pitchFamily="34" charset="0"/>
                <a:cs typeface="Arial" panose="020B0604020202020204" pitchFamily="34" charset="0"/>
              </a:rPr>
              <a:t>8. İşyeri çalışma izlekleri bilgisi, </a:t>
            </a:r>
            <a:endParaRPr lang="tr-TR" b="1" dirty="0" smtClean="0">
              <a:latin typeface="Arial" panose="020B0604020202020204" pitchFamily="34" charset="0"/>
              <a:cs typeface="Arial" panose="020B0604020202020204" pitchFamily="34" charset="0"/>
            </a:endParaRPr>
          </a:p>
          <a:p>
            <a:r>
              <a:rPr lang="tr-TR" b="1" dirty="0" smtClean="0">
                <a:latin typeface="Arial" panose="020B0604020202020204" pitchFamily="34" charset="0"/>
                <a:cs typeface="Arial" panose="020B0604020202020204" pitchFamily="34" charset="0"/>
              </a:rPr>
              <a:t>9. Kalite kontrol prensipleri bilgisi,</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448790"/>
            <a:ext cx="10515600" cy="4728173"/>
          </a:xfrm>
        </p:spPr>
        <p:txBody>
          <a:bodyPr>
            <a:normAutofit/>
          </a:bodyPr>
          <a:lstStyle/>
          <a:p>
            <a:pPr algn="just"/>
            <a:r>
              <a:rPr lang="tr-TR" b="1" dirty="0" smtClean="0">
                <a:latin typeface="Arial" panose="020B0604020202020204" pitchFamily="34" charset="0"/>
                <a:cs typeface="Arial" panose="020B0604020202020204" pitchFamily="34" charset="0"/>
              </a:rPr>
              <a:t>10. Kayıt tutma bilgisi,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11. Mesleğe ilişkin yasal düzenlemeler bilgisi,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12. Mesleki terim bilgisi,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13. Otel otomasyon paket programları bilgisi,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14. Pazarlama ve satış teknikleri bilgisi,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15. Raporlama bilgisi,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16. Yabancı dil bilgisi (İyi düzeyde),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17. Yöreye ve işletmeye ait bilgi,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18. Zamanı iyi kullanma becerisi.</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Tutum ve Davranışlar</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200" y="1690688"/>
            <a:ext cx="10515600" cy="4486275"/>
          </a:xfrm>
        </p:spPr>
        <p:txBody>
          <a:bodyPr>
            <a:normAutofit fontScale="92500"/>
          </a:bodyPr>
          <a:lstStyle/>
          <a:p>
            <a:pPr marL="0" indent="0">
              <a:buNone/>
            </a:pPr>
            <a:r>
              <a:rPr lang="tr-TR" b="1" dirty="0" smtClean="0">
                <a:latin typeface="Arial" panose="020B0604020202020204" pitchFamily="34" charset="0"/>
                <a:cs typeface="Arial" panose="020B0604020202020204" pitchFamily="34" charset="0"/>
              </a:rPr>
              <a:t>1. Mesleği hakkında araştırmacı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2. Çalışmalarında planlı ve organize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3. Çalışmalarının sonuçlarını amirine rapor etmek,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4. Çevre korumaya karşı duyarlı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5. Eğitim ve seminerlere katılma konusunda istekli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6. Ekip ruhuyla çalışmak,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7. Güçlü bir hafızaya sahip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8. İkna yeteneğine sahip olmak,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9. İletişim kurduğu kişilere karşı güler yüzlü ve nazik davranmak,</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10. Karşılaşılan sorunlar karşında soğukkanlı olmak ve sorunlara çözüm üretebilmek,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11. Kişisel hijyenine dikkat etmek,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12. Mesleki bilgilerini geliştirmeye önem vermek,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13. Sır saklamak,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14. Sorumluluklarını bilmek ve yerine getirmek,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15. Yapılan iş ve işlemlerde detaylara dikkat etmek,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16. Yapılan iş ve işlemlerde pratik olmak,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17. Yapılan iş ve işlemler ile ilgili raporları doldurmak</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KAT SORUMLUSU   SEVİYE 3</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fontScale="92500" lnSpcReduction="20000"/>
          </a:bodyPr>
          <a:lstStyle/>
          <a:p>
            <a:pPr marL="0" indent="0">
              <a:buNone/>
            </a:pPr>
            <a:r>
              <a:rPr lang="tr-TR" sz="3900" b="1" dirty="0" smtClean="0">
                <a:latin typeface="Arial" panose="020B0604020202020204" pitchFamily="34" charset="0"/>
                <a:cs typeface="Arial" panose="020B0604020202020204" pitchFamily="34" charset="0"/>
              </a:rPr>
              <a:t>Kullanılan Araç, Gereç ve Ekipman  </a:t>
            </a:r>
            <a:endParaRPr lang="tr-TR" sz="3900"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 Ambar talep fişi,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2. Ajanda,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3. Arıza formu,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4. Bilgisayar,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5. Bölüm pas anahtarı,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6. Emanet eşya formu,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7. Eşya çıkış formu,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8. Hasar tespit formu,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9. Hesap makinesi,</a:t>
            </a:r>
            <a:endParaRPr lang="tr-TR"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4534</Words>
  <Application>WPS Presentation</Application>
  <PresentationFormat>Geniş ekran</PresentationFormat>
  <Paragraphs>151</Paragraphs>
  <Slides>15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15</vt:i4>
      </vt:variant>
    </vt:vector>
  </HeadingPairs>
  <TitlesOfParts>
    <vt:vector size="24" baseType="lpstr">
      <vt:lpstr>Arial</vt:lpstr>
      <vt:lpstr>SimSun</vt:lpstr>
      <vt:lpstr>Wingdings</vt:lpstr>
      <vt:lpstr>Microsoft YaHei</vt:lpstr>
      <vt:lpstr/>
      <vt:lpstr>Arial Unicode MS</vt:lpstr>
      <vt:lpstr>Calibri Light</vt:lpstr>
      <vt:lpstr>Calibri</vt:lpstr>
      <vt:lpstr>Office Teması</vt:lpstr>
      <vt:lpstr>2. STANDARTLAR </vt:lpstr>
      <vt:lpstr>ULUSAL MESLEK STANDARTLARI </vt:lpstr>
      <vt:lpstr>ÖNBÜRO GÖREVLİSİ SEVİYE 4</vt:lpstr>
      <vt:lpstr>PowerPoint 演示文稿</vt:lpstr>
      <vt:lpstr>Bilgi ve Beceriler </vt:lpstr>
      <vt:lpstr>PowerPoint 演示文稿</vt:lpstr>
      <vt:lpstr>Tutum ve Davranışlar</vt:lpstr>
      <vt:lpstr>PowerPoint 演示文稿</vt:lpstr>
      <vt:lpstr>KAT SORUMLUSU   SEVİYE 3</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STANDARTLAR </dc:title>
  <dc:creator>Windows Kullanıcısı</dc:creator>
  <cp:lastModifiedBy>ali</cp:lastModifiedBy>
  <cp:revision>5</cp:revision>
  <dcterms:created xsi:type="dcterms:W3CDTF">2018-02-14T12:48:00Z</dcterms:created>
  <dcterms:modified xsi:type="dcterms:W3CDTF">2018-02-16T12:56:22Z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