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96" y="5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0" Type="http://schemas.openxmlformats.org/officeDocument/2006/relationships/tableStyles" Target="tableStyles.xml"/><Relationship Id="rId2" Type="http://schemas.openxmlformats.org/officeDocument/2006/relationships/theme" Target="theme/theme1.xml"/><Relationship Id="rId19" Type="http://schemas.openxmlformats.org/officeDocument/2006/relationships/viewProps" Target="viewProps.xml"/><Relationship Id="rId18" Type="http://schemas.openxmlformats.org/officeDocument/2006/relationships/presProps" Target="presProps.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hasCustomPrompt="1"/>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9135D274-DF57-4F61-89B5-51A198F5A13F}" type="datetimeFigureOut">
              <a:rPr lang="tr-TR" smtClean="0"/>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8C44269-F06C-4B1D-87EC-EF3D7FD2F70E}" type="slidenum">
              <a:rPr lang="tr-TR" smtClean="0"/>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hasCustomPrompt="1"/>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hasCustomPrompt="1"/>
          </p:nvPr>
        </p:nvSpPr>
        <p:spPr/>
        <p:txBody>
          <a:bodyPr vert="eaVert"/>
          <a:lstStyle/>
          <a:p>
            <a:pPr lvl="0"/>
            <a:r>
              <a:rPr lang="tr-TR" smtClean="0"/>
              <a:t>Asıl metin stillerini düzenle</a:t>
            </a:r>
            <a:endParaRPr lang="tr-TR" smtClean="0"/>
          </a:p>
          <a:p>
            <a:pPr lvl="1"/>
            <a:r>
              <a:rPr lang="tr-TR" smtClean="0"/>
              <a:t>İkinci düzey</a:t>
            </a:r>
            <a:endParaRPr lang="tr-TR" smtClean="0"/>
          </a:p>
          <a:p>
            <a:pPr lvl="2"/>
            <a:r>
              <a:rPr lang="tr-TR" smtClean="0"/>
              <a:t>Üçüncü düzey</a:t>
            </a:r>
            <a:endParaRPr lang="tr-TR" smtClean="0"/>
          </a:p>
          <a:p>
            <a:pPr lvl="3"/>
            <a:r>
              <a:rPr lang="tr-TR" smtClean="0"/>
              <a:t>Dördüncü düzey</a:t>
            </a:r>
            <a:endParaRPr lang="tr-TR" smtClean="0"/>
          </a:p>
          <a:p>
            <a:pPr lvl="4"/>
            <a:r>
              <a:rPr lang="tr-TR" smtClean="0"/>
              <a:t>Beşinci düzey</a:t>
            </a:r>
            <a:endParaRPr lang="tr-TR"/>
          </a:p>
        </p:txBody>
      </p:sp>
      <p:sp>
        <p:nvSpPr>
          <p:cNvPr id="4" name="Veri Yer Tutucusu 3"/>
          <p:cNvSpPr>
            <a:spLocks noGrp="1"/>
          </p:cNvSpPr>
          <p:nvPr>
            <p:ph type="dt" sz="half" idx="10"/>
          </p:nvPr>
        </p:nvSpPr>
        <p:spPr/>
        <p:txBody>
          <a:bodyPr/>
          <a:lstStyle/>
          <a:p>
            <a:fld id="{9135D274-DF57-4F61-89B5-51A198F5A13F}" type="datetimeFigureOut">
              <a:rPr lang="tr-TR" smtClean="0"/>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8C44269-F06C-4B1D-87EC-EF3D7FD2F70E}" type="slidenum">
              <a:rPr lang="tr-TR" smtClean="0"/>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hasCustomPrompt="1"/>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hasCustomPrompt="1"/>
          </p:nvPr>
        </p:nvSpPr>
        <p:spPr>
          <a:xfrm>
            <a:off x="838200" y="365125"/>
            <a:ext cx="7734300" cy="5811838"/>
          </a:xfrm>
        </p:spPr>
        <p:txBody>
          <a:bodyPr vert="eaVert"/>
          <a:lstStyle/>
          <a:p>
            <a:pPr lvl="0"/>
            <a:r>
              <a:rPr lang="tr-TR" smtClean="0"/>
              <a:t>Asıl metin stillerini düzenle</a:t>
            </a:r>
            <a:endParaRPr lang="tr-TR" smtClean="0"/>
          </a:p>
          <a:p>
            <a:pPr lvl="1"/>
            <a:r>
              <a:rPr lang="tr-TR" smtClean="0"/>
              <a:t>İkinci düzey</a:t>
            </a:r>
            <a:endParaRPr lang="tr-TR" smtClean="0"/>
          </a:p>
          <a:p>
            <a:pPr lvl="2"/>
            <a:r>
              <a:rPr lang="tr-TR" smtClean="0"/>
              <a:t>Üçüncü düzey</a:t>
            </a:r>
            <a:endParaRPr lang="tr-TR" smtClean="0"/>
          </a:p>
          <a:p>
            <a:pPr lvl="3"/>
            <a:r>
              <a:rPr lang="tr-TR" smtClean="0"/>
              <a:t>Dördüncü düzey</a:t>
            </a:r>
            <a:endParaRPr lang="tr-TR" smtClean="0"/>
          </a:p>
          <a:p>
            <a:pPr lvl="4"/>
            <a:r>
              <a:rPr lang="tr-TR" smtClean="0"/>
              <a:t>Beşinci düzey</a:t>
            </a:r>
            <a:endParaRPr lang="tr-TR"/>
          </a:p>
        </p:txBody>
      </p:sp>
      <p:sp>
        <p:nvSpPr>
          <p:cNvPr id="4" name="Veri Yer Tutucusu 3"/>
          <p:cNvSpPr>
            <a:spLocks noGrp="1"/>
          </p:cNvSpPr>
          <p:nvPr>
            <p:ph type="dt" sz="half" idx="10"/>
          </p:nvPr>
        </p:nvSpPr>
        <p:spPr/>
        <p:txBody>
          <a:bodyPr/>
          <a:lstStyle/>
          <a:p>
            <a:fld id="{9135D274-DF57-4F61-89B5-51A198F5A13F}" type="datetimeFigureOut">
              <a:rPr lang="tr-TR" smtClean="0"/>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8C44269-F06C-4B1D-87EC-EF3D7FD2F70E}" type="slidenum">
              <a:rPr lang="tr-TR" smtClean="0"/>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hasCustomPrompt="1"/>
          </p:nvPr>
        </p:nvSpPr>
        <p:spPr/>
        <p:txBody>
          <a:bodyPr/>
          <a:lstStyle/>
          <a:p>
            <a:r>
              <a:rPr lang="tr-TR" smtClean="0"/>
              <a:t>Asıl başlık stili için tıklatın</a:t>
            </a:r>
            <a:endParaRPr lang="tr-TR"/>
          </a:p>
        </p:txBody>
      </p:sp>
      <p:sp>
        <p:nvSpPr>
          <p:cNvPr id="3" name="İçerik Yer Tutucusu 2"/>
          <p:cNvSpPr>
            <a:spLocks noGrp="1"/>
          </p:cNvSpPr>
          <p:nvPr>
            <p:ph idx="1" hasCustomPrompt="1"/>
          </p:nvPr>
        </p:nvSpPr>
        <p:spPr/>
        <p:txBody>
          <a:bodyPr/>
          <a:lstStyle/>
          <a:p>
            <a:pPr lvl="0"/>
            <a:r>
              <a:rPr lang="tr-TR" smtClean="0"/>
              <a:t>Asıl metin stillerini düzenle</a:t>
            </a:r>
            <a:endParaRPr lang="tr-TR" smtClean="0"/>
          </a:p>
          <a:p>
            <a:pPr lvl="1"/>
            <a:r>
              <a:rPr lang="tr-TR" smtClean="0"/>
              <a:t>İkinci düzey</a:t>
            </a:r>
            <a:endParaRPr lang="tr-TR" smtClean="0"/>
          </a:p>
          <a:p>
            <a:pPr lvl="2"/>
            <a:r>
              <a:rPr lang="tr-TR" smtClean="0"/>
              <a:t>Üçüncü düzey</a:t>
            </a:r>
            <a:endParaRPr lang="tr-TR" smtClean="0"/>
          </a:p>
          <a:p>
            <a:pPr lvl="3"/>
            <a:r>
              <a:rPr lang="tr-TR" smtClean="0"/>
              <a:t>Dördüncü düzey</a:t>
            </a:r>
            <a:endParaRPr lang="tr-TR" smtClean="0"/>
          </a:p>
          <a:p>
            <a:pPr lvl="4"/>
            <a:r>
              <a:rPr lang="tr-TR" smtClean="0"/>
              <a:t>Beşinci düzey</a:t>
            </a:r>
            <a:endParaRPr lang="tr-TR"/>
          </a:p>
        </p:txBody>
      </p:sp>
      <p:sp>
        <p:nvSpPr>
          <p:cNvPr id="4" name="Veri Yer Tutucusu 3"/>
          <p:cNvSpPr>
            <a:spLocks noGrp="1"/>
          </p:cNvSpPr>
          <p:nvPr>
            <p:ph type="dt" sz="half" idx="10"/>
          </p:nvPr>
        </p:nvSpPr>
        <p:spPr/>
        <p:txBody>
          <a:bodyPr/>
          <a:lstStyle/>
          <a:p>
            <a:fld id="{9135D274-DF57-4F61-89B5-51A198F5A13F}" type="datetimeFigureOut">
              <a:rPr lang="tr-TR" smtClean="0"/>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8C44269-F06C-4B1D-87EC-EF3D7FD2F70E}" type="slidenum">
              <a:rPr lang="tr-TR" smtClean="0"/>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hasCustomPrompt="1"/>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hasCustomPrompt="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endParaRPr lang="tr-TR" smtClean="0"/>
          </a:p>
        </p:txBody>
      </p:sp>
      <p:sp>
        <p:nvSpPr>
          <p:cNvPr id="4" name="Veri Yer Tutucusu 3"/>
          <p:cNvSpPr>
            <a:spLocks noGrp="1"/>
          </p:cNvSpPr>
          <p:nvPr>
            <p:ph type="dt" sz="half" idx="10"/>
          </p:nvPr>
        </p:nvSpPr>
        <p:spPr/>
        <p:txBody>
          <a:bodyPr/>
          <a:lstStyle/>
          <a:p>
            <a:fld id="{9135D274-DF57-4F61-89B5-51A198F5A13F}" type="datetimeFigureOut">
              <a:rPr lang="tr-TR" smtClean="0"/>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8C44269-F06C-4B1D-87EC-EF3D7FD2F70E}" type="slidenum">
              <a:rPr lang="tr-TR" smtClean="0"/>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hasCustomPrompt="1"/>
          </p:nvPr>
        </p:nvSpPr>
        <p:spPr/>
        <p:txBody>
          <a:bodyPr/>
          <a:lstStyle/>
          <a:p>
            <a:r>
              <a:rPr lang="tr-TR" smtClean="0"/>
              <a:t>Asıl başlık stili için tıklatın</a:t>
            </a:r>
            <a:endParaRPr lang="tr-TR"/>
          </a:p>
        </p:txBody>
      </p:sp>
      <p:sp>
        <p:nvSpPr>
          <p:cNvPr id="3" name="İçerik Yer Tutucusu 2"/>
          <p:cNvSpPr>
            <a:spLocks noGrp="1"/>
          </p:cNvSpPr>
          <p:nvPr>
            <p:ph sz="half" idx="1" hasCustomPrompt="1"/>
          </p:nvPr>
        </p:nvSpPr>
        <p:spPr>
          <a:xfrm>
            <a:off x="838200" y="1825625"/>
            <a:ext cx="5181600" cy="4351338"/>
          </a:xfrm>
        </p:spPr>
        <p:txBody>
          <a:bodyPr/>
          <a:lstStyle/>
          <a:p>
            <a:pPr lvl="0"/>
            <a:r>
              <a:rPr lang="tr-TR" smtClean="0"/>
              <a:t>Asıl metin stillerini düzenle</a:t>
            </a:r>
            <a:endParaRPr lang="tr-TR" smtClean="0"/>
          </a:p>
          <a:p>
            <a:pPr lvl="1"/>
            <a:r>
              <a:rPr lang="tr-TR" smtClean="0"/>
              <a:t>İkinci düzey</a:t>
            </a:r>
            <a:endParaRPr lang="tr-TR" smtClean="0"/>
          </a:p>
          <a:p>
            <a:pPr lvl="2"/>
            <a:r>
              <a:rPr lang="tr-TR" smtClean="0"/>
              <a:t>Üçüncü düzey</a:t>
            </a:r>
            <a:endParaRPr lang="tr-TR" smtClean="0"/>
          </a:p>
          <a:p>
            <a:pPr lvl="3"/>
            <a:r>
              <a:rPr lang="tr-TR" smtClean="0"/>
              <a:t>Dördüncü düzey</a:t>
            </a:r>
            <a:endParaRPr lang="tr-TR" smtClean="0"/>
          </a:p>
          <a:p>
            <a:pPr lvl="4"/>
            <a:r>
              <a:rPr lang="tr-TR" smtClean="0"/>
              <a:t>Beşinci düzey</a:t>
            </a:r>
            <a:endParaRPr lang="tr-TR"/>
          </a:p>
        </p:txBody>
      </p:sp>
      <p:sp>
        <p:nvSpPr>
          <p:cNvPr id="4" name="İçerik Yer Tutucusu 3"/>
          <p:cNvSpPr>
            <a:spLocks noGrp="1"/>
          </p:cNvSpPr>
          <p:nvPr>
            <p:ph sz="half" idx="2" hasCustomPrompt="1"/>
          </p:nvPr>
        </p:nvSpPr>
        <p:spPr>
          <a:xfrm>
            <a:off x="6172200" y="1825625"/>
            <a:ext cx="5181600" cy="4351338"/>
          </a:xfrm>
        </p:spPr>
        <p:txBody>
          <a:bodyPr/>
          <a:lstStyle/>
          <a:p>
            <a:pPr lvl="0"/>
            <a:r>
              <a:rPr lang="tr-TR" smtClean="0"/>
              <a:t>Asıl metin stillerini düzenle</a:t>
            </a:r>
            <a:endParaRPr lang="tr-TR" smtClean="0"/>
          </a:p>
          <a:p>
            <a:pPr lvl="1"/>
            <a:r>
              <a:rPr lang="tr-TR" smtClean="0"/>
              <a:t>İkinci düzey</a:t>
            </a:r>
            <a:endParaRPr lang="tr-TR" smtClean="0"/>
          </a:p>
          <a:p>
            <a:pPr lvl="2"/>
            <a:r>
              <a:rPr lang="tr-TR" smtClean="0"/>
              <a:t>Üçüncü düzey</a:t>
            </a:r>
            <a:endParaRPr lang="tr-TR" smtClean="0"/>
          </a:p>
          <a:p>
            <a:pPr lvl="3"/>
            <a:r>
              <a:rPr lang="tr-TR" smtClean="0"/>
              <a:t>Dördüncü düzey</a:t>
            </a:r>
            <a:endParaRPr lang="tr-TR" smtClean="0"/>
          </a:p>
          <a:p>
            <a:pPr lvl="4"/>
            <a:r>
              <a:rPr lang="tr-TR" smtClean="0"/>
              <a:t>Beşinci düzey</a:t>
            </a:r>
            <a:endParaRPr lang="tr-TR"/>
          </a:p>
        </p:txBody>
      </p:sp>
      <p:sp>
        <p:nvSpPr>
          <p:cNvPr id="5" name="Veri Yer Tutucusu 4"/>
          <p:cNvSpPr>
            <a:spLocks noGrp="1"/>
          </p:cNvSpPr>
          <p:nvPr>
            <p:ph type="dt" sz="half" idx="10"/>
          </p:nvPr>
        </p:nvSpPr>
        <p:spPr/>
        <p:txBody>
          <a:bodyPr/>
          <a:lstStyle/>
          <a:p>
            <a:fld id="{9135D274-DF57-4F61-89B5-51A198F5A13F}" type="datetimeFigureOut">
              <a:rPr lang="tr-TR" smtClean="0"/>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8C44269-F06C-4B1D-87EC-EF3D7FD2F70E}" type="slidenum">
              <a:rPr lang="tr-TR" smtClean="0"/>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hasCustomPrompt="1"/>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hasCustomPrompt="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endParaRPr lang="tr-TR" smtClean="0"/>
          </a:p>
        </p:txBody>
      </p:sp>
      <p:sp>
        <p:nvSpPr>
          <p:cNvPr id="4" name="İçerik Yer Tutucusu 3"/>
          <p:cNvSpPr>
            <a:spLocks noGrp="1"/>
          </p:cNvSpPr>
          <p:nvPr>
            <p:ph sz="half" idx="2" hasCustomPrompt="1"/>
          </p:nvPr>
        </p:nvSpPr>
        <p:spPr>
          <a:xfrm>
            <a:off x="839788" y="2505075"/>
            <a:ext cx="5157787" cy="3684588"/>
          </a:xfrm>
        </p:spPr>
        <p:txBody>
          <a:bodyPr/>
          <a:lstStyle/>
          <a:p>
            <a:pPr lvl="0"/>
            <a:r>
              <a:rPr lang="tr-TR" smtClean="0"/>
              <a:t>Asıl metin stillerini düzenle</a:t>
            </a:r>
            <a:endParaRPr lang="tr-TR" smtClean="0"/>
          </a:p>
          <a:p>
            <a:pPr lvl="1"/>
            <a:r>
              <a:rPr lang="tr-TR" smtClean="0"/>
              <a:t>İkinci düzey</a:t>
            </a:r>
            <a:endParaRPr lang="tr-TR" smtClean="0"/>
          </a:p>
          <a:p>
            <a:pPr lvl="2"/>
            <a:r>
              <a:rPr lang="tr-TR" smtClean="0"/>
              <a:t>Üçüncü düzey</a:t>
            </a:r>
            <a:endParaRPr lang="tr-TR" smtClean="0"/>
          </a:p>
          <a:p>
            <a:pPr lvl="3"/>
            <a:r>
              <a:rPr lang="tr-TR" smtClean="0"/>
              <a:t>Dördüncü düzey</a:t>
            </a:r>
            <a:endParaRPr lang="tr-TR" smtClean="0"/>
          </a:p>
          <a:p>
            <a:pPr lvl="4"/>
            <a:r>
              <a:rPr lang="tr-TR" smtClean="0"/>
              <a:t>Beşinci düzey</a:t>
            </a:r>
            <a:endParaRPr lang="tr-TR"/>
          </a:p>
        </p:txBody>
      </p:sp>
      <p:sp>
        <p:nvSpPr>
          <p:cNvPr id="5" name="Metin Yer Tutucusu 4"/>
          <p:cNvSpPr>
            <a:spLocks noGrp="1"/>
          </p:cNvSpPr>
          <p:nvPr>
            <p:ph type="body" sz="quarter" idx="3" hasCustomPrompt="1"/>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endParaRPr lang="tr-TR" smtClean="0"/>
          </a:p>
        </p:txBody>
      </p:sp>
      <p:sp>
        <p:nvSpPr>
          <p:cNvPr id="6" name="İçerik Yer Tutucusu 5"/>
          <p:cNvSpPr>
            <a:spLocks noGrp="1"/>
          </p:cNvSpPr>
          <p:nvPr>
            <p:ph sz="quarter" idx="4" hasCustomPrompt="1"/>
          </p:nvPr>
        </p:nvSpPr>
        <p:spPr>
          <a:xfrm>
            <a:off x="6172200" y="2505075"/>
            <a:ext cx="5183188" cy="3684588"/>
          </a:xfrm>
        </p:spPr>
        <p:txBody>
          <a:bodyPr/>
          <a:lstStyle/>
          <a:p>
            <a:pPr lvl="0"/>
            <a:r>
              <a:rPr lang="tr-TR" smtClean="0"/>
              <a:t>Asıl metin stillerini düzenle</a:t>
            </a:r>
            <a:endParaRPr lang="tr-TR" smtClean="0"/>
          </a:p>
          <a:p>
            <a:pPr lvl="1"/>
            <a:r>
              <a:rPr lang="tr-TR" smtClean="0"/>
              <a:t>İkinci düzey</a:t>
            </a:r>
            <a:endParaRPr lang="tr-TR" smtClean="0"/>
          </a:p>
          <a:p>
            <a:pPr lvl="2"/>
            <a:r>
              <a:rPr lang="tr-TR" smtClean="0"/>
              <a:t>Üçüncü düzey</a:t>
            </a:r>
            <a:endParaRPr lang="tr-TR" smtClean="0"/>
          </a:p>
          <a:p>
            <a:pPr lvl="3"/>
            <a:r>
              <a:rPr lang="tr-TR" smtClean="0"/>
              <a:t>Dördüncü düzey</a:t>
            </a:r>
            <a:endParaRPr lang="tr-TR" smtClean="0"/>
          </a:p>
          <a:p>
            <a:pPr lvl="4"/>
            <a:r>
              <a:rPr lang="tr-TR" smtClean="0"/>
              <a:t>Beşinci düzey</a:t>
            </a:r>
            <a:endParaRPr lang="tr-TR"/>
          </a:p>
        </p:txBody>
      </p:sp>
      <p:sp>
        <p:nvSpPr>
          <p:cNvPr id="7" name="Veri Yer Tutucusu 6"/>
          <p:cNvSpPr>
            <a:spLocks noGrp="1"/>
          </p:cNvSpPr>
          <p:nvPr>
            <p:ph type="dt" sz="half" idx="10"/>
          </p:nvPr>
        </p:nvSpPr>
        <p:spPr/>
        <p:txBody>
          <a:bodyPr/>
          <a:lstStyle/>
          <a:p>
            <a:fld id="{9135D274-DF57-4F61-89B5-51A198F5A13F}" type="datetimeFigureOut">
              <a:rPr lang="tr-TR" smtClean="0"/>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B8C44269-F06C-4B1D-87EC-EF3D7FD2F70E}" type="slidenum">
              <a:rPr lang="tr-TR" smtClean="0"/>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hasCustomPrompt="1"/>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9135D274-DF57-4F61-89B5-51A198F5A13F}" type="datetimeFigureOut">
              <a:rPr lang="tr-TR" smtClean="0"/>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B8C44269-F06C-4B1D-87EC-EF3D7FD2F70E}" type="slidenum">
              <a:rPr lang="tr-TR" smtClean="0"/>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9135D274-DF57-4F61-89B5-51A198F5A13F}" type="datetimeFigureOut">
              <a:rPr lang="tr-TR" smtClean="0"/>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B8C44269-F06C-4B1D-87EC-EF3D7FD2F70E}" type="slidenum">
              <a:rPr lang="tr-TR" smtClean="0"/>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hasCustomPrompt="1"/>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hasCustomPrompt="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endParaRPr lang="tr-TR" smtClean="0"/>
          </a:p>
          <a:p>
            <a:pPr lvl="1"/>
            <a:r>
              <a:rPr lang="tr-TR" smtClean="0"/>
              <a:t>İkinci düzey</a:t>
            </a:r>
            <a:endParaRPr lang="tr-TR" smtClean="0"/>
          </a:p>
          <a:p>
            <a:pPr lvl="2"/>
            <a:r>
              <a:rPr lang="tr-TR" smtClean="0"/>
              <a:t>Üçüncü düzey</a:t>
            </a:r>
            <a:endParaRPr lang="tr-TR" smtClean="0"/>
          </a:p>
          <a:p>
            <a:pPr lvl="3"/>
            <a:r>
              <a:rPr lang="tr-TR" smtClean="0"/>
              <a:t>Dördüncü düzey</a:t>
            </a:r>
            <a:endParaRPr lang="tr-TR" smtClean="0"/>
          </a:p>
          <a:p>
            <a:pPr lvl="4"/>
            <a:r>
              <a:rPr lang="tr-TR" smtClean="0"/>
              <a:t>Beşinci düzey</a:t>
            </a:r>
            <a:endParaRPr lang="tr-TR"/>
          </a:p>
        </p:txBody>
      </p:sp>
      <p:sp>
        <p:nvSpPr>
          <p:cNvPr id="4" name="Metin Yer Tutucusu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endParaRPr lang="tr-TR" smtClean="0"/>
          </a:p>
        </p:txBody>
      </p:sp>
      <p:sp>
        <p:nvSpPr>
          <p:cNvPr id="5" name="Veri Yer Tutucusu 4"/>
          <p:cNvSpPr>
            <a:spLocks noGrp="1"/>
          </p:cNvSpPr>
          <p:nvPr>
            <p:ph type="dt" sz="half" idx="10"/>
          </p:nvPr>
        </p:nvSpPr>
        <p:spPr/>
        <p:txBody>
          <a:bodyPr/>
          <a:lstStyle/>
          <a:p>
            <a:fld id="{9135D274-DF57-4F61-89B5-51A198F5A13F}" type="datetimeFigureOut">
              <a:rPr lang="tr-TR" smtClean="0"/>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8C44269-F06C-4B1D-87EC-EF3D7FD2F70E}" type="slidenum">
              <a:rPr lang="tr-TR" smtClean="0"/>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hasCustomPrompt="1"/>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endParaRPr lang="tr-TR" smtClean="0"/>
          </a:p>
        </p:txBody>
      </p:sp>
      <p:sp>
        <p:nvSpPr>
          <p:cNvPr id="5" name="Veri Yer Tutucusu 4"/>
          <p:cNvSpPr>
            <a:spLocks noGrp="1"/>
          </p:cNvSpPr>
          <p:nvPr>
            <p:ph type="dt" sz="half" idx="10"/>
          </p:nvPr>
        </p:nvSpPr>
        <p:spPr/>
        <p:txBody>
          <a:bodyPr/>
          <a:lstStyle/>
          <a:p>
            <a:fld id="{9135D274-DF57-4F61-89B5-51A198F5A13F}" type="datetimeFigureOut">
              <a:rPr lang="tr-TR" smtClean="0"/>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8C44269-F06C-4B1D-87EC-EF3D7FD2F70E}" type="slidenum">
              <a:rPr lang="tr-TR" smtClean="0"/>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endParaRPr lang="tr-TR" smtClean="0"/>
          </a:p>
          <a:p>
            <a:pPr lvl="1"/>
            <a:r>
              <a:rPr lang="tr-TR" smtClean="0"/>
              <a:t>İkinci düzey</a:t>
            </a:r>
            <a:endParaRPr lang="tr-TR" smtClean="0"/>
          </a:p>
          <a:p>
            <a:pPr lvl="2"/>
            <a:r>
              <a:rPr lang="tr-TR" smtClean="0"/>
              <a:t>Üçüncü düzey</a:t>
            </a:r>
            <a:endParaRPr lang="tr-TR" smtClean="0"/>
          </a:p>
          <a:p>
            <a:pPr lvl="3"/>
            <a:r>
              <a:rPr lang="tr-TR" smtClean="0"/>
              <a:t>Dördüncü düzey</a:t>
            </a:r>
            <a:endParaRPr lang="tr-TR" smtClean="0"/>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35D274-DF57-4F61-89B5-51A198F5A13F}" type="datetimeFigureOut">
              <a:rPr lang="tr-TR" smtClean="0"/>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C44269-F06C-4B1D-87EC-EF3D7FD2F70E}" type="slidenum">
              <a:rPr lang="tr-TR" smtClean="0"/>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1273670"/>
          </a:xfrm>
        </p:spPr>
        <p:txBody>
          <a:bodyPr/>
          <a:lstStyle/>
          <a:p>
            <a:r>
              <a:rPr lang="tr-TR" b="1" dirty="0" smtClean="0">
                <a:latin typeface="Arial" panose="020B0604020202020204" pitchFamily="34" charset="0"/>
                <a:cs typeface="Arial" panose="020B0604020202020204" pitchFamily="34" charset="0"/>
              </a:rPr>
              <a:t>2. STANDARTLAR </a:t>
            </a:r>
            <a:endParaRPr lang="tr-TR" b="1" dirty="0">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p:txBody>
          <a:bodyPr/>
          <a:lstStyle/>
          <a:p>
            <a:pPr marL="0" indent="0" algn="just">
              <a:buNone/>
            </a:pPr>
            <a:r>
              <a:rPr lang="tr-TR" b="1" dirty="0" smtClean="0">
                <a:latin typeface="Arial" panose="020B0604020202020204" pitchFamily="34" charset="0"/>
                <a:cs typeface="Arial" panose="020B0604020202020204" pitchFamily="34" charset="0"/>
              </a:rPr>
              <a:t>  Etik faktörlerinden biri olarak kabul edilmeye başlanan standartlar, bireylerin yaptığı işlerin değerlendirilebilmesi için gereken ölçüt olması nedeniyle, kural koyma ve değerlendirme çalışmalarında önemli bir kaynaktır. Özellikle, işletmelerin ürettiği mal ve hizmetleri değerlendirmede önceden belirlenmiş ölçütlere ihtiyaç duyulur. Bu ölçütler, işletmelerin faaliyetlerinin etik açıdan uygun olup olmadığını belirlemede önemlidir.</a:t>
            </a:r>
            <a:endParaRPr lang="tr-TR" b="1" dirty="0">
              <a:latin typeface="Arial" panose="020B0604020202020204" pitchFamily="34" charset="0"/>
              <a:cs typeface="Arial" panose="020B0604020202020204"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48145" y="1591294"/>
            <a:ext cx="10605655" cy="4585669"/>
          </a:xfrm>
        </p:spPr>
        <p:txBody>
          <a:bodyPr/>
          <a:lstStyle/>
          <a:p>
            <a:pPr marL="0" indent="0">
              <a:buNone/>
            </a:pPr>
            <a:r>
              <a:rPr lang="tr-TR" b="1" dirty="0" smtClean="0">
                <a:latin typeface="Arial" panose="020B0604020202020204" pitchFamily="34" charset="0"/>
                <a:cs typeface="Arial" panose="020B0604020202020204" pitchFamily="34" charset="0"/>
              </a:rPr>
              <a:t>10. Kayıp ve bulunan eşya formu, </a:t>
            </a:r>
            <a:endParaRPr lang="tr-TR" b="1" dirty="0" smtClean="0">
              <a:latin typeface="Arial" panose="020B0604020202020204" pitchFamily="34" charset="0"/>
              <a:cs typeface="Arial" panose="020B0604020202020204" pitchFamily="34" charset="0"/>
            </a:endParaRPr>
          </a:p>
          <a:p>
            <a:pPr marL="0" indent="0">
              <a:buNone/>
            </a:pPr>
            <a:r>
              <a:rPr lang="tr-TR" b="1" dirty="0" smtClean="0">
                <a:latin typeface="Arial" panose="020B0604020202020204" pitchFamily="34" charset="0"/>
                <a:cs typeface="Arial" panose="020B0604020202020204" pitchFamily="34" charset="0"/>
              </a:rPr>
              <a:t>11. Konuk anket formu,  </a:t>
            </a:r>
            <a:endParaRPr lang="tr-TR" b="1" dirty="0" smtClean="0">
              <a:latin typeface="Arial" panose="020B0604020202020204" pitchFamily="34" charset="0"/>
              <a:cs typeface="Arial" panose="020B0604020202020204" pitchFamily="34" charset="0"/>
            </a:endParaRPr>
          </a:p>
          <a:p>
            <a:pPr marL="0" indent="0">
              <a:buNone/>
            </a:pPr>
            <a:r>
              <a:rPr lang="tr-TR" b="1" dirty="0" smtClean="0">
                <a:latin typeface="Arial" panose="020B0604020202020204" pitchFamily="34" charset="0"/>
                <a:cs typeface="Arial" panose="020B0604020202020204" pitchFamily="34" charset="0"/>
              </a:rPr>
              <a:t>12. Ofis malzemeleri,  </a:t>
            </a:r>
            <a:endParaRPr lang="tr-TR" b="1" dirty="0" smtClean="0">
              <a:latin typeface="Arial" panose="020B0604020202020204" pitchFamily="34" charset="0"/>
              <a:cs typeface="Arial" panose="020B0604020202020204" pitchFamily="34" charset="0"/>
            </a:endParaRPr>
          </a:p>
          <a:p>
            <a:pPr marL="0" indent="0">
              <a:buNone/>
            </a:pPr>
            <a:r>
              <a:rPr lang="tr-TR" b="1" dirty="0" smtClean="0">
                <a:latin typeface="Arial" panose="020B0604020202020204" pitchFamily="34" charset="0"/>
                <a:cs typeface="Arial" panose="020B0604020202020204" pitchFamily="34" charset="0"/>
              </a:rPr>
              <a:t>13. Pas anahtarı imza defteri,  </a:t>
            </a:r>
            <a:endParaRPr lang="tr-TR" b="1" dirty="0" smtClean="0">
              <a:latin typeface="Arial" panose="020B0604020202020204" pitchFamily="34" charset="0"/>
              <a:cs typeface="Arial" panose="020B0604020202020204" pitchFamily="34" charset="0"/>
            </a:endParaRPr>
          </a:p>
          <a:p>
            <a:pPr marL="0" indent="0">
              <a:buNone/>
            </a:pPr>
            <a:r>
              <a:rPr lang="tr-TR" b="1" dirty="0" smtClean="0">
                <a:latin typeface="Arial" panose="020B0604020202020204" pitchFamily="34" charset="0"/>
                <a:cs typeface="Arial" panose="020B0604020202020204" pitchFamily="34" charset="0"/>
              </a:rPr>
              <a:t>14. Performans değerlendirme formu,  </a:t>
            </a:r>
            <a:endParaRPr lang="tr-TR" b="1" dirty="0" smtClean="0">
              <a:latin typeface="Arial" panose="020B0604020202020204" pitchFamily="34" charset="0"/>
              <a:cs typeface="Arial" panose="020B0604020202020204" pitchFamily="34" charset="0"/>
            </a:endParaRPr>
          </a:p>
          <a:p>
            <a:pPr marL="0" indent="0">
              <a:buNone/>
            </a:pPr>
            <a:r>
              <a:rPr lang="tr-TR" b="1" dirty="0" smtClean="0">
                <a:latin typeface="Arial" panose="020B0604020202020204" pitchFamily="34" charset="0"/>
                <a:cs typeface="Arial" panose="020B0604020202020204" pitchFamily="34" charset="0"/>
              </a:rPr>
              <a:t>15. Telefon,  </a:t>
            </a:r>
            <a:endParaRPr lang="tr-TR" b="1" dirty="0" smtClean="0">
              <a:latin typeface="Arial" panose="020B0604020202020204" pitchFamily="34" charset="0"/>
              <a:cs typeface="Arial" panose="020B0604020202020204" pitchFamily="34" charset="0"/>
            </a:endParaRPr>
          </a:p>
          <a:p>
            <a:pPr marL="0" indent="0">
              <a:buNone/>
            </a:pPr>
            <a:r>
              <a:rPr lang="tr-TR" b="1" dirty="0" smtClean="0">
                <a:latin typeface="Arial" panose="020B0604020202020204" pitchFamily="34" charset="0"/>
                <a:cs typeface="Arial" panose="020B0604020202020204" pitchFamily="34" charset="0"/>
              </a:rPr>
              <a:t>16. Telsiz veya çağrı cihazı,  </a:t>
            </a:r>
            <a:endParaRPr lang="tr-TR" b="1" dirty="0" smtClean="0">
              <a:latin typeface="Arial" panose="020B0604020202020204" pitchFamily="34" charset="0"/>
              <a:cs typeface="Arial" panose="020B0604020202020204" pitchFamily="34" charset="0"/>
            </a:endParaRPr>
          </a:p>
          <a:p>
            <a:pPr marL="0" indent="0">
              <a:buNone/>
            </a:pPr>
            <a:r>
              <a:rPr lang="tr-TR" b="1" dirty="0" smtClean="0">
                <a:latin typeface="Arial" panose="020B0604020202020204" pitchFamily="34" charset="0"/>
                <a:cs typeface="Arial" panose="020B0604020202020204" pitchFamily="34" charset="0"/>
              </a:rPr>
              <a:t>17. Vardiyalar arası iletişim defteri</a:t>
            </a:r>
            <a:endParaRPr lang="tr-TR" b="1" dirty="0">
              <a:latin typeface="Arial" panose="020B0604020202020204" pitchFamily="34" charset="0"/>
              <a:cs typeface="Arial" panose="020B0604020202020204"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1365662"/>
            <a:ext cx="10515600" cy="4811301"/>
          </a:xfrm>
        </p:spPr>
        <p:txBody>
          <a:bodyPr>
            <a:normAutofit fontScale="62500" lnSpcReduction="20000"/>
          </a:bodyPr>
          <a:lstStyle/>
          <a:p>
            <a:pPr marL="0" indent="0">
              <a:buNone/>
            </a:pPr>
            <a:r>
              <a:rPr lang="tr-TR" sz="4600" b="1" dirty="0" smtClean="0">
                <a:latin typeface="Arial" panose="020B0604020202020204" pitchFamily="34" charset="0"/>
                <a:cs typeface="Arial" panose="020B0604020202020204" pitchFamily="34" charset="0"/>
              </a:rPr>
              <a:t>Bilgi ve Beceriler  </a:t>
            </a:r>
            <a:endParaRPr lang="tr-TR" sz="4600" b="1" dirty="0" smtClean="0">
              <a:latin typeface="Arial" panose="020B0604020202020204" pitchFamily="34" charset="0"/>
              <a:cs typeface="Arial" panose="020B0604020202020204" pitchFamily="34" charset="0"/>
            </a:endParaRPr>
          </a:p>
          <a:p>
            <a:pPr marL="0" indent="0" algn="just">
              <a:buNone/>
            </a:pPr>
            <a:r>
              <a:rPr lang="tr-TR" sz="4000" b="1" dirty="0" smtClean="0">
                <a:latin typeface="Arial" panose="020B0604020202020204" pitchFamily="34" charset="0"/>
                <a:cs typeface="Arial" panose="020B0604020202020204" pitchFamily="34" charset="0"/>
              </a:rPr>
              <a:t>1. Analitik düşünme yeteneği,  </a:t>
            </a:r>
            <a:endParaRPr lang="tr-TR" sz="4000" b="1" dirty="0" smtClean="0">
              <a:latin typeface="Arial" panose="020B0604020202020204" pitchFamily="34" charset="0"/>
              <a:cs typeface="Arial" panose="020B0604020202020204" pitchFamily="34" charset="0"/>
            </a:endParaRPr>
          </a:p>
          <a:p>
            <a:pPr marL="0" indent="0" algn="just">
              <a:buNone/>
            </a:pPr>
            <a:r>
              <a:rPr lang="tr-TR" sz="4000" b="1" dirty="0" smtClean="0">
                <a:latin typeface="Arial" panose="020B0604020202020204" pitchFamily="34" charset="0"/>
                <a:cs typeface="Arial" panose="020B0604020202020204" pitchFamily="34" charset="0"/>
              </a:rPr>
              <a:t>2. Araç, gereç ve donanım bilgisi,  </a:t>
            </a:r>
            <a:endParaRPr lang="tr-TR" sz="4000" b="1" dirty="0" smtClean="0">
              <a:latin typeface="Arial" panose="020B0604020202020204" pitchFamily="34" charset="0"/>
              <a:cs typeface="Arial" panose="020B0604020202020204" pitchFamily="34" charset="0"/>
            </a:endParaRPr>
          </a:p>
          <a:p>
            <a:pPr marL="0" indent="0" algn="just">
              <a:buNone/>
            </a:pPr>
            <a:r>
              <a:rPr lang="tr-TR" sz="4000" b="1" dirty="0" smtClean="0">
                <a:latin typeface="Arial" panose="020B0604020202020204" pitchFamily="34" charset="0"/>
                <a:cs typeface="Arial" panose="020B0604020202020204" pitchFamily="34" charset="0"/>
              </a:rPr>
              <a:t>3. Bilgisayar bilgisi,  </a:t>
            </a:r>
            <a:endParaRPr lang="tr-TR" sz="4000" b="1" dirty="0" smtClean="0">
              <a:latin typeface="Arial" panose="020B0604020202020204" pitchFamily="34" charset="0"/>
              <a:cs typeface="Arial" panose="020B0604020202020204" pitchFamily="34" charset="0"/>
            </a:endParaRPr>
          </a:p>
          <a:p>
            <a:pPr marL="0" indent="0" algn="just">
              <a:buNone/>
            </a:pPr>
            <a:r>
              <a:rPr lang="tr-TR" sz="4000" b="1" dirty="0" smtClean="0">
                <a:latin typeface="Arial" panose="020B0604020202020204" pitchFamily="34" charset="0"/>
                <a:cs typeface="Arial" panose="020B0604020202020204" pitchFamily="34" charset="0"/>
              </a:rPr>
              <a:t>4. Çevre düzenlemeleri bilgisi,  </a:t>
            </a:r>
            <a:endParaRPr lang="tr-TR" sz="4000" b="1" dirty="0" smtClean="0">
              <a:latin typeface="Arial" panose="020B0604020202020204" pitchFamily="34" charset="0"/>
              <a:cs typeface="Arial" panose="020B0604020202020204" pitchFamily="34" charset="0"/>
            </a:endParaRPr>
          </a:p>
          <a:p>
            <a:pPr marL="0" indent="0" algn="just">
              <a:buNone/>
            </a:pPr>
            <a:r>
              <a:rPr lang="tr-TR" sz="4000" b="1" dirty="0" smtClean="0">
                <a:latin typeface="Arial" panose="020B0604020202020204" pitchFamily="34" charset="0"/>
                <a:cs typeface="Arial" panose="020B0604020202020204" pitchFamily="34" charset="0"/>
              </a:rPr>
              <a:t>5. Doküman bilgisi,  </a:t>
            </a:r>
            <a:endParaRPr lang="tr-TR" sz="4000" b="1" dirty="0" smtClean="0">
              <a:latin typeface="Arial" panose="020B0604020202020204" pitchFamily="34" charset="0"/>
              <a:cs typeface="Arial" panose="020B0604020202020204" pitchFamily="34" charset="0"/>
            </a:endParaRPr>
          </a:p>
          <a:p>
            <a:pPr marL="0" indent="0" algn="just">
              <a:buNone/>
            </a:pPr>
            <a:r>
              <a:rPr lang="tr-TR" sz="4000" b="1" dirty="0" smtClean="0">
                <a:latin typeface="Arial" panose="020B0604020202020204" pitchFamily="34" charset="0"/>
                <a:cs typeface="Arial" panose="020B0604020202020204" pitchFamily="34" charset="0"/>
              </a:rPr>
              <a:t>6. El becerisi,  </a:t>
            </a:r>
            <a:endParaRPr lang="tr-TR" sz="4000" b="1" dirty="0" smtClean="0">
              <a:latin typeface="Arial" panose="020B0604020202020204" pitchFamily="34" charset="0"/>
              <a:cs typeface="Arial" panose="020B0604020202020204" pitchFamily="34" charset="0"/>
            </a:endParaRPr>
          </a:p>
          <a:p>
            <a:pPr marL="0" indent="0" algn="just">
              <a:buNone/>
            </a:pPr>
            <a:r>
              <a:rPr lang="tr-TR" sz="4000" b="1" dirty="0" smtClean="0">
                <a:latin typeface="Arial" panose="020B0604020202020204" pitchFamily="34" charset="0"/>
                <a:cs typeface="Arial" panose="020B0604020202020204" pitchFamily="34" charset="0"/>
              </a:rPr>
              <a:t>7. Görsel beceri,  </a:t>
            </a:r>
            <a:endParaRPr lang="tr-TR" sz="4000" b="1" dirty="0" smtClean="0">
              <a:latin typeface="Arial" panose="020B0604020202020204" pitchFamily="34" charset="0"/>
              <a:cs typeface="Arial" panose="020B0604020202020204" pitchFamily="34" charset="0"/>
            </a:endParaRPr>
          </a:p>
          <a:p>
            <a:pPr marL="0" indent="0" algn="just">
              <a:buNone/>
            </a:pPr>
            <a:r>
              <a:rPr lang="tr-TR" sz="4000" b="1" dirty="0" smtClean="0">
                <a:latin typeface="Arial" panose="020B0604020202020204" pitchFamily="34" charset="0"/>
                <a:cs typeface="Arial" panose="020B0604020202020204" pitchFamily="34" charset="0"/>
              </a:rPr>
              <a:t>8. Hijyen bilgisi,  </a:t>
            </a:r>
            <a:endParaRPr lang="tr-TR" sz="4000" b="1" dirty="0" smtClean="0">
              <a:latin typeface="Arial" panose="020B0604020202020204" pitchFamily="34" charset="0"/>
              <a:cs typeface="Arial" panose="020B0604020202020204" pitchFamily="34" charset="0"/>
            </a:endParaRPr>
          </a:p>
          <a:p>
            <a:pPr marL="0" indent="0" algn="just">
              <a:buNone/>
            </a:pPr>
            <a:r>
              <a:rPr lang="tr-TR" sz="4000" b="1" dirty="0" smtClean="0">
                <a:latin typeface="Arial" panose="020B0604020202020204" pitchFamily="34" charset="0"/>
                <a:cs typeface="Arial" panose="020B0604020202020204" pitchFamily="34" charset="0"/>
              </a:rPr>
              <a:t>9. İletişim becerisi, </a:t>
            </a:r>
            <a:endParaRPr lang="tr-TR" sz="4000" b="1" dirty="0" smtClean="0">
              <a:latin typeface="Arial" panose="020B0604020202020204" pitchFamily="34" charset="0"/>
              <a:cs typeface="Arial" panose="020B0604020202020204" pitchFamily="34" charset="0"/>
            </a:endParaRPr>
          </a:p>
          <a:p>
            <a:pPr marL="0" indent="0" algn="just">
              <a:buNone/>
            </a:pPr>
            <a:r>
              <a:rPr lang="tr-TR" sz="4000" b="1" dirty="0" smtClean="0">
                <a:latin typeface="Arial" panose="020B0604020202020204" pitchFamily="34" charset="0"/>
                <a:cs typeface="Arial" panose="020B0604020202020204" pitchFamily="34" charset="0"/>
              </a:rPr>
              <a:t>10. İnsan psikolojisi bilgisi,  </a:t>
            </a:r>
            <a:endParaRPr lang="tr-TR" sz="4000" b="1" dirty="0" smtClean="0">
              <a:latin typeface="Arial" panose="020B0604020202020204" pitchFamily="34" charset="0"/>
              <a:cs typeface="Arial" panose="020B0604020202020204" pitchFamily="34" charset="0"/>
            </a:endParaRPr>
          </a:p>
          <a:p>
            <a:pPr marL="0" indent="0" algn="just">
              <a:buNone/>
            </a:pPr>
            <a:r>
              <a:rPr lang="tr-TR" sz="4000" b="1" dirty="0" smtClean="0">
                <a:latin typeface="Arial" panose="020B0604020202020204" pitchFamily="34" charset="0"/>
                <a:cs typeface="Arial" panose="020B0604020202020204" pitchFamily="34" charset="0"/>
              </a:rPr>
              <a:t>11. İSO bilgisi, </a:t>
            </a:r>
            <a:endParaRPr lang="tr-TR" sz="4000" b="1" dirty="0">
              <a:latin typeface="Arial" panose="020B0604020202020204" pitchFamily="34" charset="0"/>
              <a:cs typeface="Arial" panose="020B0604020202020204"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83771" y="1543792"/>
            <a:ext cx="10570029" cy="4633171"/>
          </a:xfrm>
        </p:spPr>
        <p:txBody>
          <a:bodyPr>
            <a:normAutofit fontScale="92500" lnSpcReduction="10000"/>
          </a:bodyPr>
          <a:lstStyle/>
          <a:p>
            <a:pPr marL="0" indent="0">
              <a:buNone/>
            </a:pPr>
            <a:r>
              <a:rPr lang="tr-TR" b="1" dirty="0" smtClean="0">
                <a:latin typeface="Arial" panose="020B0604020202020204" pitchFamily="34" charset="0"/>
                <a:cs typeface="Arial" panose="020B0604020202020204" pitchFamily="34" charset="0"/>
              </a:rPr>
              <a:t>12. Kalite kontrol prensipleri bilgisi,  </a:t>
            </a:r>
            <a:endParaRPr lang="tr-TR" b="1" dirty="0" smtClean="0">
              <a:latin typeface="Arial" panose="020B0604020202020204" pitchFamily="34" charset="0"/>
              <a:cs typeface="Arial" panose="020B0604020202020204" pitchFamily="34" charset="0"/>
            </a:endParaRPr>
          </a:p>
          <a:p>
            <a:pPr marL="0" indent="0">
              <a:buNone/>
            </a:pPr>
            <a:r>
              <a:rPr lang="tr-TR" b="1" dirty="0" smtClean="0">
                <a:latin typeface="Arial" panose="020B0604020202020204" pitchFamily="34" charset="0"/>
                <a:cs typeface="Arial" panose="020B0604020202020204" pitchFamily="34" charset="0"/>
              </a:rPr>
              <a:t>13. Kayıt tutma bilgisi,  </a:t>
            </a:r>
            <a:endParaRPr lang="tr-TR" b="1" dirty="0" smtClean="0">
              <a:latin typeface="Arial" panose="020B0604020202020204" pitchFamily="34" charset="0"/>
              <a:cs typeface="Arial" panose="020B0604020202020204" pitchFamily="34" charset="0"/>
            </a:endParaRPr>
          </a:p>
          <a:p>
            <a:pPr marL="0" indent="0">
              <a:buNone/>
            </a:pPr>
            <a:r>
              <a:rPr lang="tr-TR" b="1" dirty="0" smtClean="0">
                <a:latin typeface="Arial" panose="020B0604020202020204" pitchFamily="34" charset="0"/>
                <a:cs typeface="Arial" panose="020B0604020202020204" pitchFamily="34" charset="0"/>
              </a:rPr>
              <a:t>14. Mesleğe ilişkin yasal düzenlemeler bilgisi,  </a:t>
            </a:r>
            <a:endParaRPr lang="tr-TR" b="1" dirty="0" smtClean="0">
              <a:latin typeface="Arial" panose="020B0604020202020204" pitchFamily="34" charset="0"/>
              <a:cs typeface="Arial" panose="020B0604020202020204" pitchFamily="34" charset="0"/>
            </a:endParaRPr>
          </a:p>
          <a:p>
            <a:pPr marL="0" indent="0">
              <a:buNone/>
            </a:pPr>
            <a:r>
              <a:rPr lang="tr-TR" b="1" dirty="0" smtClean="0">
                <a:latin typeface="Arial" panose="020B0604020202020204" pitchFamily="34" charset="0"/>
                <a:cs typeface="Arial" panose="020B0604020202020204" pitchFamily="34" charset="0"/>
              </a:rPr>
              <a:t>15. Mesleki terim bilgisi,  </a:t>
            </a:r>
            <a:endParaRPr lang="tr-TR" b="1" dirty="0" smtClean="0">
              <a:latin typeface="Arial" panose="020B0604020202020204" pitchFamily="34" charset="0"/>
              <a:cs typeface="Arial" panose="020B0604020202020204" pitchFamily="34" charset="0"/>
            </a:endParaRPr>
          </a:p>
          <a:p>
            <a:pPr marL="0" indent="0">
              <a:buNone/>
            </a:pPr>
            <a:r>
              <a:rPr lang="tr-TR" b="1" dirty="0" smtClean="0">
                <a:latin typeface="Arial" panose="020B0604020202020204" pitchFamily="34" charset="0"/>
                <a:cs typeface="Arial" panose="020B0604020202020204" pitchFamily="34" charset="0"/>
              </a:rPr>
              <a:t>16. Öğretme becerisi,  </a:t>
            </a:r>
            <a:endParaRPr lang="tr-TR" b="1" dirty="0" smtClean="0">
              <a:latin typeface="Arial" panose="020B0604020202020204" pitchFamily="34" charset="0"/>
              <a:cs typeface="Arial" panose="020B0604020202020204" pitchFamily="34" charset="0"/>
            </a:endParaRPr>
          </a:p>
          <a:p>
            <a:pPr marL="0" indent="0">
              <a:buNone/>
            </a:pPr>
            <a:r>
              <a:rPr lang="tr-TR" b="1" dirty="0" smtClean="0">
                <a:latin typeface="Arial" panose="020B0604020202020204" pitchFamily="34" charset="0"/>
                <a:cs typeface="Arial" panose="020B0604020202020204" pitchFamily="34" charset="0"/>
              </a:rPr>
              <a:t>17. Problem çözme becerisi,  </a:t>
            </a:r>
            <a:endParaRPr lang="tr-TR" b="1" dirty="0" smtClean="0">
              <a:latin typeface="Arial" panose="020B0604020202020204" pitchFamily="34" charset="0"/>
              <a:cs typeface="Arial" panose="020B0604020202020204" pitchFamily="34" charset="0"/>
            </a:endParaRPr>
          </a:p>
          <a:p>
            <a:pPr marL="0" indent="0">
              <a:buNone/>
            </a:pPr>
            <a:r>
              <a:rPr lang="tr-TR" b="1" dirty="0" smtClean="0">
                <a:latin typeface="Arial" panose="020B0604020202020204" pitchFamily="34" charset="0"/>
                <a:cs typeface="Arial" panose="020B0604020202020204" pitchFamily="34" charset="0"/>
              </a:rPr>
              <a:t>18. Raporlama bilgisi,  </a:t>
            </a:r>
            <a:endParaRPr lang="tr-TR" b="1" dirty="0" smtClean="0">
              <a:latin typeface="Arial" panose="020B0604020202020204" pitchFamily="34" charset="0"/>
              <a:cs typeface="Arial" panose="020B0604020202020204" pitchFamily="34" charset="0"/>
            </a:endParaRPr>
          </a:p>
          <a:p>
            <a:pPr marL="0" indent="0">
              <a:buNone/>
            </a:pPr>
            <a:r>
              <a:rPr lang="tr-TR" b="1" dirty="0" smtClean="0">
                <a:latin typeface="Arial" panose="020B0604020202020204" pitchFamily="34" charset="0"/>
                <a:cs typeface="Arial" panose="020B0604020202020204" pitchFamily="34" charset="0"/>
              </a:rPr>
              <a:t>19. Yabancı dil bilgisi (Orta düzeyde),  </a:t>
            </a:r>
            <a:endParaRPr lang="tr-TR" b="1" dirty="0" smtClean="0">
              <a:latin typeface="Arial" panose="020B0604020202020204" pitchFamily="34" charset="0"/>
              <a:cs typeface="Arial" panose="020B0604020202020204" pitchFamily="34" charset="0"/>
            </a:endParaRPr>
          </a:p>
          <a:p>
            <a:pPr marL="0" indent="0">
              <a:buNone/>
            </a:pPr>
            <a:r>
              <a:rPr lang="tr-TR" b="1" dirty="0" smtClean="0">
                <a:latin typeface="Arial" panose="020B0604020202020204" pitchFamily="34" charset="0"/>
                <a:cs typeface="Arial" panose="020B0604020202020204" pitchFamily="34" charset="0"/>
              </a:rPr>
              <a:t>20. Sorumluluğundaki personeli yönetebilme becerisi,  </a:t>
            </a:r>
            <a:endParaRPr lang="tr-TR" b="1" dirty="0" smtClean="0">
              <a:latin typeface="Arial" panose="020B0604020202020204" pitchFamily="34" charset="0"/>
              <a:cs typeface="Arial" panose="020B0604020202020204" pitchFamily="34" charset="0"/>
            </a:endParaRPr>
          </a:p>
          <a:p>
            <a:pPr marL="0" indent="0">
              <a:buNone/>
            </a:pPr>
            <a:r>
              <a:rPr lang="tr-TR" b="1" dirty="0" smtClean="0">
                <a:latin typeface="Arial" panose="020B0604020202020204" pitchFamily="34" charset="0"/>
                <a:cs typeface="Arial" panose="020B0604020202020204" pitchFamily="34" charset="0"/>
              </a:rPr>
              <a:t>21. Zaman yönetimi bilgisi. </a:t>
            </a:r>
            <a:endParaRPr lang="tr-TR" b="1" dirty="0">
              <a:latin typeface="Arial" panose="020B0604020202020204" pitchFamily="34" charset="0"/>
              <a:cs typeface="Arial" panose="020B0604020202020204"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71896" y="1401288"/>
            <a:ext cx="10581904" cy="4775675"/>
          </a:xfrm>
        </p:spPr>
        <p:txBody>
          <a:bodyPr>
            <a:normAutofit/>
          </a:bodyPr>
          <a:lstStyle/>
          <a:p>
            <a:pPr marL="0" indent="0">
              <a:buNone/>
            </a:pPr>
            <a:r>
              <a:rPr lang="tr-TR" sz="3600" b="1" dirty="0" smtClean="0">
                <a:latin typeface="Arial" panose="020B0604020202020204" pitchFamily="34" charset="0"/>
                <a:cs typeface="Arial" panose="020B0604020202020204" pitchFamily="34" charset="0"/>
              </a:rPr>
              <a:t>Tutum ve Davranışlar  </a:t>
            </a:r>
            <a:endParaRPr lang="tr-TR" sz="3600" b="1" dirty="0" smtClean="0">
              <a:latin typeface="Arial" panose="020B0604020202020204" pitchFamily="34" charset="0"/>
              <a:cs typeface="Arial" panose="020B0604020202020204" pitchFamily="34" charset="0"/>
            </a:endParaRPr>
          </a:p>
          <a:p>
            <a:pPr marL="0" indent="0">
              <a:buNone/>
            </a:pPr>
            <a:r>
              <a:rPr lang="tr-TR" b="1" dirty="0" smtClean="0">
                <a:latin typeface="Arial" panose="020B0604020202020204" pitchFamily="34" charset="0"/>
                <a:cs typeface="Arial" panose="020B0604020202020204" pitchFamily="34" charset="0"/>
              </a:rPr>
              <a:t>1. Araştırmacı olmak,  </a:t>
            </a:r>
            <a:endParaRPr lang="tr-TR" b="1" dirty="0" smtClean="0">
              <a:latin typeface="Arial" panose="020B0604020202020204" pitchFamily="34" charset="0"/>
              <a:cs typeface="Arial" panose="020B0604020202020204" pitchFamily="34" charset="0"/>
            </a:endParaRPr>
          </a:p>
          <a:p>
            <a:pPr marL="0" indent="0">
              <a:buNone/>
            </a:pPr>
            <a:r>
              <a:rPr lang="tr-TR" b="1" dirty="0" smtClean="0">
                <a:latin typeface="Arial" panose="020B0604020202020204" pitchFamily="34" charset="0"/>
                <a:cs typeface="Arial" panose="020B0604020202020204" pitchFamily="34" charset="0"/>
              </a:rPr>
              <a:t>2. Çevre korumaya karşı duyarlı olmak,  </a:t>
            </a:r>
            <a:endParaRPr lang="tr-TR" b="1" dirty="0" smtClean="0">
              <a:latin typeface="Arial" panose="020B0604020202020204" pitchFamily="34" charset="0"/>
              <a:cs typeface="Arial" panose="020B0604020202020204" pitchFamily="34" charset="0"/>
            </a:endParaRPr>
          </a:p>
          <a:p>
            <a:pPr marL="0" indent="0">
              <a:buNone/>
            </a:pPr>
            <a:r>
              <a:rPr lang="tr-TR" b="1" dirty="0" smtClean="0">
                <a:latin typeface="Arial" panose="020B0604020202020204" pitchFamily="34" charset="0"/>
                <a:cs typeface="Arial" panose="020B0604020202020204" pitchFamily="34" charset="0"/>
              </a:rPr>
              <a:t>3. Detaycı olmak,  </a:t>
            </a:r>
            <a:endParaRPr lang="tr-TR" b="1" dirty="0" smtClean="0">
              <a:latin typeface="Arial" panose="020B0604020202020204" pitchFamily="34" charset="0"/>
              <a:cs typeface="Arial" panose="020B0604020202020204" pitchFamily="34" charset="0"/>
            </a:endParaRPr>
          </a:p>
          <a:p>
            <a:pPr marL="0" indent="0">
              <a:buNone/>
            </a:pPr>
            <a:r>
              <a:rPr lang="tr-TR" b="1" dirty="0" smtClean="0">
                <a:latin typeface="Arial" panose="020B0604020202020204" pitchFamily="34" charset="0"/>
                <a:cs typeface="Arial" panose="020B0604020202020204" pitchFamily="34" charset="0"/>
              </a:rPr>
              <a:t>4. Dikkatli olmak,  </a:t>
            </a:r>
            <a:endParaRPr lang="tr-TR" b="1" dirty="0" smtClean="0">
              <a:latin typeface="Arial" panose="020B0604020202020204" pitchFamily="34" charset="0"/>
              <a:cs typeface="Arial" panose="020B0604020202020204" pitchFamily="34" charset="0"/>
            </a:endParaRPr>
          </a:p>
          <a:p>
            <a:pPr marL="0" indent="0">
              <a:buNone/>
            </a:pPr>
            <a:r>
              <a:rPr lang="tr-TR" b="1" dirty="0" smtClean="0">
                <a:latin typeface="Arial" panose="020B0604020202020204" pitchFamily="34" charset="0"/>
                <a:cs typeface="Arial" panose="020B0604020202020204" pitchFamily="34" charset="0"/>
              </a:rPr>
              <a:t>5. Dürüst ve güvenilir olmak,  </a:t>
            </a:r>
            <a:endParaRPr lang="tr-TR" b="1" dirty="0" smtClean="0">
              <a:latin typeface="Arial" panose="020B0604020202020204" pitchFamily="34" charset="0"/>
              <a:cs typeface="Arial" panose="020B0604020202020204" pitchFamily="34" charset="0"/>
            </a:endParaRPr>
          </a:p>
          <a:p>
            <a:pPr marL="0" indent="0">
              <a:buNone/>
            </a:pPr>
            <a:r>
              <a:rPr lang="tr-TR" b="1" dirty="0" smtClean="0">
                <a:latin typeface="Arial" panose="020B0604020202020204" pitchFamily="34" charset="0"/>
                <a:cs typeface="Arial" panose="020B0604020202020204" pitchFamily="34" charset="0"/>
              </a:rPr>
              <a:t>6. Eğitimci ve eğitime açık olmak,  </a:t>
            </a:r>
            <a:endParaRPr lang="tr-TR" b="1" dirty="0" smtClean="0">
              <a:latin typeface="Arial" panose="020B0604020202020204" pitchFamily="34" charset="0"/>
              <a:cs typeface="Arial" panose="020B0604020202020204" pitchFamily="34" charset="0"/>
            </a:endParaRPr>
          </a:p>
          <a:p>
            <a:pPr marL="0" indent="0">
              <a:buNone/>
            </a:pPr>
            <a:r>
              <a:rPr lang="tr-TR" b="1" dirty="0" smtClean="0">
                <a:latin typeface="Arial" panose="020B0604020202020204" pitchFamily="34" charset="0"/>
                <a:cs typeface="Arial" panose="020B0604020202020204" pitchFamily="34" charset="0"/>
              </a:rPr>
              <a:t>7. Ekip ruhuyla çalışmak,  </a:t>
            </a:r>
            <a:endParaRPr lang="tr-TR" b="1" dirty="0" smtClean="0">
              <a:latin typeface="Arial" panose="020B0604020202020204" pitchFamily="34" charset="0"/>
              <a:cs typeface="Arial" panose="020B0604020202020204" pitchFamily="34" charset="0"/>
            </a:endParaRPr>
          </a:p>
          <a:p>
            <a:pPr marL="0" indent="0">
              <a:buNone/>
            </a:pPr>
            <a:r>
              <a:rPr lang="tr-TR" b="1" dirty="0" smtClean="0">
                <a:latin typeface="Arial" panose="020B0604020202020204" pitchFamily="34" charset="0"/>
                <a:cs typeface="Arial" panose="020B0604020202020204" pitchFamily="34" charset="0"/>
              </a:rPr>
              <a:t>8. Enerjik olmak</a:t>
            </a:r>
            <a:r>
              <a:rPr lang="tr-TR" dirty="0" smtClean="0"/>
              <a:t>,</a:t>
            </a:r>
            <a:endParaRPr lang="tr-T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12519" y="1223158"/>
            <a:ext cx="10641281" cy="4953805"/>
          </a:xfrm>
        </p:spPr>
        <p:txBody>
          <a:bodyPr>
            <a:noAutofit/>
          </a:bodyPr>
          <a:lstStyle/>
          <a:p>
            <a:pPr marL="0" indent="0">
              <a:buNone/>
            </a:pPr>
            <a:r>
              <a:rPr lang="tr-TR" sz="2600" b="1" dirty="0" smtClean="0">
                <a:latin typeface="Arial" panose="020B0604020202020204" pitchFamily="34" charset="0"/>
                <a:cs typeface="Arial" panose="020B0604020202020204" pitchFamily="34" charset="0"/>
              </a:rPr>
              <a:t>9. Güler yüzlü olmak,  </a:t>
            </a:r>
            <a:endParaRPr lang="tr-TR" sz="2600" b="1" dirty="0" smtClean="0">
              <a:latin typeface="Arial" panose="020B0604020202020204" pitchFamily="34" charset="0"/>
              <a:cs typeface="Arial" panose="020B0604020202020204" pitchFamily="34" charset="0"/>
            </a:endParaRPr>
          </a:p>
          <a:p>
            <a:pPr marL="0" indent="0">
              <a:buNone/>
            </a:pPr>
            <a:r>
              <a:rPr lang="tr-TR" sz="2600" b="1" dirty="0" smtClean="0">
                <a:latin typeface="Arial" panose="020B0604020202020204" pitchFamily="34" charset="0"/>
                <a:cs typeface="Arial" panose="020B0604020202020204" pitchFamily="34" charset="0"/>
              </a:rPr>
              <a:t>10. İnisiyatif almak,  </a:t>
            </a:r>
            <a:endParaRPr lang="tr-TR" sz="2600" b="1" dirty="0" smtClean="0">
              <a:latin typeface="Arial" panose="020B0604020202020204" pitchFamily="34" charset="0"/>
              <a:cs typeface="Arial" panose="020B0604020202020204" pitchFamily="34" charset="0"/>
            </a:endParaRPr>
          </a:p>
          <a:p>
            <a:pPr marL="0" indent="0">
              <a:buNone/>
            </a:pPr>
            <a:r>
              <a:rPr lang="tr-TR" sz="2600" b="1" dirty="0" smtClean="0">
                <a:latin typeface="Arial" panose="020B0604020202020204" pitchFamily="34" charset="0"/>
                <a:cs typeface="Arial" panose="020B0604020202020204" pitchFamily="34" charset="0"/>
              </a:rPr>
              <a:t>11. Kararlı olmak,  </a:t>
            </a:r>
            <a:endParaRPr lang="tr-TR" sz="2600" b="1" dirty="0" smtClean="0">
              <a:latin typeface="Arial" panose="020B0604020202020204" pitchFamily="34" charset="0"/>
              <a:cs typeface="Arial" panose="020B0604020202020204" pitchFamily="34" charset="0"/>
            </a:endParaRPr>
          </a:p>
          <a:p>
            <a:pPr marL="0" indent="0">
              <a:buNone/>
            </a:pPr>
            <a:r>
              <a:rPr lang="tr-TR" sz="2600" b="1" dirty="0" smtClean="0">
                <a:latin typeface="Arial" panose="020B0604020202020204" pitchFamily="34" charset="0"/>
                <a:cs typeface="Arial" panose="020B0604020202020204" pitchFamily="34" charset="0"/>
              </a:rPr>
              <a:t>12. Kişisel hijyenine dikkat etmek,  </a:t>
            </a:r>
            <a:endParaRPr lang="tr-TR" sz="2600" b="1" dirty="0" smtClean="0">
              <a:latin typeface="Arial" panose="020B0604020202020204" pitchFamily="34" charset="0"/>
              <a:cs typeface="Arial" panose="020B0604020202020204" pitchFamily="34" charset="0"/>
            </a:endParaRPr>
          </a:p>
          <a:p>
            <a:pPr marL="0" indent="0">
              <a:buNone/>
            </a:pPr>
            <a:r>
              <a:rPr lang="tr-TR" sz="2600" b="1" dirty="0" smtClean="0">
                <a:latin typeface="Arial" panose="020B0604020202020204" pitchFamily="34" charset="0"/>
                <a:cs typeface="Arial" panose="020B0604020202020204" pitchFamily="34" charset="0"/>
              </a:rPr>
              <a:t>13. Öngörülü olmak,  </a:t>
            </a:r>
            <a:endParaRPr lang="tr-TR" sz="2600" b="1" dirty="0" smtClean="0">
              <a:latin typeface="Arial" panose="020B0604020202020204" pitchFamily="34" charset="0"/>
              <a:cs typeface="Arial" panose="020B0604020202020204" pitchFamily="34" charset="0"/>
            </a:endParaRPr>
          </a:p>
          <a:p>
            <a:pPr marL="0" indent="0">
              <a:buNone/>
            </a:pPr>
            <a:r>
              <a:rPr lang="tr-TR" sz="2600" b="1" dirty="0" smtClean="0">
                <a:latin typeface="Arial" panose="020B0604020202020204" pitchFamily="34" charset="0"/>
                <a:cs typeface="Arial" panose="020B0604020202020204" pitchFamily="34" charset="0"/>
              </a:rPr>
              <a:t>14. Personeline örnek olmak,  </a:t>
            </a:r>
            <a:endParaRPr lang="tr-TR" sz="2600" b="1" dirty="0" smtClean="0">
              <a:latin typeface="Arial" panose="020B0604020202020204" pitchFamily="34" charset="0"/>
              <a:cs typeface="Arial" panose="020B0604020202020204" pitchFamily="34" charset="0"/>
            </a:endParaRPr>
          </a:p>
          <a:p>
            <a:pPr marL="0" indent="0">
              <a:buNone/>
            </a:pPr>
            <a:r>
              <a:rPr lang="tr-TR" sz="2600" b="1" dirty="0" smtClean="0">
                <a:latin typeface="Arial" panose="020B0604020202020204" pitchFamily="34" charset="0"/>
                <a:cs typeface="Arial" panose="020B0604020202020204" pitchFamily="34" charset="0"/>
              </a:rPr>
              <a:t>15. Sabırlı olmak,  </a:t>
            </a:r>
            <a:endParaRPr lang="tr-TR" sz="2600" b="1" dirty="0" smtClean="0">
              <a:latin typeface="Arial" panose="020B0604020202020204" pitchFamily="34" charset="0"/>
              <a:cs typeface="Arial" panose="020B0604020202020204" pitchFamily="34" charset="0"/>
            </a:endParaRPr>
          </a:p>
          <a:p>
            <a:pPr marL="0" indent="0">
              <a:buNone/>
            </a:pPr>
            <a:r>
              <a:rPr lang="tr-TR" sz="2600" b="1" dirty="0" smtClean="0">
                <a:latin typeface="Arial" panose="020B0604020202020204" pitchFamily="34" charset="0"/>
                <a:cs typeface="Arial" panose="020B0604020202020204" pitchFamily="34" charset="0"/>
              </a:rPr>
              <a:t>16. Soğukkanlı olmak,  </a:t>
            </a:r>
            <a:endParaRPr lang="tr-TR" sz="2600" b="1" dirty="0" smtClean="0">
              <a:latin typeface="Arial" panose="020B0604020202020204" pitchFamily="34" charset="0"/>
              <a:cs typeface="Arial" panose="020B0604020202020204" pitchFamily="34" charset="0"/>
            </a:endParaRPr>
          </a:p>
          <a:p>
            <a:pPr marL="0" indent="0">
              <a:buNone/>
            </a:pPr>
            <a:r>
              <a:rPr lang="tr-TR" sz="2600" b="1" dirty="0" smtClean="0">
                <a:latin typeface="Arial" panose="020B0604020202020204" pitchFamily="34" charset="0"/>
                <a:cs typeface="Arial" panose="020B0604020202020204" pitchFamily="34" charset="0"/>
              </a:rPr>
              <a:t>17. Sorumluluk sahibi olmak,  </a:t>
            </a:r>
            <a:endParaRPr lang="tr-TR" sz="2600" b="1" dirty="0" smtClean="0">
              <a:latin typeface="Arial" panose="020B0604020202020204" pitchFamily="34" charset="0"/>
              <a:cs typeface="Arial" panose="020B0604020202020204" pitchFamily="34" charset="0"/>
            </a:endParaRPr>
          </a:p>
          <a:p>
            <a:pPr marL="0" indent="0">
              <a:buNone/>
            </a:pPr>
            <a:r>
              <a:rPr lang="tr-TR" sz="2600" b="1" dirty="0" smtClean="0">
                <a:latin typeface="Arial" panose="020B0604020202020204" pitchFamily="34" charset="0"/>
                <a:cs typeface="Arial" panose="020B0604020202020204" pitchFamily="34" charset="0"/>
              </a:rPr>
              <a:t>18. Yaratıcı olmak,  </a:t>
            </a:r>
            <a:endParaRPr lang="tr-TR" sz="2600" b="1" dirty="0" smtClean="0">
              <a:latin typeface="Arial" panose="020B0604020202020204" pitchFamily="34" charset="0"/>
              <a:cs typeface="Arial" panose="020B0604020202020204" pitchFamily="34" charset="0"/>
            </a:endParaRPr>
          </a:p>
          <a:p>
            <a:pPr marL="0" indent="0">
              <a:buNone/>
            </a:pPr>
            <a:r>
              <a:rPr lang="tr-TR" sz="2600" b="1" dirty="0" smtClean="0">
                <a:latin typeface="Arial" panose="020B0604020202020204" pitchFamily="34" charset="0"/>
                <a:cs typeface="Arial" panose="020B0604020202020204" pitchFamily="34" charset="0"/>
              </a:rPr>
              <a:t>19. Yeniliklere açık olmak.</a:t>
            </a:r>
            <a:endParaRPr lang="tr-TR" sz="2600" b="1" dirty="0">
              <a:latin typeface="Arial" panose="020B0604020202020204" pitchFamily="34" charset="0"/>
              <a:cs typeface="Arial" panose="020B0604020202020204"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tr-TR" altLang="en-US"/>
              <a:t>Kaynakça</a:t>
            </a:r>
            <a:endParaRPr lang="tr-TR" altLang="en-US"/>
          </a:p>
        </p:txBody>
      </p:sp>
      <p:sp>
        <p:nvSpPr>
          <p:cNvPr id="3" name="Content Placeholder 2"/>
          <p:cNvSpPr>
            <a:spLocks noGrp="1"/>
          </p:cNvSpPr>
          <p:nvPr>
            <p:ph idx="1"/>
          </p:nvPr>
        </p:nvSpPr>
        <p:spPr/>
        <p:txBody>
          <a:bodyPr/>
          <a:p>
            <a:pPr marL="0" indent="0" algn="l">
              <a:buNone/>
            </a:pPr>
            <a:r>
              <a:rPr lang="tr-TR" altLang="en-US">
                <a:sym typeface="+mn-ea"/>
              </a:rPr>
              <a:t>Ankuzem , Turizm İşletmelerinde Etik , Ankara , s. 1-84</a:t>
            </a:r>
            <a:endParaRPr lang="tr-TR"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latin typeface="Arial" panose="020B0604020202020204" pitchFamily="34" charset="0"/>
                <a:cs typeface="Arial" panose="020B0604020202020204" pitchFamily="34" charset="0"/>
              </a:rPr>
              <a:t>ULUSAL MESLEK STANDARTLARI </a:t>
            </a:r>
            <a:endParaRPr lang="tr-TR" b="1" dirty="0">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p:txBody>
          <a:bodyPr/>
          <a:lstStyle/>
          <a:p>
            <a:pPr marL="0" indent="0" algn="just">
              <a:buNone/>
            </a:pPr>
            <a:r>
              <a:rPr lang="tr-TR" b="1" dirty="0" smtClean="0">
                <a:latin typeface="Arial" panose="020B0604020202020204" pitchFamily="34" charset="0"/>
                <a:cs typeface="Arial" panose="020B0604020202020204" pitchFamily="34" charset="0"/>
              </a:rPr>
              <a:t>  Mesleki Yeterlilik Kurumu (MYK), kamu kesimi ile işçi, işveren ve meslek kuruluşlarının eşit yetki ve sorumlulukla temsil edildiği, katılımın ve uzlaşmanın esas alındığı bir kurumdur. MYK, ulusal yeterlilik sisteminin kurulması ve işletilmesi bağlamında, Türkiye’nin ihtiyaçlarını ve kamuoyunun beklentilerini karşılayacak kurumsal çıktıları üretmek amacıyla Ulusal Meslek Standartları’nı oluşturmuştur.</a:t>
            </a:r>
            <a:endParaRPr lang="tr-TR" b="1" dirty="0">
              <a:latin typeface="Arial" panose="020B0604020202020204" pitchFamily="34" charset="0"/>
              <a:cs typeface="Arial" panose="020B0604020202020204"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199" y="293873"/>
            <a:ext cx="10515600" cy="1325563"/>
          </a:xfrm>
        </p:spPr>
        <p:txBody>
          <a:bodyPr/>
          <a:lstStyle/>
          <a:p>
            <a:r>
              <a:rPr lang="tr-TR" b="1" dirty="0" smtClean="0">
                <a:latin typeface="Arial" panose="020B0604020202020204" pitchFamily="34" charset="0"/>
                <a:cs typeface="Arial" panose="020B0604020202020204" pitchFamily="34" charset="0"/>
              </a:rPr>
              <a:t>ÖNBÜRO GÖREVLİSİ SEVİYE 4</a:t>
            </a:r>
            <a:endParaRPr lang="tr-TR" b="1" dirty="0">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a:xfrm>
            <a:off x="838199" y="1318161"/>
            <a:ext cx="10823369" cy="5415147"/>
          </a:xfrm>
        </p:spPr>
        <p:txBody>
          <a:bodyPr>
            <a:normAutofit lnSpcReduction="10000"/>
          </a:bodyPr>
          <a:lstStyle/>
          <a:p>
            <a:pPr marL="0" indent="0" algn="just">
              <a:buNone/>
            </a:pPr>
            <a:r>
              <a:rPr lang="tr-TR" sz="3800" b="1" dirty="0" smtClean="0">
                <a:latin typeface="Arial" panose="020B0604020202020204" pitchFamily="34" charset="0"/>
                <a:cs typeface="Arial" panose="020B0604020202020204" pitchFamily="34" charset="0"/>
              </a:rPr>
              <a:t>Kullanılan Araç, Gereç ve Ekipman </a:t>
            </a:r>
            <a:endParaRPr lang="tr-TR" sz="3800"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1. Ajanda, </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2. Bilgisayar, </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3. Bilgisayar yazıcısı, </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4. Fatura, </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5. Fotokopi makinesi, </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6. Folyo havuzu, </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7. Günlük müşteri listesi, </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8. Hesap makinesi, </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9. Kat hizmetleri sorumlusu raporu, </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10. Kat hizmetleri sorumlusu uyuşmazlık raporu, </a:t>
            </a:r>
            <a:endParaRPr lang="tr-TR" b="1" dirty="0">
              <a:latin typeface="Arial" panose="020B0604020202020204" pitchFamily="34" charset="0"/>
              <a:cs typeface="Arial" panose="020B0604020202020204"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498764"/>
            <a:ext cx="10515600" cy="5678199"/>
          </a:xfrm>
        </p:spPr>
        <p:txBody>
          <a:bodyPr>
            <a:normAutofit fontScale="92500" lnSpcReduction="20000"/>
          </a:bodyPr>
          <a:lstStyle/>
          <a:p>
            <a:pPr marL="0" indent="0" algn="just">
              <a:buNone/>
            </a:pPr>
            <a:r>
              <a:rPr lang="tr-TR" b="1" dirty="0" smtClean="0">
                <a:latin typeface="Arial" panose="020B0604020202020204" pitchFamily="34" charset="0"/>
                <a:cs typeface="Arial" panose="020B0604020202020204" pitchFamily="34" charset="0"/>
              </a:rPr>
              <a:t>11. Matbu formlar </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12. İnternet, </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13. Hesap kartı , </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14. Ofis malzemeleri, </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15. Ön büro otomasyon programı, </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16. Ön kasa devir tutanağı, </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17. Pas anahtarı imza defteri, </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18. Proforma fatura, </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19. Takvim, </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20. Telefon, </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21. Teknik arıza fişi, </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22. Telsiz veya çağrı cihazı, </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23. Vardiyalar arası iletişim defteri.</a:t>
            </a:r>
            <a:endParaRPr lang="tr-TR" b="1" dirty="0">
              <a:latin typeface="Arial" panose="020B0604020202020204" pitchFamily="34" charset="0"/>
              <a:cs typeface="Arial" panose="020B0604020202020204"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latin typeface="Arial" panose="020B0604020202020204" pitchFamily="34" charset="0"/>
                <a:cs typeface="Arial" panose="020B0604020202020204" pitchFamily="34" charset="0"/>
              </a:rPr>
              <a:t>Bilgi ve Beceriler </a:t>
            </a:r>
            <a:endParaRPr lang="tr-TR" b="1" dirty="0">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p:txBody>
          <a:bodyPr>
            <a:normAutofit lnSpcReduction="10000"/>
          </a:bodyPr>
          <a:lstStyle/>
          <a:p>
            <a:r>
              <a:rPr lang="tr-TR" b="1" dirty="0" smtClean="0">
                <a:latin typeface="Arial" panose="020B0604020202020204" pitchFamily="34" charset="0"/>
                <a:cs typeface="Arial" panose="020B0604020202020204" pitchFamily="34" charset="0"/>
              </a:rPr>
              <a:t>1. Analitik düşünme yeteneği, </a:t>
            </a:r>
            <a:endParaRPr lang="tr-TR" b="1" dirty="0" smtClean="0">
              <a:latin typeface="Arial" panose="020B0604020202020204" pitchFamily="34" charset="0"/>
              <a:cs typeface="Arial" panose="020B0604020202020204" pitchFamily="34" charset="0"/>
            </a:endParaRPr>
          </a:p>
          <a:p>
            <a:r>
              <a:rPr lang="tr-TR" b="1" dirty="0" smtClean="0">
                <a:latin typeface="Arial" panose="020B0604020202020204" pitchFamily="34" charset="0"/>
                <a:cs typeface="Arial" panose="020B0604020202020204" pitchFamily="34" charset="0"/>
              </a:rPr>
              <a:t>2. Araç, gereç ve donanım bilgisi, </a:t>
            </a:r>
            <a:endParaRPr lang="tr-TR" b="1" dirty="0" smtClean="0">
              <a:latin typeface="Arial" panose="020B0604020202020204" pitchFamily="34" charset="0"/>
              <a:cs typeface="Arial" panose="020B0604020202020204" pitchFamily="34" charset="0"/>
            </a:endParaRPr>
          </a:p>
          <a:p>
            <a:r>
              <a:rPr lang="tr-TR" b="1" dirty="0" smtClean="0">
                <a:latin typeface="Arial" panose="020B0604020202020204" pitchFamily="34" charset="0"/>
                <a:cs typeface="Arial" panose="020B0604020202020204" pitchFamily="34" charset="0"/>
              </a:rPr>
              <a:t>3. Çevre düzenlemeleri bilgisi, </a:t>
            </a:r>
            <a:endParaRPr lang="tr-TR" b="1" dirty="0" smtClean="0">
              <a:latin typeface="Arial" panose="020B0604020202020204" pitchFamily="34" charset="0"/>
              <a:cs typeface="Arial" panose="020B0604020202020204" pitchFamily="34" charset="0"/>
            </a:endParaRPr>
          </a:p>
          <a:p>
            <a:r>
              <a:rPr lang="tr-TR" b="1" dirty="0" smtClean="0">
                <a:latin typeface="Arial" panose="020B0604020202020204" pitchFamily="34" charset="0"/>
                <a:cs typeface="Arial" panose="020B0604020202020204" pitchFamily="34" charset="0"/>
              </a:rPr>
              <a:t>4. Doküman bilgisi, </a:t>
            </a:r>
            <a:endParaRPr lang="tr-TR" b="1" dirty="0" smtClean="0">
              <a:latin typeface="Arial" panose="020B0604020202020204" pitchFamily="34" charset="0"/>
              <a:cs typeface="Arial" panose="020B0604020202020204" pitchFamily="34" charset="0"/>
            </a:endParaRPr>
          </a:p>
          <a:p>
            <a:r>
              <a:rPr lang="tr-TR" b="1" dirty="0" smtClean="0">
                <a:latin typeface="Arial" panose="020B0604020202020204" pitchFamily="34" charset="0"/>
                <a:cs typeface="Arial" panose="020B0604020202020204" pitchFamily="34" charset="0"/>
              </a:rPr>
              <a:t>5. Dosyalama bilgisi, </a:t>
            </a:r>
            <a:endParaRPr lang="tr-TR" b="1" dirty="0" smtClean="0">
              <a:latin typeface="Arial" panose="020B0604020202020204" pitchFamily="34" charset="0"/>
              <a:cs typeface="Arial" panose="020B0604020202020204" pitchFamily="34" charset="0"/>
            </a:endParaRPr>
          </a:p>
          <a:p>
            <a:r>
              <a:rPr lang="tr-TR" b="1" dirty="0" smtClean="0">
                <a:latin typeface="Arial" panose="020B0604020202020204" pitchFamily="34" charset="0"/>
                <a:cs typeface="Arial" panose="020B0604020202020204" pitchFamily="34" charset="0"/>
              </a:rPr>
              <a:t>6. Hijyen bilgisi, </a:t>
            </a:r>
            <a:endParaRPr lang="tr-TR" b="1" dirty="0" smtClean="0">
              <a:latin typeface="Arial" panose="020B0604020202020204" pitchFamily="34" charset="0"/>
              <a:cs typeface="Arial" panose="020B0604020202020204" pitchFamily="34" charset="0"/>
            </a:endParaRPr>
          </a:p>
          <a:p>
            <a:r>
              <a:rPr lang="tr-TR" b="1" dirty="0" smtClean="0">
                <a:latin typeface="Arial" panose="020B0604020202020204" pitchFamily="34" charset="0"/>
                <a:cs typeface="Arial" panose="020B0604020202020204" pitchFamily="34" charset="0"/>
              </a:rPr>
              <a:t>7. İSG bilgisi,  </a:t>
            </a:r>
            <a:endParaRPr lang="tr-TR" b="1" dirty="0" smtClean="0">
              <a:latin typeface="Arial" panose="020B0604020202020204" pitchFamily="34" charset="0"/>
              <a:cs typeface="Arial" panose="020B0604020202020204" pitchFamily="34" charset="0"/>
            </a:endParaRPr>
          </a:p>
          <a:p>
            <a:r>
              <a:rPr lang="tr-TR" b="1" dirty="0" smtClean="0">
                <a:latin typeface="Arial" panose="020B0604020202020204" pitchFamily="34" charset="0"/>
                <a:cs typeface="Arial" panose="020B0604020202020204" pitchFamily="34" charset="0"/>
              </a:rPr>
              <a:t>8. İşyeri çalışma izlekleri bilgisi, </a:t>
            </a:r>
            <a:endParaRPr lang="tr-TR" b="1" dirty="0" smtClean="0">
              <a:latin typeface="Arial" panose="020B0604020202020204" pitchFamily="34" charset="0"/>
              <a:cs typeface="Arial" panose="020B0604020202020204" pitchFamily="34" charset="0"/>
            </a:endParaRPr>
          </a:p>
          <a:p>
            <a:r>
              <a:rPr lang="tr-TR" b="1" dirty="0" smtClean="0">
                <a:latin typeface="Arial" panose="020B0604020202020204" pitchFamily="34" charset="0"/>
                <a:cs typeface="Arial" panose="020B0604020202020204" pitchFamily="34" charset="0"/>
              </a:rPr>
              <a:t>9. Kalite kontrol prensipleri bilgisi,</a:t>
            </a:r>
            <a:endParaRPr lang="tr-TR" b="1" dirty="0">
              <a:latin typeface="Arial" panose="020B0604020202020204" pitchFamily="34" charset="0"/>
              <a:cs typeface="Arial" panose="020B0604020202020204"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1448790"/>
            <a:ext cx="10515600" cy="4728173"/>
          </a:xfrm>
        </p:spPr>
        <p:txBody>
          <a:bodyPr>
            <a:normAutofit/>
          </a:bodyPr>
          <a:lstStyle/>
          <a:p>
            <a:pPr algn="just"/>
            <a:r>
              <a:rPr lang="tr-TR" b="1" dirty="0" smtClean="0">
                <a:latin typeface="Arial" panose="020B0604020202020204" pitchFamily="34" charset="0"/>
                <a:cs typeface="Arial" panose="020B0604020202020204" pitchFamily="34" charset="0"/>
              </a:rPr>
              <a:t>10. Kayıt tutma bilgisi, </a:t>
            </a:r>
            <a:endParaRPr lang="tr-TR" b="1" dirty="0" smtClean="0">
              <a:latin typeface="Arial" panose="020B0604020202020204" pitchFamily="34" charset="0"/>
              <a:cs typeface="Arial" panose="020B0604020202020204" pitchFamily="34" charset="0"/>
            </a:endParaRPr>
          </a:p>
          <a:p>
            <a:pPr algn="just"/>
            <a:r>
              <a:rPr lang="tr-TR" b="1" dirty="0" smtClean="0">
                <a:latin typeface="Arial" panose="020B0604020202020204" pitchFamily="34" charset="0"/>
                <a:cs typeface="Arial" panose="020B0604020202020204" pitchFamily="34" charset="0"/>
              </a:rPr>
              <a:t>11. Mesleğe ilişkin yasal düzenlemeler bilgisi, </a:t>
            </a:r>
            <a:endParaRPr lang="tr-TR" b="1" dirty="0" smtClean="0">
              <a:latin typeface="Arial" panose="020B0604020202020204" pitchFamily="34" charset="0"/>
              <a:cs typeface="Arial" panose="020B0604020202020204" pitchFamily="34" charset="0"/>
            </a:endParaRPr>
          </a:p>
          <a:p>
            <a:pPr algn="just"/>
            <a:r>
              <a:rPr lang="tr-TR" b="1" dirty="0" smtClean="0">
                <a:latin typeface="Arial" panose="020B0604020202020204" pitchFamily="34" charset="0"/>
                <a:cs typeface="Arial" panose="020B0604020202020204" pitchFamily="34" charset="0"/>
              </a:rPr>
              <a:t>12. Mesleki terim bilgisi, </a:t>
            </a:r>
            <a:endParaRPr lang="tr-TR" b="1" dirty="0" smtClean="0">
              <a:latin typeface="Arial" panose="020B0604020202020204" pitchFamily="34" charset="0"/>
              <a:cs typeface="Arial" panose="020B0604020202020204" pitchFamily="34" charset="0"/>
            </a:endParaRPr>
          </a:p>
          <a:p>
            <a:pPr algn="just"/>
            <a:r>
              <a:rPr lang="tr-TR" b="1" dirty="0" smtClean="0">
                <a:latin typeface="Arial" panose="020B0604020202020204" pitchFamily="34" charset="0"/>
                <a:cs typeface="Arial" panose="020B0604020202020204" pitchFamily="34" charset="0"/>
              </a:rPr>
              <a:t>13. Otel otomasyon paket programları bilgisi, </a:t>
            </a:r>
            <a:endParaRPr lang="tr-TR" b="1" dirty="0" smtClean="0">
              <a:latin typeface="Arial" panose="020B0604020202020204" pitchFamily="34" charset="0"/>
              <a:cs typeface="Arial" panose="020B0604020202020204" pitchFamily="34" charset="0"/>
            </a:endParaRPr>
          </a:p>
          <a:p>
            <a:pPr algn="just"/>
            <a:r>
              <a:rPr lang="tr-TR" b="1" dirty="0" smtClean="0">
                <a:latin typeface="Arial" panose="020B0604020202020204" pitchFamily="34" charset="0"/>
                <a:cs typeface="Arial" panose="020B0604020202020204" pitchFamily="34" charset="0"/>
              </a:rPr>
              <a:t>14. Pazarlama ve satış teknikleri bilgisi, </a:t>
            </a:r>
            <a:endParaRPr lang="tr-TR" b="1" dirty="0" smtClean="0">
              <a:latin typeface="Arial" panose="020B0604020202020204" pitchFamily="34" charset="0"/>
              <a:cs typeface="Arial" panose="020B0604020202020204" pitchFamily="34" charset="0"/>
            </a:endParaRPr>
          </a:p>
          <a:p>
            <a:pPr algn="just"/>
            <a:r>
              <a:rPr lang="tr-TR" b="1" dirty="0" smtClean="0">
                <a:latin typeface="Arial" panose="020B0604020202020204" pitchFamily="34" charset="0"/>
                <a:cs typeface="Arial" panose="020B0604020202020204" pitchFamily="34" charset="0"/>
              </a:rPr>
              <a:t>15. Raporlama bilgisi, </a:t>
            </a:r>
            <a:endParaRPr lang="tr-TR" b="1" dirty="0" smtClean="0">
              <a:latin typeface="Arial" panose="020B0604020202020204" pitchFamily="34" charset="0"/>
              <a:cs typeface="Arial" panose="020B0604020202020204" pitchFamily="34" charset="0"/>
            </a:endParaRPr>
          </a:p>
          <a:p>
            <a:pPr algn="just"/>
            <a:r>
              <a:rPr lang="tr-TR" b="1" dirty="0" smtClean="0">
                <a:latin typeface="Arial" panose="020B0604020202020204" pitchFamily="34" charset="0"/>
                <a:cs typeface="Arial" panose="020B0604020202020204" pitchFamily="34" charset="0"/>
              </a:rPr>
              <a:t>16. Yabancı dil bilgisi (İyi düzeyde), </a:t>
            </a:r>
            <a:endParaRPr lang="tr-TR" b="1" dirty="0" smtClean="0">
              <a:latin typeface="Arial" panose="020B0604020202020204" pitchFamily="34" charset="0"/>
              <a:cs typeface="Arial" panose="020B0604020202020204" pitchFamily="34" charset="0"/>
            </a:endParaRPr>
          </a:p>
          <a:p>
            <a:pPr algn="just"/>
            <a:r>
              <a:rPr lang="tr-TR" b="1" dirty="0" smtClean="0">
                <a:latin typeface="Arial" panose="020B0604020202020204" pitchFamily="34" charset="0"/>
                <a:cs typeface="Arial" panose="020B0604020202020204" pitchFamily="34" charset="0"/>
              </a:rPr>
              <a:t>17. Yöreye ve işletmeye ait bilgi, </a:t>
            </a:r>
            <a:endParaRPr lang="tr-TR" b="1" dirty="0" smtClean="0">
              <a:latin typeface="Arial" panose="020B0604020202020204" pitchFamily="34" charset="0"/>
              <a:cs typeface="Arial" panose="020B0604020202020204" pitchFamily="34" charset="0"/>
            </a:endParaRPr>
          </a:p>
          <a:p>
            <a:pPr algn="just"/>
            <a:r>
              <a:rPr lang="tr-TR" b="1" dirty="0" smtClean="0">
                <a:latin typeface="Arial" panose="020B0604020202020204" pitchFamily="34" charset="0"/>
                <a:cs typeface="Arial" panose="020B0604020202020204" pitchFamily="34" charset="0"/>
              </a:rPr>
              <a:t>18. Zamanı iyi kullanma becerisi.</a:t>
            </a:r>
            <a:endParaRPr lang="tr-TR" b="1" dirty="0">
              <a:latin typeface="Arial" panose="020B0604020202020204" pitchFamily="34" charset="0"/>
              <a:cs typeface="Arial" panose="020B0604020202020204"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latin typeface="Arial" panose="020B0604020202020204" pitchFamily="34" charset="0"/>
                <a:cs typeface="Arial" panose="020B0604020202020204" pitchFamily="34" charset="0"/>
              </a:rPr>
              <a:t>Tutum ve Davranışlar</a:t>
            </a:r>
            <a:endParaRPr lang="tr-TR" b="1" dirty="0">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a:xfrm>
            <a:off x="838200" y="1690688"/>
            <a:ext cx="10515600" cy="4486275"/>
          </a:xfrm>
        </p:spPr>
        <p:txBody>
          <a:bodyPr>
            <a:normAutofit fontScale="92500"/>
          </a:bodyPr>
          <a:lstStyle/>
          <a:p>
            <a:pPr marL="0" indent="0">
              <a:buNone/>
            </a:pPr>
            <a:r>
              <a:rPr lang="tr-TR" b="1" dirty="0" smtClean="0">
                <a:latin typeface="Arial" panose="020B0604020202020204" pitchFamily="34" charset="0"/>
                <a:cs typeface="Arial" panose="020B0604020202020204" pitchFamily="34" charset="0"/>
              </a:rPr>
              <a:t>1. Mesleği hakkında araştırmacı olmak, </a:t>
            </a:r>
            <a:endParaRPr lang="tr-TR" b="1" dirty="0" smtClean="0">
              <a:latin typeface="Arial" panose="020B0604020202020204" pitchFamily="34" charset="0"/>
              <a:cs typeface="Arial" panose="020B0604020202020204" pitchFamily="34" charset="0"/>
            </a:endParaRPr>
          </a:p>
          <a:p>
            <a:pPr marL="0" indent="0">
              <a:buNone/>
            </a:pPr>
            <a:r>
              <a:rPr lang="tr-TR" b="1" dirty="0" smtClean="0">
                <a:latin typeface="Arial" panose="020B0604020202020204" pitchFamily="34" charset="0"/>
                <a:cs typeface="Arial" panose="020B0604020202020204" pitchFamily="34" charset="0"/>
              </a:rPr>
              <a:t>2. Çalışmalarında planlı ve organize olmak, </a:t>
            </a:r>
            <a:endParaRPr lang="tr-TR" b="1" dirty="0" smtClean="0">
              <a:latin typeface="Arial" panose="020B0604020202020204" pitchFamily="34" charset="0"/>
              <a:cs typeface="Arial" panose="020B0604020202020204" pitchFamily="34" charset="0"/>
            </a:endParaRPr>
          </a:p>
          <a:p>
            <a:pPr marL="0" indent="0">
              <a:buNone/>
            </a:pPr>
            <a:r>
              <a:rPr lang="tr-TR" b="1" dirty="0" smtClean="0">
                <a:latin typeface="Arial" panose="020B0604020202020204" pitchFamily="34" charset="0"/>
                <a:cs typeface="Arial" panose="020B0604020202020204" pitchFamily="34" charset="0"/>
              </a:rPr>
              <a:t>3. Çalışmalarının sonuçlarını amirine rapor etmek, </a:t>
            </a:r>
            <a:endParaRPr lang="tr-TR" b="1" dirty="0" smtClean="0">
              <a:latin typeface="Arial" panose="020B0604020202020204" pitchFamily="34" charset="0"/>
              <a:cs typeface="Arial" panose="020B0604020202020204" pitchFamily="34" charset="0"/>
            </a:endParaRPr>
          </a:p>
          <a:p>
            <a:pPr marL="0" indent="0">
              <a:buNone/>
            </a:pPr>
            <a:r>
              <a:rPr lang="tr-TR" b="1" dirty="0" smtClean="0">
                <a:latin typeface="Arial" panose="020B0604020202020204" pitchFamily="34" charset="0"/>
                <a:cs typeface="Arial" panose="020B0604020202020204" pitchFamily="34" charset="0"/>
              </a:rPr>
              <a:t>4. Çevre korumaya karşı duyarlı olmak, </a:t>
            </a:r>
            <a:endParaRPr lang="tr-TR" b="1" dirty="0" smtClean="0">
              <a:latin typeface="Arial" panose="020B0604020202020204" pitchFamily="34" charset="0"/>
              <a:cs typeface="Arial" panose="020B0604020202020204" pitchFamily="34" charset="0"/>
            </a:endParaRPr>
          </a:p>
          <a:p>
            <a:pPr marL="0" indent="0">
              <a:buNone/>
            </a:pPr>
            <a:r>
              <a:rPr lang="tr-TR" b="1" dirty="0" smtClean="0">
                <a:latin typeface="Arial" panose="020B0604020202020204" pitchFamily="34" charset="0"/>
                <a:cs typeface="Arial" panose="020B0604020202020204" pitchFamily="34" charset="0"/>
              </a:rPr>
              <a:t>5. Eğitim ve seminerlere katılma konusunda istekli olmak, </a:t>
            </a:r>
            <a:endParaRPr lang="tr-TR" b="1" dirty="0" smtClean="0">
              <a:latin typeface="Arial" panose="020B0604020202020204" pitchFamily="34" charset="0"/>
              <a:cs typeface="Arial" panose="020B0604020202020204" pitchFamily="34" charset="0"/>
            </a:endParaRPr>
          </a:p>
          <a:p>
            <a:pPr marL="0" indent="0">
              <a:buNone/>
            </a:pPr>
            <a:r>
              <a:rPr lang="tr-TR" b="1" dirty="0" smtClean="0">
                <a:latin typeface="Arial" panose="020B0604020202020204" pitchFamily="34" charset="0"/>
                <a:cs typeface="Arial" panose="020B0604020202020204" pitchFamily="34" charset="0"/>
              </a:rPr>
              <a:t>6. Ekip ruhuyla çalışmak, </a:t>
            </a:r>
            <a:endParaRPr lang="tr-TR" b="1" dirty="0" smtClean="0">
              <a:latin typeface="Arial" panose="020B0604020202020204" pitchFamily="34" charset="0"/>
              <a:cs typeface="Arial" panose="020B0604020202020204" pitchFamily="34" charset="0"/>
            </a:endParaRPr>
          </a:p>
          <a:p>
            <a:pPr marL="0" indent="0">
              <a:buNone/>
            </a:pPr>
            <a:r>
              <a:rPr lang="tr-TR" b="1" dirty="0" smtClean="0">
                <a:latin typeface="Arial" panose="020B0604020202020204" pitchFamily="34" charset="0"/>
                <a:cs typeface="Arial" panose="020B0604020202020204" pitchFamily="34" charset="0"/>
              </a:rPr>
              <a:t>7. Güçlü bir hafızaya sahip olmak, </a:t>
            </a:r>
            <a:endParaRPr lang="tr-TR" b="1" dirty="0" smtClean="0">
              <a:latin typeface="Arial" panose="020B0604020202020204" pitchFamily="34" charset="0"/>
              <a:cs typeface="Arial" panose="020B0604020202020204" pitchFamily="34" charset="0"/>
            </a:endParaRPr>
          </a:p>
          <a:p>
            <a:pPr marL="0" indent="0">
              <a:buNone/>
            </a:pPr>
            <a:r>
              <a:rPr lang="tr-TR" b="1" dirty="0" smtClean="0">
                <a:latin typeface="Arial" panose="020B0604020202020204" pitchFamily="34" charset="0"/>
                <a:cs typeface="Arial" panose="020B0604020202020204" pitchFamily="34" charset="0"/>
              </a:rPr>
              <a:t>8. İkna yeteneğine sahip olmak, </a:t>
            </a:r>
            <a:endParaRPr lang="tr-TR" b="1" dirty="0" smtClean="0">
              <a:latin typeface="Arial" panose="020B0604020202020204" pitchFamily="34" charset="0"/>
              <a:cs typeface="Arial" panose="020B0604020202020204" pitchFamily="34" charset="0"/>
            </a:endParaRPr>
          </a:p>
          <a:p>
            <a:pPr marL="0" indent="0">
              <a:buNone/>
            </a:pPr>
            <a:r>
              <a:rPr lang="tr-TR" b="1" dirty="0" smtClean="0">
                <a:latin typeface="Arial" panose="020B0604020202020204" pitchFamily="34" charset="0"/>
                <a:cs typeface="Arial" panose="020B0604020202020204" pitchFamily="34" charset="0"/>
              </a:rPr>
              <a:t>9. İletişim kurduğu kişilere karşı güler yüzlü ve nazik davranmak,</a:t>
            </a:r>
            <a:endParaRPr lang="tr-TR" b="1" dirty="0">
              <a:latin typeface="Arial" panose="020B0604020202020204" pitchFamily="34" charset="0"/>
              <a:cs typeface="Arial" panose="020B060402020202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lnSpcReduction="10000"/>
          </a:bodyPr>
          <a:lstStyle/>
          <a:p>
            <a:pPr marL="0" indent="0" algn="just">
              <a:buNone/>
            </a:pPr>
            <a:r>
              <a:rPr lang="tr-TR" b="1" dirty="0" smtClean="0">
                <a:latin typeface="Arial" panose="020B0604020202020204" pitchFamily="34" charset="0"/>
                <a:cs typeface="Arial" panose="020B0604020202020204" pitchFamily="34" charset="0"/>
              </a:rPr>
              <a:t>10. Karşılaşılan sorunlar karşında soğukkanlı olmak ve sorunlara çözüm üretebilmek, </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11. Kişisel hijyenine dikkat etmek, </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12. Mesleki bilgilerini geliştirmeye önem vermek, </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13. Sır saklamak, </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14. Sorumluluklarını bilmek ve yerine getirmek, </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15. Yapılan iş ve işlemlerde detaylara dikkat etmek, </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16. Yapılan iş ve işlemlerde pratik olmak, </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17. Yapılan iş ve işlemler ile ilgili raporları doldurmak</a:t>
            </a:r>
            <a:endParaRPr lang="tr-TR" b="1" dirty="0">
              <a:latin typeface="Arial" panose="020B0604020202020204" pitchFamily="34" charset="0"/>
              <a:cs typeface="Arial" panose="020B060402020202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latin typeface="Arial" panose="020B0604020202020204" pitchFamily="34" charset="0"/>
                <a:cs typeface="Arial" panose="020B0604020202020204" pitchFamily="34" charset="0"/>
              </a:rPr>
              <a:t>KAT SORUMLUSU   SEVİYE 3</a:t>
            </a:r>
            <a:endParaRPr lang="tr-TR" b="1" dirty="0">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p:txBody>
          <a:bodyPr>
            <a:normAutofit fontScale="92500" lnSpcReduction="20000"/>
          </a:bodyPr>
          <a:lstStyle/>
          <a:p>
            <a:pPr marL="0" indent="0">
              <a:buNone/>
            </a:pPr>
            <a:r>
              <a:rPr lang="tr-TR" sz="3900" b="1" dirty="0" smtClean="0">
                <a:latin typeface="Arial" panose="020B0604020202020204" pitchFamily="34" charset="0"/>
                <a:cs typeface="Arial" panose="020B0604020202020204" pitchFamily="34" charset="0"/>
              </a:rPr>
              <a:t>Kullanılan Araç, Gereç ve Ekipman  </a:t>
            </a:r>
            <a:endParaRPr lang="tr-TR" sz="3900" b="1" dirty="0" smtClean="0">
              <a:latin typeface="Arial" panose="020B0604020202020204" pitchFamily="34" charset="0"/>
              <a:cs typeface="Arial" panose="020B0604020202020204" pitchFamily="34" charset="0"/>
            </a:endParaRPr>
          </a:p>
          <a:p>
            <a:pPr marL="0" indent="0">
              <a:buNone/>
            </a:pPr>
            <a:r>
              <a:rPr lang="tr-TR" b="1" dirty="0" smtClean="0">
                <a:latin typeface="Arial" panose="020B0604020202020204" pitchFamily="34" charset="0"/>
                <a:cs typeface="Arial" panose="020B0604020202020204" pitchFamily="34" charset="0"/>
              </a:rPr>
              <a:t>1. Ambar talep fişi,  </a:t>
            </a:r>
            <a:endParaRPr lang="tr-TR" b="1" dirty="0" smtClean="0">
              <a:latin typeface="Arial" panose="020B0604020202020204" pitchFamily="34" charset="0"/>
              <a:cs typeface="Arial" panose="020B0604020202020204" pitchFamily="34" charset="0"/>
            </a:endParaRPr>
          </a:p>
          <a:p>
            <a:pPr marL="0" indent="0">
              <a:buNone/>
            </a:pPr>
            <a:r>
              <a:rPr lang="tr-TR" b="1" dirty="0" smtClean="0">
                <a:latin typeface="Arial" panose="020B0604020202020204" pitchFamily="34" charset="0"/>
                <a:cs typeface="Arial" panose="020B0604020202020204" pitchFamily="34" charset="0"/>
              </a:rPr>
              <a:t>2. Ajanda,  </a:t>
            </a:r>
            <a:endParaRPr lang="tr-TR" b="1" dirty="0" smtClean="0">
              <a:latin typeface="Arial" panose="020B0604020202020204" pitchFamily="34" charset="0"/>
              <a:cs typeface="Arial" panose="020B0604020202020204" pitchFamily="34" charset="0"/>
            </a:endParaRPr>
          </a:p>
          <a:p>
            <a:pPr marL="0" indent="0">
              <a:buNone/>
            </a:pPr>
            <a:r>
              <a:rPr lang="tr-TR" b="1" dirty="0" smtClean="0">
                <a:latin typeface="Arial" panose="020B0604020202020204" pitchFamily="34" charset="0"/>
                <a:cs typeface="Arial" panose="020B0604020202020204" pitchFamily="34" charset="0"/>
              </a:rPr>
              <a:t>3. Arıza formu,  </a:t>
            </a:r>
            <a:endParaRPr lang="tr-TR" b="1" dirty="0" smtClean="0">
              <a:latin typeface="Arial" panose="020B0604020202020204" pitchFamily="34" charset="0"/>
              <a:cs typeface="Arial" panose="020B0604020202020204" pitchFamily="34" charset="0"/>
            </a:endParaRPr>
          </a:p>
          <a:p>
            <a:pPr marL="0" indent="0">
              <a:buNone/>
            </a:pPr>
            <a:r>
              <a:rPr lang="tr-TR" b="1" dirty="0" smtClean="0">
                <a:latin typeface="Arial" panose="020B0604020202020204" pitchFamily="34" charset="0"/>
                <a:cs typeface="Arial" panose="020B0604020202020204" pitchFamily="34" charset="0"/>
              </a:rPr>
              <a:t>4. Bilgisayar,  </a:t>
            </a:r>
            <a:endParaRPr lang="tr-TR" b="1" dirty="0" smtClean="0">
              <a:latin typeface="Arial" panose="020B0604020202020204" pitchFamily="34" charset="0"/>
              <a:cs typeface="Arial" panose="020B0604020202020204" pitchFamily="34" charset="0"/>
            </a:endParaRPr>
          </a:p>
          <a:p>
            <a:pPr marL="0" indent="0">
              <a:buNone/>
            </a:pPr>
            <a:r>
              <a:rPr lang="tr-TR" b="1" dirty="0" smtClean="0">
                <a:latin typeface="Arial" panose="020B0604020202020204" pitchFamily="34" charset="0"/>
                <a:cs typeface="Arial" panose="020B0604020202020204" pitchFamily="34" charset="0"/>
              </a:rPr>
              <a:t>5. Bölüm pas anahtarı,  </a:t>
            </a:r>
            <a:endParaRPr lang="tr-TR" b="1" dirty="0" smtClean="0">
              <a:latin typeface="Arial" panose="020B0604020202020204" pitchFamily="34" charset="0"/>
              <a:cs typeface="Arial" panose="020B0604020202020204" pitchFamily="34" charset="0"/>
            </a:endParaRPr>
          </a:p>
          <a:p>
            <a:pPr marL="0" indent="0">
              <a:buNone/>
            </a:pPr>
            <a:r>
              <a:rPr lang="tr-TR" b="1" dirty="0" smtClean="0">
                <a:latin typeface="Arial" panose="020B0604020202020204" pitchFamily="34" charset="0"/>
                <a:cs typeface="Arial" panose="020B0604020202020204" pitchFamily="34" charset="0"/>
              </a:rPr>
              <a:t>6. Emanet eşya formu,  </a:t>
            </a:r>
            <a:endParaRPr lang="tr-TR" b="1" dirty="0" smtClean="0">
              <a:latin typeface="Arial" panose="020B0604020202020204" pitchFamily="34" charset="0"/>
              <a:cs typeface="Arial" panose="020B0604020202020204" pitchFamily="34" charset="0"/>
            </a:endParaRPr>
          </a:p>
          <a:p>
            <a:pPr marL="0" indent="0">
              <a:buNone/>
            </a:pPr>
            <a:r>
              <a:rPr lang="tr-TR" b="1" dirty="0" smtClean="0">
                <a:latin typeface="Arial" panose="020B0604020202020204" pitchFamily="34" charset="0"/>
                <a:cs typeface="Arial" panose="020B0604020202020204" pitchFamily="34" charset="0"/>
              </a:rPr>
              <a:t>7. Eşya çıkış formu,  </a:t>
            </a:r>
            <a:endParaRPr lang="tr-TR" b="1" dirty="0" smtClean="0">
              <a:latin typeface="Arial" panose="020B0604020202020204" pitchFamily="34" charset="0"/>
              <a:cs typeface="Arial" panose="020B0604020202020204" pitchFamily="34" charset="0"/>
            </a:endParaRPr>
          </a:p>
          <a:p>
            <a:pPr marL="0" indent="0">
              <a:buNone/>
            </a:pPr>
            <a:r>
              <a:rPr lang="tr-TR" b="1" dirty="0" smtClean="0">
                <a:latin typeface="Arial" panose="020B0604020202020204" pitchFamily="34" charset="0"/>
                <a:cs typeface="Arial" panose="020B0604020202020204" pitchFamily="34" charset="0"/>
              </a:rPr>
              <a:t>8. Hasar tespit formu,  </a:t>
            </a:r>
            <a:endParaRPr lang="tr-TR" b="1" dirty="0" smtClean="0">
              <a:latin typeface="Arial" panose="020B0604020202020204" pitchFamily="34" charset="0"/>
              <a:cs typeface="Arial" panose="020B0604020202020204" pitchFamily="34" charset="0"/>
            </a:endParaRPr>
          </a:p>
          <a:p>
            <a:pPr marL="0" indent="0">
              <a:buNone/>
            </a:pPr>
            <a:r>
              <a:rPr lang="tr-TR" b="1" dirty="0" smtClean="0">
                <a:latin typeface="Arial" panose="020B0604020202020204" pitchFamily="34" charset="0"/>
                <a:cs typeface="Arial" panose="020B0604020202020204" pitchFamily="34" charset="0"/>
              </a:rPr>
              <a:t>9. Hesap makinesi,</a:t>
            </a:r>
            <a:endParaRPr lang="tr-TR" b="1" dirty="0">
              <a:latin typeface="Arial" panose="020B0604020202020204" pitchFamily="34" charset="0"/>
              <a:cs typeface="Arial" panose="020B0604020202020204" pitchFamily="34" charset="0"/>
            </a:endParaRPr>
          </a:p>
        </p:txBody>
      </p:sp>
    </p:spTree>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4534</Words>
  <Application>WPS Presentation</Application>
  <PresentationFormat>Geniş ekran</PresentationFormat>
  <Paragraphs>151</Paragraphs>
  <Slides>15</Slides>
  <Notes>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15</vt:i4>
      </vt:variant>
    </vt:vector>
  </HeadingPairs>
  <TitlesOfParts>
    <vt:vector size="24" baseType="lpstr">
      <vt:lpstr>Arial</vt:lpstr>
      <vt:lpstr>SimSun</vt:lpstr>
      <vt:lpstr>Wingdings</vt:lpstr>
      <vt:lpstr>Microsoft YaHei</vt:lpstr>
      <vt:lpstr/>
      <vt:lpstr>Arial Unicode MS</vt:lpstr>
      <vt:lpstr>Calibri Light</vt:lpstr>
      <vt:lpstr>Calibri</vt:lpstr>
      <vt:lpstr>Office Teması</vt:lpstr>
      <vt:lpstr>2. STANDARTLAR </vt:lpstr>
      <vt:lpstr>ULUSAL MESLEK STANDARTLARI </vt:lpstr>
      <vt:lpstr>ÖNBÜRO GÖREVLİSİ SEVİYE 4</vt:lpstr>
      <vt:lpstr>PowerPoint 演示文稿</vt:lpstr>
      <vt:lpstr>Bilgi ve Beceriler </vt:lpstr>
      <vt:lpstr>PowerPoint 演示文稿</vt:lpstr>
      <vt:lpstr>Tutum ve Davranışlar</vt:lpstr>
      <vt:lpstr>PowerPoint 演示文稿</vt:lpstr>
      <vt:lpstr>KAT SORUMLUSU   SEVİYE 3</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 STANDARTLAR </dc:title>
  <dc:creator>Windows Kullanıcısı</dc:creator>
  <cp:lastModifiedBy>ali</cp:lastModifiedBy>
  <cp:revision>5</cp:revision>
  <dcterms:created xsi:type="dcterms:W3CDTF">2018-02-14T12:48:00Z</dcterms:created>
  <dcterms:modified xsi:type="dcterms:W3CDTF">2018-02-16T12:56:22Z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1033-10.2.0.5965</vt:lpwstr>
  </property>
</Properties>
</file>