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4" r:id="rId9"/>
    <p:sldId id="263"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5884"/>
  </p:normalViewPr>
  <p:slideViewPr>
    <p:cSldViewPr snapToGrid="0" snapToObjects="1">
      <p:cViewPr varScale="1">
        <p:scale>
          <a:sx n="114" d="100"/>
          <a:sy n="114" d="100"/>
        </p:scale>
        <p:origin x="472"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5923F103-BC34-4FE4-A40E-EDDEECFDA5D0}" type="datetimeFigureOut">
              <a:rPr lang="en-US" dirty="0"/>
              <a:pPr/>
              <a:t>7/29/20</a:t>
            </a:fld>
            <a:endParaRPr lang="en-US" dirty="0"/>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dirty="0"/>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923A1CC3-2375-41D4-9E03-427CAF2A4C1A}" type="datetimeFigureOut">
              <a:rPr lang="en-US" dirty="0"/>
              <a:t>7/29/20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Başlık ve Resim Yazısı">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tr-TR"/>
              <a:t>Asıl başlık stilini düzenlemek için tıklayın</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AFF16868-8199-4C2C-A5B1-63AEE139F88E}" type="datetimeFigureOut">
              <a:rPr lang="en-US" dirty="0"/>
              <a:t>7/29/20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Resim Yazılı Alıntı">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tr-TR"/>
              <a:t>Asıl başlık stilini düzenlemek için tıklayın</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AAD9FF7F-6988-44CC-821B-644E70CD2F73}" type="datetimeFigureOut">
              <a:rPr lang="en-US" dirty="0"/>
              <a:t>7/29/20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İsim Kartı">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5C12C299-16B2-4475-990D-751901EACC14}" type="datetimeFigureOut">
              <a:rPr lang="en-US" dirty="0"/>
              <a:t>7/29/20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FE86839-B9D8-4651-8783-F325ECE74E65}" type="datetimeFigureOut">
              <a:rPr lang="en-US" dirty="0"/>
              <a:t>7/29/20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D484F64-32F6-45C5-931F-ADC1662401D0}" type="datetimeFigureOut">
              <a:rPr lang="en-US" dirty="0"/>
              <a:t>7/29/20</a:t>
            </a:fld>
            <a:endParaRPr lang="en-US" dirty="0"/>
          </a:p>
        </p:txBody>
      </p:sp>
      <p:sp>
        <p:nvSpPr>
          <p:cNvPr id="8" name="Footer Placeholder 7"/>
          <p:cNvSpPr>
            <a:spLocks noGrp="1"/>
          </p:cNvSpPr>
          <p:nvPr>
            <p:ph type="ftr" sz="quarter" idx="11"/>
          </p:nvPr>
        </p:nvSpPr>
        <p:spPr>
          <a:xfrm>
            <a:off x="561111" y="6391838"/>
            <a:ext cx="3644282" cy="304801"/>
          </a:xfrm>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53086D93-FCAC-47E0-A2EE-787E62CA814C}" type="datetimeFigureOut">
              <a:rPr lang="en-US" dirty="0"/>
              <a:t>7/29/20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CDA879A6-0FD0-4734-A311-86BFCA472E6E}" type="datetimeFigureOut">
              <a:rPr lang="en-US" dirty="0"/>
              <a:t>7/29/20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19C9CA7B-DFD4-44B5-8C60-D14B8CD1FB59}" type="datetimeFigureOut">
              <a:rPr lang="en-US" dirty="0"/>
              <a:t>7/29/20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 Bilgisi">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F34E6425-0181-43F2-84FC-787E803FD2F8}" type="datetimeFigureOut">
              <a:rPr lang="en-US" dirty="0"/>
              <a:t>7/29/20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3BDB8791-F1B0-41E7-B7FD-A781E65C4266}" type="datetimeFigureOut">
              <a:rPr lang="en-US" dirty="0"/>
              <a:t>7/29/20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5FDD63B2-E120-4ED8-B27B-C685F510A5FE}" type="datetimeFigureOut">
              <a:rPr lang="en-US" dirty="0"/>
              <a:t>7/29/20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7AA18ACC-A947-437B-A130-35BD54FDF1E9}" type="datetimeFigureOut">
              <a:rPr lang="en-US" dirty="0"/>
              <a:t>7/29/20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8D7E02-BCB8-4D50-A234-369438C08659}" type="datetimeFigureOut">
              <a:rPr lang="en-US" dirty="0"/>
              <a:t>7/29/20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tr-TR"/>
              <a:t>Asıl başlık stilini düzenlemek için tıklayın</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76E86A4C-8E40-4F87-A4F0-01A0687C5742}" type="datetimeFigureOut">
              <a:rPr lang="en-US" dirty="0"/>
              <a:t>7/29/20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tr-TR"/>
              <a:t>Resim eklemek için simgeye tıklayın</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35E72C73-2D91-4E12-BA25-F0AA0C03599B}" type="datetimeFigureOut">
              <a:rPr lang="en-US" dirty="0"/>
              <a:t>7/29/20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2BE451C3-0FF4-47C4-B829-773ADF60F88C}" type="datetimeFigureOut">
              <a:rPr lang="en-US" dirty="0"/>
              <a:t>7/29/20</a:t>
            </a:fld>
            <a:endParaRPr lang="en-US" dirty="0"/>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dirty="0"/>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73"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72"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D2056D-B05B-A54E-8B83-96D20F618A07}"/>
              </a:ext>
            </a:extLst>
          </p:cNvPr>
          <p:cNvSpPr>
            <a:spLocks noGrp="1"/>
          </p:cNvSpPr>
          <p:nvPr>
            <p:ph type="ctrTitle"/>
          </p:nvPr>
        </p:nvSpPr>
        <p:spPr/>
        <p:txBody>
          <a:bodyPr/>
          <a:lstStyle/>
          <a:p>
            <a:r>
              <a:rPr lang="tr-TR" dirty="0"/>
              <a:t>folklor</a:t>
            </a:r>
          </a:p>
        </p:txBody>
      </p:sp>
      <p:sp>
        <p:nvSpPr>
          <p:cNvPr id="3" name="Alt Başlık 2">
            <a:extLst>
              <a:ext uri="{FF2B5EF4-FFF2-40B4-BE49-F238E27FC236}">
                <a16:creationId xmlns:a16="http://schemas.microsoft.com/office/drawing/2014/main" id="{DB00AD65-96FB-6549-BB4E-B84EC2FB641B}"/>
              </a:ext>
            </a:extLst>
          </p:cNvPr>
          <p:cNvSpPr>
            <a:spLocks noGrp="1"/>
          </p:cNvSpPr>
          <p:nvPr>
            <p:ph type="subTitle" idx="1"/>
          </p:nvPr>
        </p:nvSpPr>
        <p:spPr/>
        <p:txBody>
          <a:bodyPr/>
          <a:lstStyle/>
          <a:p>
            <a:endParaRPr lang="tr-TR"/>
          </a:p>
        </p:txBody>
      </p:sp>
    </p:spTree>
    <p:extLst>
      <p:ext uri="{BB962C8B-B14F-4D97-AF65-F5344CB8AC3E}">
        <p14:creationId xmlns:p14="http://schemas.microsoft.com/office/powerpoint/2010/main" val="29700039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DDD0F09-1C18-B445-BF85-53FDD7C63B9C}"/>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97EE17C1-B777-8141-9E1F-BAFADC205C87}"/>
              </a:ext>
            </a:extLst>
          </p:cNvPr>
          <p:cNvSpPr>
            <a:spLocks noGrp="1"/>
          </p:cNvSpPr>
          <p:nvPr>
            <p:ph idx="1"/>
          </p:nvPr>
        </p:nvSpPr>
        <p:spPr/>
        <p:txBody>
          <a:bodyPr/>
          <a:lstStyle/>
          <a:p>
            <a:r>
              <a:rPr lang="tr-TR" dirty="0"/>
              <a:t>B. </a:t>
            </a:r>
            <a:r>
              <a:rPr lang="tr-TR" dirty="0" err="1"/>
              <a:t>Tanm-rençberlik</a:t>
            </a:r>
            <a:endParaRPr lang="tr-TR" dirty="0"/>
          </a:p>
          <a:p>
            <a:r>
              <a:rPr lang="tr-TR" dirty="0"/>
              <a:t>1. Ekme, biçme, ürün alma</a:t>
            </a:r>
          </a:p>
          <a:p>
            <a:r>
              <a:rPr lang="tr-TR" dirty="0"/>
              <a:t>2. Tarım araç-gereçleri</a:t>
            </a:r>
          </a:p>
          <a:p>
            <a:r>
              <a:rPr lang="tr-TR" dirty="0"/>
              <a:t>C. Avcılık</a:t>
            </a:r>
          </a:p>
          <a:p>
            <a:r>
              <a:rPr lang="tr-TR" dirty="0"/>
              <a:t>1. Av türleri (kara, deniz avlan)</a:t>
            </a:r>
          </a:p>
          <a:p>
            <a:r>
              <a:rPr lang="tr-TR" dirty="0"/>
              <a:t>2. Av araçları ve teknikleri</a:t>
            </a:r>
          </a:p>
          <a:p>
            <a:r>
              <a:rPr lang="tr-TR" dirty="0"/>
              <a:t>D. </a:t>
            </a:r>
            <a:r>
              <a:rPr lang="tr-TR" dirty="0" err="1"/>
              <a:t>Ancılık</a:t>
            </a:r>
            <a:endParaRPr lang="tr-TR" dirty="0"/>
          </a:p>
          <a:p>
            <a:endParaRPr lang="tr-TR" dirty="0"/>
          </a:p>
        </p:txBody>
      </p:sp>
    </p:spTree>
    <p:extLst>
      <p:ext uri="{BB962C8B-B14F-4D97-AF65-F5344CB8AC3E}">
        <p14:creationId xmlns:p14="http://schemas.microsoft.com/office/powerpoint/2010/main" val="3940688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45A620C-9258-AB47-939C-4BE06D5C1EFD}"/>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EC7F55FF-850C-CB4D-8D2E-D8533850FCF1}"/>
              </a:ext>
            </a:extLst>
          </p:cNvPr>
          <p:cNvSpPr>
            <a:spLocks noGrp="1"/>
          </p:cNvSpPr>
          <p:nvPr>
            <p:ph idx="1"/>
          </p:nvPr>
        </p:nvSpPr>
        <p:spPr/>
        <p:txBody>
          <a:bodyPr/>
          <a:lstStyle/>
          <a:p>
            <a:r>
              <a:rPr lang="tr-TR" dirty="0"/>
              <a:t>Halk ekonomisi</a:t>
            </a:r>
          </a:p>
          <a:p>
            <a:r>
              <a:rPr lang="tr-TR" dirty="0"/>
              <a:t>1. Üretim</a:t>
            </a:r>
          </a:p>
          <a:p>
            <a:r>
              <a:rPr lang="tr-TR" dirty="0"/>
              <a:t>2. Tüketim</a:t>
            </a:r>
          </a:p>
          <a:p>
            <a:r>
              <a:rPr lang="tr-TR" dirty="0"/>
              <a:t>3. Pazarlama</a:t>
            </a:r>
          </a:p>
          <a:p>
            <a:endParaRPr lang="tr-TR" dirty="0"/>
          </a:p>
        </p:txBody>
      </p:sp>
    </p:spTree>
    <p:extLst>
      <p:ext uri="{BB962C8B-B14F-4D97-AF65-F5344CB8AC3E}">
        <p14:creationId xmlns:p14="http://schemas.microsoft.com/office/powerpoint/2010/main" val="39985534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07E035A-B6DF-3B42-9460-F4F0972789EB}"/>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04C88D01-0339-AF4E-A151-1C8BDB738A36}"/>
              </a:ext>
            </a:extLst>
          </p:cNvPr>
          <p:cNvSpPr>
            <a:spLocks noGrp="1"/>
          </p:cNvSpPr>
          <p:nvPr>
            <p:ph idx="1"/>
          </p:nvPr>
        </p:nvSpPr>
        <p:spPr/>
        <p:txBody>
          <a:bodyPr>
            <a:normAutofit lnSpcReduction="10000"/>
          </a:bodyPr>
          <a:lstStyle/>
          <a:p>
            <a:r>
              <a:rPr lang="tr-TR" dirty="0"/>
              <a:t>Beslenme-mutfak-kiler</a:t>
            </a:r>
          </a:p>
          <a:p>
            <a:r>
              <a:rPr lang="tr-TR" dirty="0"/>
              <a:t>A. Besin türleri</a:t>
            </a:r>
          </a:p>
          <a:p>
            <a:r>
              <a:rPr lang="tr-TR" dirty="0"/>
              <a:t>1. Hayvansal besinler</a:t>
            </a:r>
          </a:p>
          <a:p>
            <a:r>
              <a:rPr lang="tr-TR" dirty="0"/>
              <a:t>2. Bitkisel besinler</a:t>
            </a:r>
          </a:p>
          <a:p>
            <a:r>
              <a:rPr lang="tr-TR" dirty="0"/>
              <a:t>B. Besin elde etme, hazırlama, koruma</a:t>
            </a:r>
          </a:p>
          <a:p>
            <a:r>
              <a:rPr lang="tr-TR" dirty="0"/>
              <a:t>C. Mutfak düzeni, </a:t>
            </a:r>
            <a:r>
              <a:rPr lang="tr-TR" dirty="0" err="1"/>
              <a:t>araçlan</a:t>
            </a:r>
            <a:endParaRPr lang="tr-TR" dirty="0"/>
          </a:p>
          <a:p>
            <a:r>
              <a:rPr lang="tr-TR" dirty="0"/>
              <a:t>D. Kiler, depo, mahzen</a:t>
            </a:r>
          </a:p>
          <a:p>
            <a:r>
              <a:rPr lang="tr-TR" dirty="0"/>
              <a:t>E. Yemek çeşitleri</a:t>
            </a:r>
          </a:p>
          <a:p>
            <a:r>
              <a:rPr lang="tr-TR" dirty="0"/>
              <a:t>F. Sofra düzeni</a:t>
            </a:r>
          </a:p>
          <a:p>
            <a:endParaRPr lang="tr-TR" dirty="0"/>
          </a:p>
        </p:txBody>
      </p:sp>
    </p:spTree>
    <p:extLst>
      <p:ext uri="{BB962C8B-B14F-4D97-AF65-F5344CB8AC3E}">
        <p14:creationId xmlns:p14="http://schemas.microsoft.com/office/powerpoint/2010/main" val="10837400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A4CFF20-699D-8B45-952E-2DFFF450366B}"/>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3FABC7D1-A53F-C045-8C50-BACF7B8FF17D}"/>
              </a:ext>
            </a:extLst>
          </p:cNvPr>
          <p:cNvSpPr>
            <a:spLocks noGrp="1"/>
          </p:cNvSpPr>
          <p:nvPr>
            <p:ph idx="1"/>
          </p:nvPr>
        </p:nvSpPr>
        <p:spPr/>
        <p:txBody>
          <a:bodyPr/>
          <a:lstStyle/>
          <a:p>
            <a:r>
              <a:rPr lang="tr-TR" dirty="0"/>
              <a:t>Ölçme, tartma, hesaplama birimleri; zaman ve mesafe</a:t>
            </a:r>
          </a:p>
          <a:p>
            <a:r>
              <a:rPr lang="tr-TR" dirty="0" err="1"/>
              <a:t>kavranılan</a:t>
            </a:r>
            <a:endParaRPr lang="tr-TR" dirty="0"/>
          </a:p>
          <a:p>
            <a:r>
              <a:rPr lang="tr-TR" dirty="0"/>
              <a:t>Halk </a:t>
            </a:r>
            <a:r>
              <a:rPr lang="tr-TR" dirty="0" err="1"/>
              <a:t>sanatlan</a:t>
            </a:r>
            <a:r>
              <a:rPr lang="tr-TR" dirty="0"/>
              <a:t> ve zanaatları</a:t>
            </a:r>
          </a:p>
          <a:p>
            <a:r>
              <a:rPr lang="tr-TR" dirty="0"/>
              <a:t>1. İşletme, örme, dokuma, basma işleri</a:t>
            </a:r>
          </a:p>
          <a:p>
            <a:r>
              <a:rPr lang="tr-TR" dirty="0"/>
              <a:t>2. Ağaç, taş, maden, toprak, cam, deri işleri</a:t>
            </a:r>
          </a:p>
          <a:p>
            <a:r>
              <a:rPr lang="tr-TR" dirty="0"/>
              <a:t>3. Halk resmi</a:t>
            </a:r>
          </a:p>
          <a:p>
            <a:endParaRPr lang="tr-TR" dirty="0"/>
          </a:p>
        </p:txBody>
      </p:sp>
    </p:spTree>
    <p:extLst>
      <p:ext uri="{BB962C8B-B14F-4D97-AF65-F5344CB8AC3E}">
        <p14:creationId xmlns:p14="http://schemas.microsoft.com/office/powerpoint/2010/main" val="25085574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0CE41D4-8D81-5749-8FF5-29290D09EA62}"/>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C97EE7C6-BFD4-4543-97F6-6CCF85E97BBD}"/>
              </a:ext>
            </a:extLst>
          </p:cNvPr>
          <p:cNvSpPr>
            <a:spLocks noGrp="1"/>
          </p:cNvSpPr>
          <p:nvPr>
            <p:ph idx="1"/>
          </p:nvPr>
        </p:nvSpPr>
        <p:spPr/>
        <p:txBody>
          <a:bodyPr/>
          <a:lstStyle/>
          <a:p>
            <a:r>
              <a:rPr lang="tr-TR" dirty="0"/>
              <a:t>Giyim-kuşam-süs</a:t>
            </a:r>
          </a:p>
          <a:p>
            <a:r>
              <a:rPr lang="tr-TR" dirty="0"/>
              <a:t>A. Giyim-kuşam</a:t>
            </a:r>
          </a:p>
          <a:p>
            <a:r>
              <a:rPr lang="tr-TR" dirty="0"/>
              <a:t>1. Erkek giyimi</a:t>
            </a:r>
          </a:p>
          <a:p>
            <a:r>
              <a:rPr lang="tr-TR" dirty="0"/>
              <a:t>2. Kadın giyimi</a:t>
            </a:r>
          </a:p>
          <a:p>
            <a:r>
              <a:rPr lang="tr-TR" dirty="0"/>
              <a:t>3. Çocuk giyimi</a:t>
            </a:r>
          </a:p>
          <a:p>
            <a:r>
              <a:rPr lang="tr-TR" dirty="0"/>
              <a:t>4. Günlük giyim</a:t>
            </a:r>
          </a:p>
          <a:p>
            <a:r>
              <a:rPr lang="tr-TR" dirty="0"/>
              <a:t>5. Törensel giyim</a:t>
            </a:r>
          </a:p>
          <a:p>
            <a:endParaRPr lang="tr-TR" dirty="0"/>
          </a:p>
        </p:txBody>
      </p:sp>
    </p:spTree>
    <p:extLst>
      <p:ext uri="{BB962C8B-B14F-4D97-AF65-F5344CB8AC3E}">
        <p14:creationId xmlns:p14="http://schemas.microsoft.com/office/powerpoint/2010/main" val="13473839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CDFD00E-7B06-8C40-A511-629ACCC3B494}"/>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0C9BEA57-E24B-0142-8A04-8B4A20F7825A}"/>
              </a:ext>
            </a:extLst>
          </p:cNvPr>
          <p:cNvSpPr>
            <a:spLocks noGrp="1"/>
          </p:cNvSpPr>
          <p:nvPr>
            <p:ph idx="1"/>
          </p:nvPr>
        </p:nvSpPr>
        <p:spPr/>
        <p:txBody>
          <a:bodyPr/>
          <a:lstStyle/>
          <a:p>
            <a:r>
              <a:rPr lang="tr-TR" dirty="0"/>
              <a:t>6. Meslekleri ve yaş </a:t>
            </a:r>
            <a:r>
              <a:rPr lang="tr-TR" dirty="0" err="1"/>
              <a:t>gruplannı</a:t>
            </a:r>
            <a:r>
              <a:rPr lang="tr-TR" dirty="0"/>
              <a:t> belirleyen </a:t>
            </a:r>
            <a:r>
              <a:rPr lang="tr-TR" dirty="0" err="1"/>
              <a:t>giyimkuşam</a:t>
            </a:r>
            <a:endParaRPr lang="tr-TR" dirty="0"/>
          </a:p>
          <a:p>
            <a:r>
              <a:rPr lang="tr-TR" dirty="0"/>
              <a:t>B. Süsleme</a:t>
            </a:r>
          </a:p>
          <a:p>
            <a:r>
              <a:rPr lang="tr-TR" dirty="0"/>
              <a:t>Halk bilgisi</a:t>
            </a:r>
          </a:p>
          <a:p>
            <a:r>
              <a:rPr lang="tr-TR" dirty="0"/>
              <a:t>A. Halk hekimliği-halk baytarlığı</a:t>
            </a:r>
          </a:p>
          <a:p>
            <a:r>
              <a:rPr lang="tr-TR" dirty="0"/>
              <a:t>B. Halk botaniği-halk zoolojisi</a:t>
            </a:r>
          </a:p>
          <a:p>
            <a:r>
              <a:rPr lang="tr-TR" dirty="0"/>
              <a:t>C. Halk meteorolojisi-halk </a:t>
            </a:r>
            <a:r>
              <a:rPr lang="tr-TR" dirty="0" err="1"/>
              <a:t>tavkimi</a:t>
            </a:r>
            <a:endParaRPr lang="tr-TR" dirty="0"/>
          </a:p>
          <a:p>
            <a:r>
              <a:rPr lang="tr-TR" dirty="0"/>
              <a:t>D. Halk hukuku</a:t>
            </a:r>
          </a:p>
          <a:p>
            <a:endParaRPr lang="tr-TR" dirty="0"/>
          </a:p>
        </p:txBody>
      </p:sp>
    </p:spTree>
    <p:extLst>
      <p:ext uri="{BB962C8B-B14F-4D97-AF65-F5344CB8AC3E}">
        <p14:creationId xmlns:p14="http://schemas.microsoft.com/office/powerpoint/2010/main" val="26326271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5F574E-F1AA-8248-96DE-C887C5A503D8}"/>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8FA64A62-715B-224B-BE00-B291BE8E5709}"/>
              </a:ext>
            </a:extLst>
          </p:cNvPr>
          <p:cNvSpPr>
            <a:spLocks noGrp="1"/>
          </p:cNvSpPr>
          <p:nvPr>
            <p:ph idx="1"/>
          </p:nvPr>
        </p:nvSpPr>
        <p:spPr/>
        <p:txBody>
          <a:bodyPr/>
          <a:lstStyle/>
          <a:p>
            <a:r>
              <a:rPr lang="tr-TR" dirty="0"/>
              <a:t>Halk inançları; töreler, adetler, gelenekler, görenekler</a:t>
            </a:r>
          </a:p>
          <a:p>
            <a:r>
              <a:rPr lang="tr-TR" dirty="0"/>
              <a:t>Geçiş dönemleri</a:t>
            </a:r>
          </a:p>
          <a:p>
            <a:r>
              <a:rPr lang="tr-TR" dirty="0"/>
              <a:t>1. Doğum</a:t>
            </a:r>
          </a:p>
          <a:p>
            <a:r>
              <a:rPr lang="tr-TR" dirty="0"/>
              <a:t>2. Çocuk</a:t>
            </a:r>
          </a:p>
          <a:p>
            <a:r>
              <a:rPr lang="tr-TR" dirty="0"/>
              <a:t>3. Evlenme</a:t>
            </a:r>
          </a:p>
          <a:p>
            <a:r>
              <a:rPr lang="tr-TR" dirty="0"/>
              <a:t>4. ölüm</a:t>
            </a:r>
          </a:p>
          <a:p>
            <a:endParaRPr lang="tr-TR" dirty="0"/>
          </a:p>
        </p:txBody>
      </p:sp>
    </p:spTree>
    <p:extLst>
      <p:ext uri="{BB962C8B-B14F-4D97-AF65-F5344CB8AC3E}">
        <p14:creationId xmlns:p14="http://schemas.microsoft.com/office/powerpoint/2010/main" val="41962535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6C63DC4-BF51-2148-85AC-58DEE8D96B6E}"/>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37EA0198-1E13-B146-B116-CD974136101F}"/>
              </a:ext>
            </a:extLst>
          </p:cNvPr>
          <p:cNvSpPr>
            <a:spLocks noGrp="1"/>
          </p:cNvSpPr>
          <p:nvPr>
            <p:ph idx="1"/>
          </p:nvPr>
        </p:nvSpPr>
        <p:spPr/>
        <p:txBody>
          <a:bodyPr>
            <a:normAutofit lnSpcReduction="10000"/>
          </a:bodyPr>
          <a:lstStyle/>
          <a:p>
            <a:r>
              <a:rPr lang="tr-TR" dirty="0"/>
              <a:t>XV. Bayramlar-karşılamalar-uğurlamalar</a:t>
            </a:r>
          </a:p>
          <a:p>
            <a:r>
              <a:rPr lang="tr-TR" dirty="0"/>
              <a:t>1. Dinsel nitelikli bayramlar</a:t>
            </a:r>
          </a:p>
          <a:p>
            <a:r>
              <a:rPr lang="tr-TR" dirty="0"/>
              <a:t>2. Yerel nitelikli bayramlar</a:t>
            </a:r>
          </a:p>
          <a:p>
            <a:r>
              <a:rPr lang="tr-TR" dirty="0"/>
              <a:t>3. Karşılama ve uğurlamalar</a:t>
            </a:r>
          </a:p>
          <a:p>
            <a:r>
              <a:rPr lang="tr-TR" dirty="0"/>
              <a:t>XVI. Kalıp hareketler (tavırlar, jestler, mimikler)-kalıp sözler</a:t>
            </a:r>
          </a:p>
          <a:p>
            <a:r>
              <a:rPr lang="tr-TR" dirty="0"/>
              <a:t>ve sesler</a:t>
            </a:r>
          </a:p>
          <a:p>
            <a:r>
              <a:rPr lang="tr-TR" dirty="0"/>
              <a:t>1. Günlük yaşamla ilgili olanlar</a:t>
            </a:r>
          </a:p>
          <a:p>
            <a:r>
              <a:rPr lang="tr-TR" dirty="0"/>
              <a:t>2. Törensel yaşamla ilgili olanlar</a:t>
            </a:r>
          </a:p>
          <a:p>
            <a:r>
              <a:rPr lang="tr-TR" dirty="0"/>
              <a:t>3. Islık çalma, çağırma, ses çıkarma</a:t>
            </a:r>
          </a:p>
          <a:p>
            <a:endParaRPr lang="tr-TR" dirty="0"/>
          </a:p>
        </p:txBody>
      </p:sp>
    </p:spTree>
    <p:extLst>
      <p:ext uri="{BB962C8B-B14F-4D97-AF65-F5344CB8AC3E}">
        <p14:creationId xmlns:p14="http://schemas.microsoft.com/office/powerpoint/2010/main" val="17177790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497898-05C8-7A40-867A-C78778A6DE24}"/>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40860B74-4995-6D45-8CE6-AB041C39807C}"/>
              </a:ext>
            </a:extLst>
          </p:cNvPr>
          <p:cNvSpPr>
            <a:spLocks noGrp="1"/>
          </p:cNvSpPr>
          <p:nvPr>
            <p:ph idx="1"/>
          </p:nvPr>
        </p:nvSpPr>
        <p:spPr/>
        <p:txBody>
          <a:bodyPr>
            <a:normAutofit lnSpcReduction="10000"/>
          </a:bodyPr>
          <a:lstStyle/>
          <a:p>
            <a:r>
              <a:rPr lang="tr-TR" dirty="0"/>
              <a:t>XVII. Demekler, kuruluşlar; dayanışma ve yardımlaşma</a:t>
            </a:r>
          </a:p>
          <a:p>
            <a:r>
              <a:rPr lang="tr-TR" dirty="0"/>
              <a:t>1. Esnaf </a:t>
            </a:r>
            <a:r>
              <a:rPr lang="tr-TR" dirty="0" err="1"/>
              <a:t>demekleri</a:t>
            </a:r>
            <a:endParaRPr lang="tr-TR" dirty="0"/>
          </a:p>
          <a:p>
            <a:r>
              <a:rPr lang="tr-TR" dirty="0"/>
              <a:t>2. Dinsel kuruluşlar (tarikatlar)</a:t>
            </a:r>
          </a:p>
          <a:p>
            <a:r>
              <a:rPr lang="tr-TR" dirty="0"/>
              <a:t>3. Cinse ve yaşa dayalı .</a:t>
            </a:r>
            <a:r>
              <a:rPr lang="tr-TR" dirty="0" err="1"/>
              <a:t>rgütler</a:t>
            </a:r>
            <a:endParaRPr lang="tr-TR" dirty="0"/>
          </a:p>
          <a:p>
            <a:r>
              <a:rPr lang="tr-TR" dirty="0"/>
              <a:t>4. Komşuluk</a:t>
            </a:r>
          </a:p>
          <a:p>
            <a:r>
              <a:rPr lang="tr-TR" dirty="0" err="1"/>
              <a:t>XVIII.Dinsel</a:t>
            </a:r>
            <a:r>
              <a:rPr lang="tr-TR" dirty="0"/>
              <a:t>-büyüsel içerikli inançlar, işlemler</a:t>
            </a:r>
          </a:p>
          <a:p>
            <a:r>
              <a:rPr lang="tr-TR" dirty="0"/>
              <a:t>1. Ziyaretler, yatırlar, türbeler, mezarlar</a:t>
            </a:r>
          </a:p>
          <a:p>
            <a:r>
              <a:rPr lang="tr-TR" dirty="0"/>
              <a:t>2. Fal, rüya yorumu, gelecekten haber verme</a:t>
            </a:r>
          </a:p>
          <a:p>
            <a:r>
              <a:rPr lang="tr-TR" dirty="0"/>
              <a:t>3. Büyücülük; türleri ve teknikleri</a:t>
            </a:r>
          </a:p>
          <a:p>
            <a:endParaRPr lang="tr-TR" dirty="0"/>
          </a:p>
        </p:txBody>
      </p:sp>
    </p:spTree>
    <p:extLst>
      <p:ext uri="{BB962C8B-B14F-4D97-AF65-F5344CB8AC3E}">
        <p14:creationId xmlns:p14="http://schemas.microsoft.com/office/powerpoint/2010/main" val="16492572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397C386-A10F-1C44-9B29-ABAC103883ED}"/>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1BA106AA-3A13-5941-A29A-DDEFCF2D9A33}"/>
              </a:ext>
            </a:extLst>
          </p:cNvPr>
          <p:cNvSpPr>
            <a:spLocks noGrp="1"/>
          </p:cNvSpPr>
          <p:nvPr>
            <p:ph idx="1"/>
          </p:nvPr>
        </p:nvSpPr>
        <p:spPr/>
        <p:txBody>
          <a:bodyPr numCol="2">
            <a:normAutofit/>
          </a:bodyPr>
          <a:lstStyle/>
          <a:p>
            <a:r>
              <a:rPr lang="tr-TR" dirty="0"/>
              <a:t>XIX. Halk edebiyatı</a:t>
            </a:r>
          </a:p>
          <a:p>
            <a:r>
              <a:rPr lang="tr-TR" dirty="0"/>
              <a:t>1. Destanlar</a:t>
            </a:r>
          </a:p>
          <a:p>
            <a:r>
              <a:rPr lang="tr-TR" dirty="0"/>
              <a:t>2. Efsaneler</a:t>
            </a:r>
          </a:p>
          <a:p>
            <a:r>
              <a:rPr lang="tr-TR" dirty="0"/>
              <a:t>3. Masallar</a:t>
            </a:r>
          </a:p>
          <a:p>
            <a:r>
              <a:rPr lang="tr-TR" dirty="0"/>
              <a:t>4. Halk hikâyeleri</a:t>
            </a:r>
          </a:p>
          <a:p>
            <a:r>
              <a:rPr lang="tr-TR" dirty="0"/>
              <a:t>5. Halk şiiri</a:t>
            </a:r>
          </a:p>
          <a:p>
            <a:r>
              <a:rPr lang="tr-TR" dirty="0"/>
              <a:t>6. Hak türküleri</a:t>
            </a:r>
          </a:p>
          <a:p>
            <a:r>
              <a:rPr lang="tr-TR" dirty="0"/>
              <a:t>7. Fıkralar</a:t>
            </a:r>
          </a:p>
          <a:p>
            <a:r>
              <a:rPr lang="tr-TR" dirty="0"/>
              <a:t>8. Atasözleri-Deyimler</a:t>
            </a:r>
          </a:p>
          <a:p>
            <a:r>
              <a:rPr lang="tr-TR" dirty="0"/>
              <a:t>9. Tekerlemeler</a:t>
            </a:r>
          </a:p>
          <a:p>
            <a:r>
              <a:rPr lang="tr-TR" dirty="0"/>
              <a:t>10. Bilmeceler</a:t>
            </a:r>
          </a:p>
          <a:p>
            <a:r>
              <a:rPr lang="tr-TR" dirty="0"/>
              <a:t>11. Alkışlar, kargışlar</a:t>
            </a:r>
          </a:p>
          <a:p>
            <a:r>
              <a:rPr lang="tr-TR" dirty="0"/>
              <a:t>12. Ağıtlar</a:t>
            </a:r>
          </a:p>
          <a:p>
            <a:r>
              <a:rPr lang="tr-TR" dirty="0"/>
              <a:t>13. </a:t>
            </a:r>
            <a:r>
              <a:rPr lang="tr-TR" dirty="0" err="1"/>
              <a:t>İlâhiler</a:t>
            </a:r>
            <a:endParaRPr lang="tr-TR" dirty="0"/>
          </a:p>
          <a:p>
            <a:r>
              <a:rPr lang="tr-TR" dirty="0"/>
              <a:t>14. Maniler</a:t>
            </a:r>
          </a:p>
          <a:p>
            <a:pPr algn="just"/>
            <a:endParaRPr lang="tr-TR" dirty="0"/>
          </a:p>
        </p:txBody>
      </p:sp>
    </p:spTree>
    <p:extLst>
      <p:ext uri="{BB962C8B-B14F-4D97-AF65-F5344CB8AC3E}">
        <p14:creationId xmlns:p14="http://schemas.microsoft.com/office/powerpoint/2010/main" val="41583341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89EA2611-DCBA-4E97-A2B2-9A466E76BD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1">
            <a:schemeClr val="dk2"/>
          </a:fillRef>
          <a:effectRef idx="0">
            <a:schemeClr val="accent1"/>
          </a:effectRef>
          <a:fontRef idx="minor">
            <a:schemeClr val="lt1"/>
          </a:fontRef>
        </p:style>
      </p:sp>
      <p:sp>
        <p:nvSpPr>
          <p:cNvPr id="11" name="Freeform 5">
            <a:extLst>
              <a:ext uri="{FF2B5EF4-FFF2-40B4-BE49-F238E27FC236}">
                <a16:creationId xmlns:a16="http://schemas.microsoft.com/office/drawing/2014/main" id="{BBC615D1-6E12-40EF-915B-316CFDB550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794"/>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tx1"/>
          </a:solidFill>
          <a:ln>
            <a:noFill/>
          </a:ln>
        </p:spPr>
      </p:sp>
      <p:sp>
        <p:nvSpPr>
          <p:cNvPr id="13" name="Freeform 5">
            <a:extLst>
              <a:ext uri="{FF2B5EF4-FFF2-40B4-BE49-F238E27FC236}">
                <a16:creationId xmlns:a16="http://schemas.microsoft.com/office/drawing/2014/main" id="{B9797D36-DE1E-47CD-881A-6C1F582826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537676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tx1">
              <a:alpha val="20000"/>
            </a:schemeClr>
          </a:solidFill>
          <a:ln>
            <a:noFill/>
          </a:ln>
        </p:spPr>
      </p:sp>
      <p:sp>
        <p:nvSpPr>
          <p:cNvPr id="2" name="Başlık 1">
            <a:extLst>
              <a:ext uri="{FF2B5EF4-FFF2-40B4-BE49-F238E27FC236}">
                <a16:creationId xmlns:a16="http://schemas.microsoft.com/office/drawing/2014/main" id="{57190D40-4A46-5E4A-8E0D-4495F1AF0923}"/>
              </a:ext>
            </a:extLst>
          </p:cNvPr>
          <p:cNvSpPr>
            <a:spLocks noGrp="1"/>
          </p:cNvSpPr>
          <p:nvPr>
            <p:ph type="title"/>
          </p:nvPr>
        </p:nvSpPr>
        <p:spPr>
          <a:xfrm>
            <a:off x="639098" y="629265"/>
            <a:ext cx="6072776" cy="1622322"/>
          </a:xfrm>
        </p:spPr>
        <p:txBody>
          <a:bodyPr>
            <a:normAutofit/>
          </a:bodyPr>
          <a:lstStyle/>
          <a:p>
            <a:endParaRPr lang="tr-TR">
              <a:solidFill>
                <a:srgbClr val="FFFFFF"/>
              </a:solidFill>
            </a:endParaRPr>
          </a:p>
        </p:txBody>
      </p:sp>
      <p:sp>
        <p:nvSpPr>
          <p:cNvPr id="15" name="Rectangle 14">
            <a:extLst>
              <a:ext uri="{FF2B5EF4-FFF2-40B4-BE49-F238E27FC236}">
                <a16:creationId xmlns:a16="http://schemas.microsoft.com/office/drawing/2014/main" id="{4A2FAF1F-F462-46AF-A9E6-CC93C4E2C3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7" name="Oval 16">
            <a:extLst>
              <a:ext uri="{FF2B5EF4-FFF2-40B4-BE49-F238E27FC236}">
                <a16:creationId xmlns:a16="http://schemas.microsoft.com/office/drawing/2014/main" id="{7146BED8-BAE9-42C5-A3DD-7B946445DB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a:extLst>
              <a:ext uri="{FF2B5EF4-FFF2-40B4-BE49-F238E27FC236}">
                <a16:creationId xmlns:a16="http://schemas.microsoft.com/office/drawing/2014/main" id="{15765FE8-B62F-41E4-A73C-74C91A8FD9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3" name="İçerik Yer Tutucusu 2">
            <a:extLst>
              <a:ext uri="{FF2B5EF4-FFF2-40B4-BE49-F238E27FC236}">
                <a16:creationId xmlns:a16="http://schemas.microsoft.com/office/drawing/2014/main" id="{65AB8585-6096-894A-86D4-85FF3C1ADE08}"/>
              </a:ext>
            </a:extLst>
          </p:cNvPr>
          <p:cNvSpPr>
            <a:spLocks noGrp="1"/>
          </p:cNvSpPr>
          <p:nvPr>
            <p:ph idx="1"/>
          </p:nvPr>
        </p:nvSpPr>
        <p:spPr>
          <a:xfrm>
            <a:off x="639098" y="2418735"/>
            <a:ext cx="6072776" cy="3811740"/>
          </a:xfrm>
        </p:spPr>
        <p:txBody>
          <a:bodyPr anchor="ctr">
            <a:normAutofit/>
          </a:bodyPr>
          <a:lstStyle/>
          <a:p>
            <a:r>
              <a:rPr lang="tr-TR" dirty="0">
                <a:solidFill>
                  <a:srgbClr val="FFFFFF"/>
                </a:solidFill>
              </a:rPr>
              <a:t>Folklor kelimesi ilk olarak William John </a:t>
            </a:r>
            <a:r>
              <a:rPr lang="tr-TR" dirty="0" err="1">
                <a:solidFill>
                  <a:srgbClr val="FFFFFF"/>
                </a:solidFill>
              </a:rPr>
              <a:t>Thoms</a:t>
            </a:r>
            <a:r>
              <a:rPr lang="tr-TR" dirty="0">
                <a:solidFill>
                  <a:srgbClr val="FFFFFF"/>
                </a:solidFill>
              </a:rPr>
              <a:t> tarafından </a:t>
            </a:r>
            <a:r>
              <a:rPr lang="tr-TR" i="1" dirty="0" err="1">
                <a:solidFill>
                  <a:srgbClr val="FFFFFF"/>
                </a:solidFill>
              </a:rPr>
              <a:t>Athenaeum</a:t>
            </a:r>
            <a:r>
              <a:rPr lang="tr-TR" i="1" dirty="0">
                <a:solidFill>
                  <a:srgbClr val="FFFFFF"/>
                </a:solidFill>
              </a:rPr>
              <a:t> dergisinde 1846 yılında kullanılmıştır. </a:t>
            </a:r>
          </a:p>
          <a:p>
            <a:endParaRPr lang="tr-TR" dirty="0">
              <a:solidFill>
                <a:srgbClr val="FFFFFF"/>
              </a:solidFill>
            </a:endParaRPr>
          </a:p>
          <a:p>
            <a:endParaRPr lang="tr-TR" dirty="0">
              <a:solidFill>
                <a:srgbClr val="FFFFFF"/>
              </a:solidFill>
            </a:endParaRPr>
          </a:p>
        </p:txBody>
      </p:sp>
    </p:spTree>
    <p:extLst>
      <p:ext uri="{BB962C8B-B14F-4D97-AF65-F5344CB8AC3E}">
        <p14:creationId xmlns:p14="http://schemas.microsoft.com/office/powerpoint/2010/main" val="397817572"/>
      </p:ext>
    </p:extLst>
  </p:cSld>
  <p:clrMapOvr>
    <a:overrideClrMapping bg1="dk1" tx1="lt1" bg2="dk2" tx2="lt2" accent1="accent1" accent2="accent2" accent3="accent3" accent4="accent4" accent5="accent5" accent6="accent6" hlink="hlink" folHlink="folHlink"/>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0E67E67-F288-D446-A009-30DABF680518}"/>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EDC2A192-7F23-0F40-B3BF-740BF3CE66FD}"/>
              </a:ext>
            </a:extLst>
          </p:cNvPr>
          <p:cNvSpPr>
            <a:spLocks noGrp="1"/>
          </p:cNvSpPr>
          <p:nvPr>
            <p:ph idx="1"/>
          </p:nvPr>
        </p:nvSpPr>
        <p:spPr/>
        <p:txBody>
          <a:bodyPr/>
          <a:lstStyle/>
          <a:p>
            <a:r>
              <a:rPr lang="tr-TR" dirty="0"/>
              <a:t>XX. Halk tiyatrosu (geleneksel tiyatro)</a:t>
            </a:r>
          </a:p>
          <a:p>
            <a:r>
              <a:rPr lang="tr-TR" dirty="0"/>
              <a:t>1. Ortaoyunu</a:t>
            </a:r>
          </a:p>
          <a:p>
            <a:r>
              <a:rPr lang="tr-TR" dirty="0"/>
              <a:t>2. Karagöz</a:t>
            </a:r>
          </a:p>
          <a:p>
            <a:r>
              <a:rPr lang="tr-TR" dirty="0"/>
              <a:t>3. Kukla</a:t>
            </a:r>
          </a:p>
          <a:p>
            <a:r>
              <a:rPr lang="tr-TR" dirty="0"/>
              <a:t>4. Meddahlık</a:t>
            </a:r>
          </a:p>
          <a:p>
            <a:r>
              <a:rPr lang="tr-TR" dirty="0"/>
              <a:t>5. Seyirlik </a:t>
            </a:r>
            <a:r>
              <a:rPr lang="tr-TR" dirty="0" err="1"/>
              <a:t>k.ylü'oyunları</a:t>
            </a:r>
            <a:endParaRPr lang="tr-TR" dirty="0"/>
          </a:p>
          <a:p>
            <a:r>
              <a:rPr lang="tr-TR" dirty="0"/>
              <a:t>XXI. Halk oyunları (dansları)</a:t>
            </a:r>
          </a:p>
          <a:p>
            <a:r>
              <a:rPr lang="tr-TR" dirty="0"/>
              <a:t>XXII. Halk müziği ve müzik araçları</a:t>
            </a:r>
          </a:p>
          <a:p>
            <a:endParaRPr lang="tr-TR" dirty="0"/>
          </a:p>
        </p:txBody>
      </p:sp>
    </p:spTree>
    <p:extLst>
      <p:ext uri="{BB962C8B-B14F-4D97-AF65-F5344CB8AC3E}">
        <p14:creationId xmlns:p14="http://schemas.microsoft.com/office/powerpoint/2010/main" val="125928663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159F0B7-8C35-C64D-BC1D-7D12D196C93C}"/>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053A9EB4-C58E-4D4A-B5FC-E11A36C26613}"/>
              </a:ext>
            </a:extLst>
          </p:cNvPr>
          <p:cNvSpPr>
            <a:spLocks noGrp="1"/>
          </p:cNvSpPr>
          <p:nvPr>
            <p:ph idx="1"/>
          </p:nvPr>
        </p:nvSpPr>
        <p:spPr/>
        <p:txBody>
          <a:bodyPr>
            <a:normAutofit fontScale="85000" lnSpcReduction="20000"/>
          </a:bodyPr>
          <a:lstStyle/>
          <a:p>
            <a:r>
              <a:rPr lang="tr-TR" dirty="0" err="1"/>
              <a:t>XXIII.Çocuk</a:t>
            </a:r>
            <a:r>
              <a:rPr lang="tr-TR" dirty="0"/>
              <a:t> oyunları ve oyuncaklar</a:t>
            </a:r>
          </a:p>
          <a:p>
            <a:r>
              <a:rPr lang="tr-TR" dirty="0"/>
              <a:t>1. Temsili nitelikteki oyunlar</a:t>
            </a:r>
          </a:p>
          <a:p>
            <a:r>
              <a:rPr lang="tr-TR" dirty="0"/>
              <a:t>2. Beceriyi ve yeteneği amaçlayan oyunlar</a:t>
            </a:r>
          </a:p>
          <a:p>
            <a:r>
              <a:rPr lang="tr-TR" dirty="0"/>
              <a:t>3. Oyuncak türleri ve nitelikleri</a:t>
            </a:r>
          </a:p>
          <a:p>
            <a:r>
              <a:rPr lang="tr-TR" dirty="0"/>
              <a:t>XXIV. Halk eğlenceleri; sporlar</a:t>
            </a:r>
          </a:p>
          <a:p>
            <a:r>
              <a:rPr lang="tr-TR" dirty="0"/>
              <a:t>XXV. Adlar</a:t>
            </a:r>
          </a:p>
          <a:p>
            <a:r>
              <a:rPr lang="tr-TR" dirty="0"/>
              <a:t>A. İnsan adları</a:t>
            </a:r>
          </a:p>
          <a:p>
            <a:r>
              <a:rPr lang="tr-TR" dirty="0"/>
              <a:t>1. Asıl adlar</a:t>
            </a:r>
          </a:p>
          <a:p>
            <a:r>
              <a:rPr lang="tr-TR" dirty="0"/>
              <a:t>2. Soyadları</a:t>
            </a:r>
          </a:p>
          <a:p>
            <a:r>
              <a:rPr lang="tr-TR" dirty="0"/>
              <a:t>3. Lakaplar-takma adlar</a:t>
            </a:r>
          </a:p>
          <a:p>
            <a:r>
              <a:rPr lang="tr-TR" dirty="0"/>
              <a:t>B. Yer, su, dağ, köy, meydan, cadde, sokak, ev adları</a:t>
            </a:r>
          </a:p>
          <a:p>
            <a:endParaRPr lang="tr-TR" dirty="0"/>
          </a:p>
        </p:txBody>
      </p:sp>
    </p:spTree>
    <p:extLst>
      <p:ext uri="{BB962C8B-B14F-4D97-AF65-F5344CB8AC3E}">
        <p14:creationId xmlns:p14="http://schemas.microsoft.com/office/powerpoint/2010/main" val="12389177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C6343A6-A56A-0E43-918D-AADE25FE5B72}"/>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4E6E1165-1D00-6647-BB6B-F858CF58C490}"/>
              </a:ext>
            </a:extLst>
          </p:cNvPr>
          <p:cNvSpPr>
            <a:spLocks noGrp="1"/>
          </p:cNvSpPr>
          <p:nvPr>
            <p:ph idx="1"/>
          </p:nvPr>
        </p:nvSpPr>
        <p:spPr/>
        <p:txBody>
          <a:bodyPr/>
          <a:lstStyle/>
          <a:p>
            <a:r>
              <a:rPr lang="tr-TR" dirty="0"/>
              <a:t>Folklor, </a:t>
            </a:r>
            <a:r>
              <a:rPr lang="tr-TR" dirty="0" err="1"/>
              <a:t>Saksonca</a:t>
            </a:r>
            <a:r>
              <a:rPr lang="tr-TR" dirty="0"/>
              <a:t> kökenli bir terimdir ve halk anlamına gelen «folk» ile bilgi anlamına gelen «</a:t>
            </a:r>
            <a:r>
              <a:rPr lang="tr-TR" dirty="0" err="1"/>
              <a:t>lore</a:t>
            </a:r>
            <a:r>
              <a:rPr lang="tr-TR" dirty="0"/>
              <a:t>» kelimesinden türetilmiştir. </a:t>
            </a:r>
          </a:p>
          <a:p>
            <a:r>
              <a:rPr lang="tr-TR" dirty="0"/>
              <a:t>Türkçeye halkiyat, halkbilgisi ve halkbilim olarak çevrilmiştir.</a:t>
            </a:r>
          </a:p>
          <a:p>
            <a:endParaRPr lang="tr-TR" dirty="0"/>
          </a:p>
          <a:p>
            <a:r>
              <a:rPr lang="tr-TR" dirty="0"/>
              <a:t>Almancanın konuşulduğu ülkelerde ise </a:t>
            </a:r>
            <a:r>
              <a:rPr lang="tr-TR" dirty="0" err="1"/>
              <a:t>Volkskunde</a:t>
            </a:r>
            <a:r>
              <a:rPr lang="tr-TR" dirty="0"/>
              <a:t> olarak kullanılmıştır.</a:t>
            </a:r>
          </a:p>
        </p:txBody>
      </p:sp>
    </p:spTree>
    <p:extLst>
      <p:ext uri="{BB962C8B-B14F-4D97-AF65-F5344CB8AC3E}">
        <p14:creationId xmlns:p14="http://schemas.microsoft.com/office/powerpoint/2010/main" val="29920657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Freeform 16">
            <a:extLst>
              <a:ext uri="{FF2B5EF4-FFF2-40B4-BE49-F238E27FC236}">
                <a16:creationId xmlns:a16="http://schemas.microsoft.com/office/drawing/2014/main" id="{E4F17063-EDA4-417B-946F-BA357F3B39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242856" y="3128074"/>
            <a:ext cx="3472060" cy="825932"/>
          </a:xfrm>
          <a:custGeom>
            <a:avLst/>
            <a:gdLst>
              <a:gd name="connsiteX0" fmla="*/ 3470310 w 3472060"/>
              <a:gd name="connsiteY0" fmla="*/ 0 h 825932"/>
              <a:gd name="connsiteX1" fmla="*/ 3472060 w 3472060"/>
              <a:gd name="connsiteY1" fmla="*/ 12850 h 825932"/>
              <a:gd name="connsiteX2" fmla="*/ 3472060 w 3472060"/>
              <a:gd name="connsiteY2" fmla="*/ 480529 h 825932"/>
              <a:gd name="connsiteX3" fmla="*/ 3363699 w 3472060"/>
              <a:gd name="connsiteY3" fmla="*/ 498471 h 825932"/>
              <a:gd name="connsiteX4" fmla="*/ 42060 w 3472060"/>
              <a:gd name="connsiteY4" fmla="*/ 824486 h 825932"/>
              <a:gd name="connsiteX5" fmla="*/ 0 w 3472060"/>
              <a:gd name="connsiteY5" fmla="*/ 758452 h 825932"/>
              <a:gd name="connsiteX6" fmla="*/ 188014 w 3472060"/>
              <a:gd name="connsiteY6" fmla="*/ 735602 h 825932"/>
              <a:gd name="connsiteX7" fmla="*/ 284087 w 3472060"/>
              <a:gd name="connsiteY7" fmla="*/ 722590 h 825932"/>
              <a:gd name="connsiteX8" fmla="*/ 382288 w 3472060"/>
              <a:gd name="connsiteY8" fmla="*/ 709392 h 825932"/>
              <a:gd name="connsiteX9" fmla="*/ 481858 w 3472060"/>
              <a:gd name="connsiteY9" fmla="*/ 695774 h 825932"/>
              <a:gd name="connsiteX10" fmla="*/ 581897 w 3472060"/>
              <a:gd name="connsiteY10" fmla="*/ 680711 h 825932"/>
              <a:gd name="connsiteX11" fmla="*/ 683670 w 3472060"/>
              <a:gd name="connsiteY11" fmla="*/ 665256 h 825932"/>
              <a:gd name="connsiteX12" fmla="*/ 787206 w 3472060"/>
              <a:gd name="connsiteY12" fmla="*/ 649587 h 825932"/>
              <a:gd name="connsiteX13" fmla="*/ 892019 w 3472060"/>
              <a:gd name="connsiteY13" fmla="*/ 632968 h 825932"/>
              <a:gd name="connsiteX14" fmla="*/ 997620 w 3472060"/>
              <a:gd name="connsiteY14" fmla="*/ 614667 h 825932"/>
              <a:gd name="connsiteX15" fmla="*/ 1104727 w 3472060"/>
              <a:gd name="connsiteY15" fmla="*/ 596741 h 825932"/>
              <a:gd name="connsiteX16" fmla="*/ 1212669 w 3472060"/>
              <a:gd name="connsiteY16" fmla="*/ 577397 h 825932"/>
              <a:gd name="connsiteX17" fmla="*/ 1321506 w 3472060"/>
              <a:gd name="connsiteY17" fmla="*/ 556988 h 825932"/>
              <a:gd name="connsiteX18" fmla="*/ 1430709 w 3472060"/>
              <a:gd name="connsiteY18" fmla="*/ 536607 h 825932"/>
              <a:gd name="connsiteX19" fmla="*/ 1541050 w 3472060"/>
              <a:gd name="connsiteY19" fmla="*/ 514481 h 825932"/>
              <a:gd name="connsiteX20" fmla="*/ 1652805 w 3472060"/>
              <a:gd name="connsiteY20" fmla="*/ 492202 h 825932"/>
              <a:gd name="connsiteX21" fmla="*/ 1763708 w 3472060"/>
              <a:gd name="connsiteY21" fmla="*/ 469161 h 825932"/>
              <a:gd name="connsiteX22" fmla="*/ 1875795 w 3472060"/>
              <a:gd name="connsiteY22" fmla="*/ 444641 h 825932"/>
              <a:gd name="connsiteX23" fmla="*/ 1989128 w 3472060"/>
              <a:gd name="connsiteY23" fmla="*/ 418995 h 825932"/>
              <a:gd name="connsiteX24" fmla="*/ 2102476 w 3472060"/>
              <a:gd name="connsiteY24" fmla="*/ 393438 h 825932"/>
              <a:gd name="connsiteX25" fmla="*/ 2215549 w 3472060"/>
              <a:gd name="connsiteY25" fmla="*/ 366291 h 825932"/>
              <a:gd name="connsiteX26" fmla="*/ 2330490 w 3472060"/>
              <a:gd name="connsiteY26" fmla="*/ 337455 h 825932"/>
              <a:gd name="connsiteX27" fmla="*/ 2443333 w 3472060"/>
              <a:gd name="connsiteY27" fmla="*/ 308983 h 825932"/>
              <a:gd name="connsiteX28" fmla="*/ 2558014 w 3472060"/>
              <a:gd name="connsiteY28" fmla="*/ 278646 h 825932"/>
              <a:gd name="connsiteX29" fmla="*/ 2673621 w 3472060"/>
              <a:gd name="connsiteY29" fmla="*/ 247421 h 825932"/>
              <a:gd name="connsiteX30" fmla="*/ 2787008 w 3472060"/>
              <a:gd name="connsiteY30" fmla="*/ 215853 h 825932"/>
              <a:gd name="connsiteX31" fmla="*/ 2901442 w 3472060"/>
              <a:gd name="connsiteY31" fmla="*/ 182011 h 825932"/>
              <a:gd name="connsiteX32" fmla="*/ 3015722 w 3472060"/>
              <a:gd name="connsiteY32" fmla="*/ 147286 h 825932"/>
              <a:gd name="connsiteX33" fmla="*/ 3130018 w 3472060"/>
              <a:gd name="connsiteY33" fmla="*/ 112649 h 825932"/>
              <a:gd name="connsiteX34" fmla="*/ 3243551 w 3472060"/>
              <a:gd name="connsiteY34" fmla="*/ 75688 h 825932"/>
              <a:gd name="connsiteX35" fmla="*/ 3356992 w 3472060"/>
              <a:gd name="connsiteY35" fmla="*/ 38197 h 825932"/>
              <a:gd name="connsiteX36" fmla="*/ 3470310 w 3472060"/>
              <a:gd name="connsiteY36" fmla="*/ 0 h 825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472060" h="825932">
                <a:moveTo>
                  <a:pt x="3470310" y="0"/>
                </a:moveTo>
                <a:lnTo>
                  <a:pt x="3472060" y="12850"/>
                </a:lnTo>
                <a:lnTo>
                  <a:pt x="3472060" y="480529"/>
                </a:lnTo>
                <a:lnTo>
                  <a:pt x="3363699" y="498471"/>
                </a:lnTo>
                <a:cubicBezTo>
                  <a:pt x="2435623" y="645518"/>
                  <a:pt x="603076" y="844866"/>
                  <a:pt x="42060" y="824486"/>
                </a:cubicBezTo>
                <a:cubicBezTo>
                  <a:pt x="28151" y="802425"/>
                  <a:pt x="13909" y="780513"/>
                  <a:pt x="0" y="758452"/>
                </a:cubicBezTo>
                <a:lnTo>
                  <a:pt x="188014" y="735602"/>
                </a:lnTo>
                <a:lnTo>
                  <a:pt x="284087" y="722590"/>
                </a:lnTo>
                <a:lnTo>
                  <a:pt x="382288" y="709392"/>
                </a:lnTo>
                <a:lnTo>
                  <a:pt x="481858" y="695774"/>
                </a:lnTo>
                <a:lnTo>
                  <a:pt x="581897" y="680711"/>
                </a:lnTo>
                <a:lnTo>
                  <a:pt x="683670" y="665256"/>
                </a:lnTo>
                <a:lnTo>
                  <a:pt x="787206" y="649587"/>
                </a:lnTo>
                <a:lnTo>
                  <a:pt x="892019" y="632968"/>
                </a:lnTo>
                <a:lnTo>
                  <a:pt x="997620" y="614667"/>
                </a:lnTo>
                <a:lnTo>
                  <a:pt x="1104727" y="596741"/>
                </a:lnTo>
                <a:lnTo>
                  <a:pt x="1212669" y="577397"/>
                </a:lnTo>
                <a:lnTo>
                  <a:pt x="1321506" y="556988"/>
                </a:lnTo>
                <a:lnTo>
                  <a:pt x="1430709" y="536607"/>
                </a:lnTo>
                <a:lnTo>
                  <a:pt x="1541050" y="514481"/>
                </a:lnTo>
                <a:lnTo>
                  <a:pt x="1652805" y="492202"/>
                </a:lnTo>
                <a:lnTo>
                  <a:pt x="1763708" y="469161"/>
                </a:lnTo>
                <a:lnTo>
                  <a:pt x="1875795" y="444641"/>
                </a:lnTo>
                <a:lnTo>
                  <a:pt x="1989128" y="418995"/>
                </a:lnTo>
                <a:lnTo>
                  <a:pt x="2102476" y="393438"/>
                </a:lnTo>
                <a:lnTo>
                  <a:pt x="2215549" y="366291"/>
                </a:lnTo>
                <a:lnTo>
                  <a:pt x="2330490" y="337455"/>
                </a:lnTo>
                <a:lnTo>
                  <a:pt x="2443333" y="308983"/>
                </a:lnTo>
                <a:lnTo>
                  <a:pt x="2558014" y="278646"/>
                </a:lnTo>
                <a:lnTo>
                  <a:pt x="2673621" y="247421"/>
                </a:lnTo>
                <a:lnTo>
                  <a:pt x="2787008" y="215853"/>
                </a:lnTo>
                <a:lnTo>
                  <a:pt x="2901442" y="182011"/>
                </a:lnTo>
                <a:lnTo>
                  <a:pt x="3015722" y="147286"/>
                </a:lnTo>
                <a:lnTo>
                  <a:pt x="3130018" y="112649"/>
                </a:lnTo>
                <a:lnTo>
                  <a:pt x="3243551" y="75688"/>
                </a:lnTo>
                <a:lnTo>
                  <a:pt x="3356992" y="38197"/>
                </a:lnTo>
                <a:lnTo>
                  <a:pt x="3470310" y="0"/>
                </a:lnTo>
                <a:close/>
              </a:path>
            </a:pathLst>
          </a:custGeom>
          <a:solidFill>
            <a:schemeClr val="tx1">
              <a:alpha val="20000"/>
            </a:schemeClr>
          </a:solidFill>
          <a:ln>
            <a:noFill/>
          </a:ln>
        </p:spPr>
        <p:txBody>
          <a:bodyPr rtlCol="0" anchor="ctr"/>
          <a:lstStyle/>
          <a:p>
            <a:pPr algn="ctr"/>
            <a:endParaRPr lang="en-US" dirty="0">
              <a:solidFill>
                <a:schemeClr val="tx1"/>
              </a:solidFill>
            </a:endParaRPr>
          </a:p>
        </p:txBody>
      </p:sp>
      <p:sp>
        <p:nvSpPr>
          <p:cNvPr id="13" name="Freeform: Shape 12">
            <a:extLst>
              <a:ext uri="{FF2B5EF4-FFF2-40B4-BE49-F238E27FC236}">
                <a16:creationId xmlns:a16="http://schemas.microsoft.com/office/drawing/2014/main" id="{D36F3EEA-55D4-4677-80E7-92D00B8F34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358392"/>
            <a:ext cx="12192000" cy="3033446"/>
          </a:xfrm>
          <a:custGeom>
            <a:avLst/>
            <a:gdLst>
              <a:gd name="connsiteX0" fmla="*/ 1 w 12192000"/>
              <a:gd name="connsiteY0" fmla="*/ 0 h 2802467"/>
              <a:gd name="connsiteX1" fmla="*/ 71932 w 12192000"/>
              <a:gd name="connsiteY1" fmla="*/ 12261 h 2802467"/>
              <a:gd name="connsiteX2" fmla="*/ 282848 w 12192000"/>
              <a:gd name="connsiteY2" fmla="*/ 48342 h 2802467"/>
              <a:gd name="connsiteX3" fmla="*/ 436464 w 12192000"/>
              <a:gd name="connsiteY3" fmla="*/ 73565 h 2802467"/>
              <a:gd name="connsiteX4" fmla="*/ 619339 w 12192000"/>
              <a:gd name="connsiteY4" fmla="*/ 100188 h 2802467"/>
              <a:gd name="connsiteX5" fmla="*/ 836351 w 12192000"/>
              <a:gd name="connsiteY5" fmla="*/ 132066 h 2802467"/>
              <a:gd name="connsiteX6" fmla="*/ 1076528 w 12192000"/>
              <a:gd name="connsiteY6" fmla="*/ 165696 h 2802467"/>
              <a:gd name="connsiteX7" fmla="*/ 1347183 w 12192000"/>
              <a:gd name="connsiteY7" fmla="*/ 201077 h 2802467"/>
              <a:gd name="connsiteX8" fmla="*/ 1642223 w 12192000"/>
              <a:gd name="connsiteY8" fmla="*/ 238560 h 2802467"/>
              <a:gd name="connsiteX9" fmla="*/ 1962864 w 12192000"/>
              <a:gd name="connsiteY9" fmla="*/ 276043 h 2802467"/>
              <a:gd name="connsiteX10" fmla="*/ 2304232 w 12192000"/>
              <a:gd name="connsiteY10" fmla="*/ 314226 h 2802467"/>
              <a:gd name="connsiteX11" fmla="*/ 2672421 w 12192000"/>
              <a:gd name="connsiteY11" fmla="*/ 349608 h 2802467"/>
              <a:gd name="connsiteX12" fmla="*/ 3057678 w 12192000"/>
              <a:gd name="connsiteY12" fmla="*/ 383587 h 2802467"/>
              <a:gd name="connsiteX13" fmla="*/ 3464881 w 12192000"/>
              <a:gd name="connsiteY13" fmla="*/ 414415 h 2802467"/>
              <a:gd name="connsiteX14" fmla="*/ 3889152 w 12192000"/>
              <a:gd name="connsiteY14" fmla="*/ 443840 h 2802467"/>
              <a:gd name="connsiteX15" fmla="*/ 4331710 w 12192000"/>
              <a:gd name="connsiteY15" fmla="*/ 471515 h 2802467"/>
              <a:gd name="connsiteX16" fmla="*/ 4558476 w 12192000"/>
              <a:gd name="connsiteY16" fmla="*/ 481323 h 2802467"/>
              <a:gd name="connsiteX17" fmla="*/ 4790118 w 12192000"/>
              <a:gd name="connsiteY17" fmla="*/ 492183 h 2802467"/>
              <a:gd name="connsiteX18" fmla="*/ 5025418 w 12192000"/>
              <a:gd name="connsiteY18" fmla="*/ 502342 h 2802467"/>
              <a:gd name="connsiteX19" fmla="*/ 5261937 w 12192000"/>
              <a:gd name="connsiteY19" fmla="*/ 508998 h 2802467"/>
              <a:gd name="connsiteX20" fmla="*/ 5503332 w 12192000"/>
              <a:gd name="connsiteY20" fmla="*/ 514953 h 2802467"/>
              <a:gd name="connsiteX21" fmla="*/ 5747166 w 12192000"/>
              <a:gd name="connsiteY21" fmla="*/ 521259 h 2802467"/>
              <a:gd name="connsiteX22" fmla="*/ 5995877 w 12192000"/>
              <a:gd name="connsiteY22" fmla="*/ 525462 h 2802467"/>
              <a:gd name="connsiteX23" fmla="*/ 6247026 w 12192000"/>
              <a:gd name="connsiteY23" fmla="*/ 525462 h 2802467"/>
              <a:gd name="connsiteX24" fmla="*/ 6500613 w 12192000"/>
              <a:gd name="connsiteY24" fmla="*/ 527564 h 2802467"/>
              <a:gd name="connsiteX25" fmla="*/ 6756639 w 12192000"/>
              <a:gd name="connsiteY25" fmla="*/ 525462 h 2802467"/>
              <a:gd name="connsiteX26" fmla="*/ 7016322 w 12192000"/>
              <a:gd name="connsiteY26" fmla="*/ 521259 h 2802467"/>
              <a:gd name="connsiteX27" fmla="*/ 7276005 w 12192000"/>
              <a:gd name="connsiteY27" fmla="*/ 517405 h 2802467"/>
              <a:gd name="connsiteX28" fmla="*/ 7539345 w 12192000"/>
              <a:gd name="connsiteY28" fmla="*/ 508998 h 2802467"/>
              <a:gd name="connsiteX29" fmla="*/ 7805124 w 12192000"/>
              <a:gd name="connsiteY29" fmla="*/ 500240 h 2802467"/>
              <a:gd name="connsiteX30" fmla="*/ 8070903 w 12192000"/>
              <a:gd name="connsiteY30" fmla="*/ 490081 h 2802467"/>
              <a:gd name="connsiteX31" fmla="*/ 8339121 w 12192000"/>
              <a:gd name="connsiteY31" fmla="*/ 475719 h 2802467"/>
              <a:gd name="connsiteX32" fmla="*/ 8609776 w 12192000"/>
              <a:gd name="connsiteY32" fmla="*/ 458553 h 2802467"/>
              <a:gd name="connsiteX33" fmla="*/ 8881651 w 12192000"/>
              <a:gd name="connsiteY33" fmla="*/ 442089 h 2802467"/>
              <a:gd name="connsiteX34" fmla="*/ 9153526 w 12192000"/>
              <a:gd name="connsiteY34" fmla="*/ 421070 h 2802467"/>
              <a:gd name="connsiteX35" fmla="*/ 9429058 w 12192000"/>
              <a:gd name="connsiteY35" fmla="*/ 395848 h 2802467"/>
              <a:gd name="connsiteX36" fmla="*/ 9700933 w 12192000"/>
              <a:gd name="connsiteY36" fmla="*/ 370626 h 2802467"/>
              <a:gd name="connsiteX37" fmla="*/ 9977684 w 12192000"/>
              <a:gd name="connsiteY37" fmla="*/ 341550 h 2802467"/>
              <a:gd name="connsiteX38" fmla="*/ 10255655 w 12192000"/>
              <a:gd name="connsiteY38" fmla="*/ 309672 h 2802467"/>
              <a:gd name="connsiteX39" fmla="*/ 10529968 w 12192000"/>
              <a:gd name="connsiteY39" fmla="*/ 276043 h 2802467"/>
              <a:gd name="connsiteX40" fmla="*/ 10807939 w 12192000"/>
              <a:gd name="connsiteY40" fmla="*/ 236808 h 2802467"/>
              <a:gd name="connsiteX41" fmla="*/ 11084690 w 12192000"/>
              <a:gd name="connsiteY41" fmla="*/ 194771 h 2802467"/>
              <a:gd name="connsiteX42" fmla="*/ 11362661 w 12192000"/>
              <a:gd name="connsiteY42" fmla="*/ 153085 h 2802467"/>
              <a:gd name="connsiteX43" fmla="*/ 11639412 w 12192000"/>
              <a:gd name="connsiteY43" fmla="*/ 104392 h 2802467"/>
              <a:gd name="connsiteX44" fmla="*/ 11914945 w 12192000"/>
              <a:gd name="connsiteY44" fmla="*/ 54648 h 2802467"/>
              <a:gd name="connsiteX45" fmla="*/ 12191696 w 12192000"/>
              <a:gd name="connsiteY45" fmla="*/ 2452 h 2802467"/>
              <a:gd name="connsiteX46" fmla="*/ 12191696 w 12192000"/>
              <a:gd name="connsiteY46" fmla="*/ 2236410 h 2802467"/>
              <a:gd name="connsiteX47" fmla="*/ 12192000 w 12192000"/>
              <a:gd name="connsiteY47" fmla="*/ 2236410 h 2802467"/>
              <a:gd name="connsiteX48" fmla="*/ 12192000 w 12192000"/>
              <a:gd name="connsiteY48" fmla="*/ 2802467 h 2802467"/>
              <a:gd name="connsiteX49" fmla="*/ 12191696 w 12192000"/>
              <a:gd name="connsiteY49" fmla="*/ 2802467 h 2802467"/>
              <a:gd name="connsiteX50" fmla="*/ 0 w 12192000"/>
              <a:gd name="connsiteY50" fmla="*/ 2802467 h 2802467"/>
              <a:gd name="connsiteX51" fmla="*/ 0 w 12192000"/>
              <a:gd name="connsiteY51" fmla="*/ 2236410 h 2802467"/>
              <a:gd name="connsiteX52" fmla="*/ 1 w 12192000"/>
              <a:gd name="connsiteY52" fmla="*/ 2236410 h 2802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Lst>
            <a:rect l="l" t="t" r="r" b="b"/>
            <a:pathLst>
              <a:path w="12192000" h="2802467">
                <a:moveTo>
                  <a:pt x="1" y="0"/>
                </a:moveTo>
                <a:lnTo>
                  <a:pt x="71932" y="12261"/>
                </a:lnTo>
                <a:lnTo>
                  <a:pt x="282848" y="48342"/>
                </a:lnTo>
                <a:lnTo>
                  <a:pt x="436464" y="73565"/>
                </a:lnTo>
                <a:lnTo>
                  <a:pt x="619339" y="100188"/>
                </a:lnTo>
                <a:lnTo>
                  <a:pt x="836351" y="132066"/>
                </a:lnTo>
                <a:lnTo>
                  <a:pt x="1076528" y="165696"/>
                </a:lnTo>
                <a:lnTo>
                  <a:pt x="1347183" y="201077"/>
                </a:lnTo>
                <a:lnTo>
                  <a:pt x="1642223" y="238560"/>
                </a:lnTo>
                <a:lnTo>
                  <a:pt x="1962864" y="276043"/>
                </a:lnTo>
                <a:lnTo>
                  <a:pt x="2304232" y="314226"/>
                </a:lnTo>
                <a:lnTo>
                  <a:pt x="2672421" y="349608"/>
                </a:lnTo>
                <a:lnTo>
                  <a:pt x="3057678" y="383587"/>
                </a:lnTo>
                <a:lnTo>
                  <a:pt x="3464881" y="414415"/>
                </a:lnTo>
                <a:lnTo>
                  <a:pt x="3889152" y="443840"/>
                </a:lnTo>
                <a:lnTo>
                  <a:pt x="4331710" y="471515"/>
                </a:lnTo>
                <a:lnTo>
                  <a:pt x="4558476" y="481323"/>
                </a:lnTo>
                <a:lnTo>
                  <a:pt x="4790118" y="492183"/>
                </a:lnTo>
                <a:lnTo>
                  <a:pt x="5025418" y="502342"/>
                </a:lnTo>
                <a:lnTo>
                  <a:pt x="5261937" y="508998"/>
                </a:lnTo>
                <a:lnTo>
                  <a:pt x="5503332" y="514953"/>
                </a:lnTo>
                <a:lnTo>
                  <a:pt x="5747166" y="521259"/>
                </a:lnTo>
                <a:lnTo>
                  <a:pt x="5995877" y="525462"/>
                </a:lnTo>
                <a:lnTo>
                  <a:pt x="6247026" y="525462"/>
                </a:lnTo>
                <a:lnTo>
                  <a:pt x="6500613" y="527564"/>
                </a:lnTo>
                <a:lnTo>
                  <a:pt x="6756639" y="525462"/>
                </a:lnTo>
                <a:lnTo>
                  <a:pt x="7016322" y="521259"/>
                </a:lnTo>
                <a:lnTo>
                  <a:pt x="7276005" y="517405"/>
                </a:lnTo>
                <a:lnTo>
                  <a:pt x="7539345" y="508998"/>
                </a:lnTo>
                <a:lnTo>
                  <a:pt x="7805124" y="500240"/>
                </a:lnTo>
                <a:lnTo>
                  <a:pt x="8070903" y="490081"/>
                </a:lnTo>
                <a:lnTo>
                  <a:pt x="8339121" y="475719"/>
                </a:lnTo>
                <a:lnTo>
                  <a:pt x="8609776" y="458553"/>
                </a:lnTo>
                <a:lnTo>
                  <a:pt x="8881651" y="442089"/>
                </a:lnTo>
                <a:lnTo>
                  <a:pt x="9153526" y="421070"/>
                </a:lnTo>
                <a:lnTo>
                  <a:pt x="9429058" y="395848"/>
                </a:lnTo>
                <a:lnTo>
                  <a:pt x="9700933" y="370626"/>
                </a:lnTo>
                <a:lnTo>
                  <a:pt x="9977684" y="341550"/>
                </a:lnTo>
                <a:lnTo>
                  <a:pt x="10255655" y="309672"/>
                </a:lnTo>
                <a:lnTo>
                  <a:pt x="10529968" y="276043"/>
                </a:lnTo>
                <a:lnTo>
                  <a:pt x="10807939" y="236808"/>
                </a:lnTo>
                <a:lnTo>
                  <a:pt x="11084690" y="194771"/>
                </a:lnTo>
                <a:lnTo>
                  <a:pt x="11362661" y="153085"/>
                </a:lnTo>
                <a:lnTo>
                  <a:pt x="11639412" y="104392"/>
                </a:lnTo>
                <a:lnTo>
                  <a:pt x="11914945" y="54648"/>
                </a:lnTo>
                <a:lnTo>
                  <a:pt x="12191696" y="2452"/>
                </a:lnTo>
                <a:lnTo>
                  <a:pt x="12191696" y="2236410"/>
                </a:lnTo>
                <a:lnTo>
                  <a:pt x="12192000" y="2236410"/>
                </a:lnTo>
                <a:lnTo>
                  <a:pt x="12192000" y="2802467"/>
                </a:lnTo>
                <a:lnTo>
                  <a:pt x="12191696" y="2802467"/>
                </a:lnTo>
                <a:lnTo>
                  <a:pt x="0" y="2802467"/>
                </a:lnTo>
                <a:lnTo>
                  <a:pt x="0" y="2236410"/>
                </a:lnTo>
                <a:lnTo>
                  <a:pt x="1" y="2236410"/>
                </a:lnTo>
                <a:close/>
              </a:path>
            </a:pathLst>
          </a:cu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15" name="Freeform 5">
            <a:extLst>
              <a:ext uri="{FF2B5EF4-FFF2-40B4-BE49-F238E27FC236}">
                <a16:creationId xmlns:a16="http://schemas.microsoft.com/office/drawing/2014/main" id="{C91E93A7-6C7F-4F77-9CB0-280D958EF4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tx1"/>
          </a:solidFill>
          <a:ln>
            <a:noFill/>
          </a:ln>
        </p:spPr>
      </p:sp>
      <p:sp>
        <p:nvSpPr>
          <p:cNvPr id="2" name="Başlık 1">
            <a:extLst>
              <a:ext uri="{FF2B5EF4-FFF2-40B4-BE49-F238E27FC236}">
                <a16:creationId xmlns:a16="http://schemas.microsoft.com/office/drawing/2014/main" id="{CB36D337-D621-0C49-AF6E-D524357220A5}"/>
              </a:ext>
            </a:extLst>
          </p:cNvPr>
          <p:cNvSpPr>
            <a:spLocks noGrp="1"/>
          </p:cNvSpPr>
          <p:nvPr>
            <p:ph type="title"/>
          </p:nvPr>
        </p:nvSpPr>
        <p:spPr>
          <a:xfrm>
            <a:off x="1154955" y="4110824"/>
            <a:ext cx="5015258" cy="1908975"/>
          </a:xfrm>
        </p:spPr>
        <p:txBody>
          <a:bodyPr>
            <a:normAutofit/>
          </a:bodyPr>
          <a:lstStyle/>
          <a:p>
            <a:endParaRPr lang="tr-TR" dirty="0">
              <a:solidFill>
                <a:schemeClr val="tx1"/>
              </a:solidFill>
            </a:endParaRPr>
          </a:p>
        </p:txBody>
      </p:sp>
      <p:sp>
        <p:nvSpPr>
          <p:cNvPr id="8" name="Content Placeholder 7">
            <a:extLst>
              <a:ext uri="{FF2B5EF4-FFF2-40B4-BE49-F238E27FC236}">
                <a16:creationId xmlns:a16="http://schemas.microsoft.com/office/drawing/2014/main" id="{AADA93D3-FC4F-44A4-85A0-99A35EAE01AB}"/>
              </a:ext>
            </a:extLst>
          </p:cNvPr>
          <p:cNvSpPr>
            <a:spLocks noGrp="1"/>
          </p:cNvSpPr>
          <p:nvPr>
            <p:ph idx="1"/>
          </p:nvPr>
        </p:nvSpPr>
        <p:spPr>
          <a:xfrm>
            <a:off x="6375894" y="4110824"/>
            <a:ext cx="4772509" cy="1908976"/>
          </a:xfrm>
        </p:spPr>
        <p:txBody>
          <a:bodyPr anchor="ctr">
            <a:normAutofit/>
          </a:bodyPr>
          <a:lstStyle/>
          <a:p>
            <a:r>
              <a:rPr lang="en-US" dirty="0" err="1">
                <a:solidFill>
                  <a:schemeClr val="tx1"/>
                </a:solidFill>
              </a:rPr>
              <a:t>Yunanca’da</a:t>
            </a:r>
            <a:r>
              <a:rPr lang="en-US" dirty="0">
                <a:solidFill>
                  <a:schemeClr val="tx1"/>
                </a:solidFill>
              </a:rPr>
              <a:t> </a:t>
            </a:r>
            <a:r>
              <a:rPr lang="en-US" dirty="0" err="1">
                <a:solidFill>
                  <a:schemeClr val="tx1"/>
                </a:solidFill>
              </a:rPr>
              <a:t>ise</a:t>
            </a:r>
            <a:r>
              <a:rPr lang="en-US" dirty="0">
                <a:solidFill>
                  <a:schemeClr val="tx1"/>
                </a:solidFill>
              </a:rPr>
              <a:t> </a:t>
            </a:r>
            <a:r>
              <a:rPr lang="el-GR" dirty="0"/>
              <a:t>Λαογραφία</a:t>
            </a:r>
            <a:r>
              <a:rPr lang="tr-TR" dirty="0"/>
              <a:t> (</a:t>
            </a:r>
            <a:r>
              <a:rPr lang="tr-TR" dirty="0" err="1"/>
              <a:t>laografia</a:t>
            </a:r>
            <a:r>
              <a:rPr lang="tr-TR" dirty="0"/>
              <a:t>) terimiyle karşılanmıştır.</a:t>
            </a:r>
            <a:endParaRPr lang="el-GR" dirty="0"/>
          </a:p>
          <a:p>
            <a:pPr marL="0" indent="0">
              <a:buNone/>
            </a:pPr>
            <a:endParaRPr lang="en-US" dirty="0">
              <a:solidFill>
                <a:schemeClr val="tx1"/>
              </a:solidFill>
            </a:endParaRPr>
          </a:p>
        </p:txBody>
      </p:sp>
    </p:spTree>
    <p:extLst>
      <p:ext uri="{BB962C8B-B14F-4D97-AF65-F5344CB8AC3E}">
        <p14:creationId xmlns:p14="http://schemas.microsoft.com/office/powerpoint/2010/main" val="1295945637"/>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6AA707B-96F8-0B49-9C78-11AFBAB7B57E}"/>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05C069C3-3E8C-FD41-9757-3C7413FC76EE}"/>
              </a:ext>
            </a:extLst>
          </p:cNvPr>
          <p:cNvSpPr>
            <a:spLocks noGrp="1"/>
          </p:cNvSpPr>
          <p:nvPr>
            <p:ph idx="1"/>
          </p:nvPr>
        </p:nvSpPr>
        <p:spPr/>
        <p:txBody>
          <a:bodyPr/>
          <a:lstStyle/>
          <a:p>
            <a:r>
              <a:rPr lang="tr-TR" dirty="0"/>
              <a:t>Terim, halk anlamına gelen «</a:t>
            </a:r>
            <a:r>
              <a:rPr lang="tr-TR" dirty="0" err="1"/>
              <a:t>laos</a:t>
            </a:r>
            <a:r>
              <a:rPr lang="tr-TR" dirty="0"/>
              <a:t>-</a:t>
            </a:r>
            <a:r>
              <a:rPr lang="el-GR" dirty="0"/>
              <a:t>Λάος</a:t>
            </a:r>
            <a:r>
              <a:rPr lang="tr-TR" dirty="0"/>
              <a:t>» ve yazmak anlamına gelen «</a:t>
            </a:r>
            <a:r>
              <a:rPr lang="tr-TR" dirty="0" err="1"/>
              <a:t>grafos</a:t>
            </a:r>
            <a:r>
              <a:rPr lang="tr-TR" dirty="0"/>
              <a:t>  -</a:t>
            </a:r>
            <a:r>
              <a:rPr lang="el-GR" dirty="0" err="1"/>
              <a:t>γραφος</a:t>
            </a:r>
            <a:r>
              <a:rPr lang="tr-TR" dirty="0"/>
              <a:t>) kelimelerden oluşmuş ve halkı yazmak anlamında kullanılmıştır.</a:t>
            </a:r>
          </a:p>
          <a:p>
            <a:endParaRPr lang="el-GR" dirty="0"/>
          </a:p>
          <a:p>
            <a:r>
              <a:rPr lang="tr-TR" dirty="0"/>
              <a:t>Folklor pek çok ülkede uluslaşma sürecinde işlevsel olarak kullanılan bir disiplindir.</a:t>
            </a:r>
          </a:p>
          <a:p>
            <a:r>
              <a:rPr lang="tr-TR" dirty="0"/>
              <a:t>Bu sayede devletler üyelerinin kültürel olarak kendilerini bulmalarını birleşmelerini ve ulus haline gelmelerini amaçlamıştır.</a:t>
            </a:r>
          </a:p>
        </p:txBody>
      </p:sp>
    </p:spTree>
    <p:extLst>
      <p:ext uri="{BB962C8B-B14F-4D97-AF65-F5344CB8AC3E}">
        <p14:creationId xmlns:p14="http://schemas.microsoft.com/office/powerpoint/2010/main" val="21112234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5BE4897-C7A1-4E8C-B5A5-8797DAC6DC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sp>
      <p:sp>
        <p:nvSpPr>
          <p:cNvPr id="12" name="Freeform 5">
            <a:extLst>
              <a:ext uri="{FF2B5EF4-FFF2-40B4-BE49-F238E27FC236}">
                <a16:creationId xmlns:a16="http://schemas.microsoft.com/office/drawing/2014/main" id="{C300240B-912F-4AD7-AE1B-923B3F987C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tx1">
              <a:alpha val="20000"/>
            </a:schemeClr>
          </a:solidFill>
          <a:ln>
            <a:noFill/>
          </a:ln>
        </p:spPr>
      </p:sp>
      <p:sp>
        <p:nvSpPr>
          <p:cNvPr id="14" name="Freeform: Shape 13">
            <a:extLst>
              <a:ext uri="{FF2B5EF4-FFF2-40B4-BE49-F238E27FC236}">
                <a16:creationId xmlns:a16="http://schemas.microsoft.com/office/drawing/2014/main" id="{6421EF78-B00C-42F8-8908-2CF3E417CB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16200000">
            <a:off x="5171964" y="-140866"/>
            <a:ext cx="6053670" cy="7139732"/>
          </a:xfrm>
          <a:custGeom>
            <a:avLst/>
            <a:gdLst>
              <a:gd name="connsiteX0" fmla="*/ 6053670 w 6053670"/>
              <a:gd name="connsiteY0" fmla="*/ 1098 h 7139732"/>
              <a:gd name="connsiteX1" fmla="*/ 6053670 w 6053670"/>
              <a:gd name="connsiteY1" fmla="*/ 1084479 h 7139732"/>
              <a:gd name="connsiteX2" fmla="*/ 6053670 w 6053670"/>
              <a:gd name="connsiteY2" fmla="*/ 1254558 h 7139732"/>
              <a:gd name="connsiteX3" fmla="*/ 6053670 w 6053670"/>
              <a:gd name="connsiteY3" fmla="*/ 7139732 h 7139732"/>
              <a:gd name="connsiteX4" fmla="*/ 0 w 6053670"/>
              <a:gd name="connsiteY4" fmla="*/ 7139732 h 7139732"/>
              <a:gd name="connsiteX5" fmla="*/ 0 w 6053670"/>
              <a:gd name="connsiteY5" fmla="*/ 1249853 h 7139732"/>
              <a:gd name="connsiteX6" fmla="*/ 0 w 6053670"/>
              <a:gd name="connsiteY6" fmla="*/ 1084479 h 7139732"/>
              <a:gd name="connsiteX7" fmla="*/ 0 w 6053670"/>
              <a:gd name="connsiteY7" fmla="*/ 0 h 7139732"/>
              <a:gd name="connsiteX8" fmla="*/ 35717 w 6053670"/>
              <a:gd name="connsiteY8" fmla="*/ 5488 h 7139732"/>
              <a:gd name="connsiteX9" fmla="*/ 140445 w 6053670"/>
              <a:gd name="connsiteY9" fmla="*/ 21641 h 7139732"/>
              <a:gd name="connsiteX10" fmla="*/ 216722 w 6053670"/>
              <a:gd name="connsiteY10" fmla="*/ 32932 h 7139732"/>
              <a:gd name="connsiteX11" fmla="*/ 307527 w 6053670"/>
              <a:gd name="connsiteY11" fmla="*/ 44850 h 7139732"/>
              <a:gd name="connsiteX12" fmla="*/ 415282 w 6053670"/>
              <a:gd name="connsiteY12" fmla="*/ 59121 h 7139732"/>
              <a:gd name="connsiteX13" fmla="*/ 534539 w 6053670"/>
              <a:gd name="connsiteY13" fmla="*/ 74175 h 7139732"/>
              <a:gd name="connsiteX14" fmla="*/ 668931 w 6053670"/>
              <a:gd name="connsiteY14" fmla="*/ 90014 h 7139732"/>
              <a:gd name="connsiteX15" fmla="*/ 815430 w 6053670"/>
              <a:gd name="connsiteY15" fmla="*/ 106794 h 7139732"/>
              <a:gd name="connsiteX16" fmla="*/ 974641 w 6053670"/>
              <a:gd name="connsiteY16" fmla="*/ 123574 h 7139732"/>
              <a:gd name="connsiteX17" fmla="*/ 1144144 w 6053670"/>
              <a:gd name="connsiteY17" fmla="*/ 140667 h 7139732"/>
              <a:gd name="connsiteX18" fmla="*/ 1326965 w 6053670"/>
              <a:gd name="connsiteY18" fmla="*/ 156506 h 7139732"/>
              <a:gd name="connsiteX19" fmla="*/ 1518261 w 6053670"/>
              <a:gd name="connsiteY19" fmla="*/ 171717 h 7139732"/>
              <a:gd name="connsiteX20" fmla="*/ 1720453 w 6053670"/>
              <a:gd name="connsiteY20" fmla="*/ 185518 h 7139732"/>
              <a:gd name="connsiteX21" fmla="*/ 1931121 w 6053670"/>
              <a:gd name="connsiteY21" fmla="*/ 198690 h 7139732"/>
              <a:gd name="connsiteX22" fmla="*/ 2150869 w 6053670"/>
              <a:gd name="connsiteY22" fmla="*/ 211079 h 7139732"/>
              <a:gd name="connsiteX23" fmla="*/ 2263467 w 6053670"/>
              <a:gd name="connsiteY23" fmla="*/ 215470 h 7139732"/>
              <a:gd name="connsiteX24" fmla="*/ 2378487 w 6053670"/>
              <a:gd name="connsiteY24" fmla="*/ 220332 h 7139732"/>
              <a:gd name="connsiteX25" fmla="*/ 2495323 w 6053670"/>
              <a:gd name="connsiteY25" fmla="*/ 224879 h 7139732"/>
              <a:gd name="connsiteX26" fmla="*/ 2612764 w 6053670"/>
              <a:gd name="connsiteY26" fmla="*/ 227859 h 7139732"/>
              <a:gd name="connsiteX27" fmla="*/ 2732627 w 6053670"/>
              <a:gd name="connsiteY27" fmla="*/ 230525 h 7139732"/>
              <a:gd name="connsiteX28" fmla="*/ 2853700 w 6053670"/>
              <a:gd name="connsiteY28" fmla="*/ 233348 h 7139732"/>
              <a:gd name="connsiteX29" fmla="*/ 2977195 w 6053670"/>
              <a:gd name="connsiteY29" fmla="*/ 235229 h 7139732"/>
              <a:gd name="connsiteX30" fmla="*/ 3101901 w 6053670"/>
              <a:gd name="connsiteY30" fmla="*/ 235229 h 7139732"/>
              <a:gd name="connsiteX31" fmla="*/ 3227817 w 6053670"/>
              <a:gd name="connsiteY31" fmla="*/ 236170 h 7139732"/>
              <a:gd name="connsiteX32" fmla="*/ 3354944 w 6053670"/>
              <a:gd name="connsiteY32" fmla="*/ 235229 h 7139732"/>
              <a:gd name="connsiteX33" fmla="*/ 3483887 w 6053670"/>
              <a:gd name="connsiteY33" fmla="*/ 233348 h 7139732"/>
              <a:gd name="connsiteX34" fmla="*/ 3612830 w 6053670"/>
              <a:gd name="connsiteY34" fmla="*/ 231623 h 7139732"/>
              <a:gd name="connsiteX35" fmla="*/ 3743590 w 6053670"/>
              <a:gd name="connsiteY35" fmla="*/ 227859 h 7139732"/>
              <a:gd name="connsiteX36" fmla="*/ 3875560 w 6053670"/>
              <a:gd name="connsiteY36" fmla="*/ 223938 h 7139732"/>
              <a:gd name="connsiteX37" fmla="*/ 4007530 w 6053670"/>
              <a:gd name="connsiteY37" fmla="*/ 219391 h 7139732"/>
              <a:gd name="connsiteX38" fmla="*/ 4140710 w 6053670"/>
              <a:gd name="connsiteY38" fmla="*/ 212961 h 7139732"/>
              <a:gd name="connsiteX39" fmla="*/ 4275102 w 6053670"/>
              <a:gd name="connsiteY39" fmla="*/ 205277 h 7139732"/>
              <a:gd name="connsiteX40" fmla="*/ 4410098 w 6053670"/>
              <a:gd name="connsiteY40" fmla="*/ 197907 h 7139732"/>
              <a:gd name="connsiteX41" fmla="*/ 4545096 w 6053670"/>
              <a:gd name="connsiteY41" fmla="*/ 188498 h 7139732"/>
              <a:gd name="connsiteX42" fmla="*/ 4681909 w 6053670"/>
              <a:gd name="connsiteY42" fmla="*/ 177207 h 7139732"/>
              <a:gd name="connsiteX43" fmla="*/ 4816905 w 6053670"/>
              <a:gd name="connsiteY43" fmla="*/ 165916 h 7139732"/>
              <a:gd name="connsiteX44" fmla="*/ 4954323 w 6053670"/>
              <a:gd name="connsiteY44" fmla="*/ 152899 h 7139732"/>
              <a:gd name="connsiteX45" fmla="*/ 5092347 w 6053670"/>
              <a:gd name="connsiteY45" fmla="*/ 138629 h 7139732"/>
              <a:gd name="connsiteX46" fmla="*/ 5228555 w 6053670"/>
              <a:gd name="connsiteY46" fmla="*/ 123574 h 7139732"/>
              <a:gd name="connsiteX47" fmla="*/ 5366578 w 6053670"/>
              <a:gd name="connsiteY47" fmla="*/ 106010 h 7139732"/>
              <a:gd name="connsiteX48" fmla="*/ 5503997 w 6053670"/>
              <a:gd name="connsiteY48" fmla="*/ 87192 h 7139732"/>
              <a:gd name="connsiteX49" fmla="*/ 5642020 w 6053670"/>
              <a:gd name="connsiteY49" fmla="*/ 68530 h 7139732"/>
              <a:gd name="connsiteX50" fmla="*/ 5779438 w 6053670"/>
              <a:gd name="connsiteY50" fmla="*/ 46733 h 7139732"/>
              <a:gd name="connsiteX51" fmla="*/ 5916251 w 6053670"/>
              <a:gd name="connsiteY51" fmla="*/ 24464 h 7139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6053670" h="7139732">
                <a:moveTo>
                  <a:pt x="6053670" y="1098"/>
                </a:moveTo>
                <a:lnTo>
                  <a:pt x="6053670" y="1084479"/>
                </a:lnTo>
                <a:lnTo>
                  <a:pt x="6053670" y="1254558"/>
                </a:lnTo>
                <a:lnTo>
                  <a:pt x="6053670" y="7139732"/>
                </a:lnTo>
                <a:lnTo>
                  <a:pt x="0" y="7139732"/>
                </a:lnTo>
                <a:lnTo>
                  <a:pt x="0" y="1249853"/>
                </a:lnTo>
                <a:lnTo>
                  <a:pt x="0" y="1084479"/>
                </a:lnTo>
                <a:lnTo>
                  <a:pt x="0" y="0"/>
                </a:lnTo>
                <a:lnTo>
                  <a:pt x="35717" y="5488"/>
                </a:lnTo>
                <a:lnTo>
                  <a:pt x="140445" y="21641"/>
                </a:lnTo>
                <a:lnTo>
                  <a:pt x="216722" y="32932"/>
                </a:lnTo>
                <a:lnTo>
                  <a:pt x="307527" y="44850"/>
                </a:lnTo>
                <a:lnTo>
                  <a:pt x="415282" y="59121"/>
                </a:lnTo>
                <a:lnTo>
                  <a:pt x="534539" y="74175"/>
                </a:lnTo>
                <a:lnTo>
                  <a:pt x="668931" y="90014"/>
                </a:lnTo>
                <a:lnTo>
                  <a:pt x="815430" y="106794"/>
                </a:lnTo>
                <a:lnTo>
                  <a:pt x="974641" y="123574"/>
                </a:lnTo>
                <a:lnTo>
                  <a:pt x="1144144" y="140667"/>
                </a:lnTo>
                <a:lnTo>
                  <a:pt x="1326965" y="156506"/>
                </a:lnTo>
                <a:lnTo>
                  <a:pt x="1518261" y="171717"/>
                </a:lnTo>
                <a:lnTo>
                  <a:pt x="1720453" y="185518"/>
                </a:lnTo>
                <a:lnTo>
                  <a:pt x="1931121" y="198690"/>
                </a:lnTo>
                <a:lnTo>
                  <a:pt x="2150869" y="211079"/>
                </a:lnTo>
                <a:lnTo>
                  <a:pt x="2263467" y="215470"/>
                </a:lnTo>
                <a:lnTo>
                  <a:pt x="2378487" y="220332"/>
                </a:lnTo>
                <a:lnTo>
                  <a:pt x="2495323" y="224879"/>
                </a:lnTo>
                <a:lnTo>
                  <a:pt x="2612764" y="227859"/>
                </a:lnTo>
                <a:lnTo>
                  <a:pt x="2732627" y="230525"/>
                </a:lnTo>
                <a:lnTo>
                  <a:pt x="2853700" y="233348"/>
                </a:lnTo>
                <a:lnTo>
                  <a:pt x="2977195" y="235229"/>
                </a:lnTo>
                <a:lnTo>
                  <a:pt x="3101901" y="235229"/>
                </a:lnTo>
                <a:lnTo>
                  <a:pt x="3227817" y="236170"/>
                </a:lnTo>
                <a:lnTo>
                  <a:pt x="3354944" y="235229"/>
                </a:lnTo>
                <a:lnTo>
                  <a:pt x="3483887" y="233348"/>
                </a:lnTo>
                <a:lnTo>
                  <a:pt x="3612830" y="231623"/>
                </a:lnTo>
                <a:lnTo>
                  <a:pt x="3743590" y="227859"/>
                </a:lnTo>
                <a:lnTo>
                  <a:pt x="3875560" y="223938"/>
                </a:lnTo>
                <a:lnTo>
                  <a:pt x="4007530" y="219391"/>
                </a:lnTo>
                <a:lnTo>
                  <a:pt x="4140710" y="212961"/>
                </a:lnTo>
                <a:lnTo>
                  <a:pt x="4275102" y="205277"/>
                </a:lnTo>
                <a:lnTo>
                  <a:pt x="4410098" y="197907"/>
                </a:lnTo>
                <a:lnTo>
                  <a:pt x="4545096" y="188498"/>
                </a:lnTo>
                <a:lnTo>
                  <a:pt x="4681909" y="177207"/>
                </a:lnTo>
                <a:lnTo>
                  <a:pt x="4816905" y="165916"/>
                </a:lnTo>
                <a:lnTo>
                  <a:pt x="4954323" y="152899"/>
                </a:lnTo>
                <a:lnTo>
                  <a:pt x="5092347" y="138629"/>
                </a:lnTo>
                <a:lnTo>
                  <a:pt x="5228555" y="123574"/>
                </a:lnTo>
                <a:lnTo>
                  <a:pt x="5366578" y="106010"/>
                </a:lnTo>
                <a:lnTo>
                  <a:pt x="5503997" y="87192"/>
                </a:lnTo>
                <a:lnTo>
                  <a:pt x="5642020" y="68530"/>
                </a:lnTo>
                <a:lnTo>
                  <a:pt x="5779438" y="46733"/>
                </a:lnTo>
                <a:lnTo>
                  <a:pt x="5916251" y="24464"/>
                </a:lnTo>
                <a:close/>
              </a:path>
            </a:pathLst>
          </a:custGeom>
          <a:solidFill>
            <a:schemeClr val="tx1"/>
          </a:solidFill>
          <a:ln>
            <a:noFill/>
          </a:ln>
        </p:spPr>
      </p:sp>
      <p:sp>
        <p:nvSpPr>
          <p:cNvPr id="16" name="Freeform 5">
            <a:extLst>
              <a:ext uri="{FF2B5EF4-FFF2-40B4-BE49-F238E27FC236}">
                <a16:creationId xmlns:a16="http://schemas.microsoft.com/office/drawing/2014/main" id="{F3E0A6DF-2313-4EC2-B95B-212CD48610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tx1"/>
          </a:solidFill>
          <a:ln>
            <a:noFill/>
          </a:ln>
        </p:spPr>
      </p:sp>
      <p:sp>
        <p:nvSpPr>
          <p:cNvPr id="2" name="Başlık 1">
            <a:extLst>
              <a:ext uri="{FF2B5EF4-FFF2-40B4-BE49-F238E27FC236}">
                <a16:creationId xmlns:a16="http://schemas.microsoft.com/office/drawing/2014/main" id="{7BE7AA43-75EA-A94D-864D-C3D3035C0F2A}"/>
              </a:ext>
            </a:extLst>
          </p:cNvPr>
          <p:cNvSpPr>
            <a:spLocks noGrp="1"/>
          </p:cNvSpPr>
          <p:nvPr>
            <p:ph type="title"/>
          </p:nvPr>
        </p:nvSpPr>
        <p:spPr>
          <a:xfrm>
            <a:off x="1154955" y="973668"/>
            <a:ext cx="2942210" cy="1020232"/>
          </a:xfrm>
        </p:spPr>
        <p:txBody>
          <a:bodyPr>
            <a:normAutofit/>
          </a:bodyPr>
          <a:lstStyle/>
          <a:p>
            <a:endParaRPr lang="tr-TR">
              <a:solidFill>
                <a:schemeClr val="tx1"/>
              </a:solidFill>
            </a:endParaRPr>
          </a:p>
        </p:txBody>
      </p:sp>
      <p:sp>
        <p:nvSpPr>
          <p:cNvPr id="18" name="Rectangle 17">
            <a:extLst>
              <a:ext uri="{FF2B5EF4-FFF2-40B4-BE49-F238E27FC236}">
                <a16:creationId xmlns:a16="http://schemas.microsoft.com/office/drawing/2014/main" id="{B083B194-504C-4B70-B8F6-80C51076FD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0" name="Oval 19">
            <a:extLst>
              <a:ext uri="{FF2B5EF4-FFF2-40B4-BE49-F238E27FC236}">
                <a16:creationId xmlns:a16="http://schemas.microsoft.com/office/drawing/2014/main" id="{E9BF1AE2-40FC-4B8F-B531-AB84540A2C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a:extLst>
              <a:ext uri="{FF2B5EF4-FFF2-40B4-BE49-F238E27FC236}">
                <a16:creationId xmlns:a16="http://schemas.microsoft.com/office/drawing/2014/main" id="{1C4EB7C1-42EF-4F28-AF4F-02E879CB6A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3" name="İçerik Yer Tutucusu 2">
            <a:extLst>
              <a:ext uri="{FF2B5EF4-FFF2-40B4-BE49-F238E27FC236}">
                <a16:creationId xmlns:a16="http://schemas.microsoft.com/office/drawing/2014/main" id="{82E80DF6-C35C-3F4B-8E5C-6ABF88D9EBC7}"/>
              </a:ext>
            </a:extLst>
          </p:cNvPr>
          <p:cNvSpPr>
            <a:spLocks noGrp="1"/>
          </p:cNvSpPr>
          <p:nvPr>
            <p:ph idx="1"/>
          </p:nvPr>
        </p:nvSpPr>
        <p:spPr>
          <a:xfrm>
            <a:off x="1154955" y="2120900"/>
            <a:ext cx="3133726" cy="3898900"/>
          </a:xfrm>
        </p:spPr>
        <p:txBody>
          <a:bodyPr>
            <a:normAutofit/>
          </a:bodyPr>
          <a:lstStyle/>
          <a:p>
            <a:pPr>
              <a:lnSpc>
                <a:spcPct val="90000"/>
              </a:lnSpc>
            </a:pPr>
            <a:r>
              <a:rPr lang="tr-TR" sz="1700">
                <a:solidFill>
                  <a:schemeClr val="tx1"/>
                </a:solidFill>
              </a:rPr>
              <a:t>«Halkbilim, bir ülke ya da belirli bir bölge halkına ilişkin maddî ve manevi alandaki kültürel ürünleri konu edinen, bunları kendine özgü yöntemleriyle derleyen, sınıflandıran, çözümleyen, yorumlayan ve son aşamada da bir bireşime vardırmayı amaçlayan bir bilimdir.» Sedat Veyis Örnek, Türk Halkbilimi, s. 15.</a:t>
            </a:r>
          </a:p>
          <a:p>
            <a:pPr>
              <a:lnSpc>
                <a:spcPct val="90000"/>
              </a:lnSpc>
            </a:pPr>
            <a:endParaRPr lang="tr-TR" sz="1700">
              <a:solidFill>
                <a:schemeClr val="tx1"/>
              </a:solidFill>
            </a:endParaRPr>
          </a:p>
        </p:txBody>
      </p:sp>
    </p:spTree>
    <p:extLst>
      <p:ext uri="{BB962C8B-B14F-4D97-AF65-F5344CB8AC3E}">
        <p14:creationId xmlns:p14="http://schemas.microsoft.com/office/powerpoint/2010/main" val="420229839"/>
      </p:ext>
    </p:extLst>
  </p:cSld>
  <p:clrMapOvr>
    <a:overrideClrMapping bg1="dk1" tx1="lt1" bg2="dk2" tx2="lt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0BC7CA2-2CF2-0247-8794-3A87B002356D}"/>
              </a:ext>
            </a:extLst>
          </p:cNvPr>
          <p:cNvSpPr>
            <a:spLocks noGrp="1"/>
          </p:cNvSpPr>
          <p:nvPr>
            <p:ph type="title"/>
          </p:nvPr>
        </p:nvSpPr>
        <p:spPr>
          <a:xfrm>
            <a:off x="1219200" y="1096331"/>
            <a:ext cx="8761413" cy="706964"/>
          </a:xfrm>
        </p:spPr>
        <p:txBody>
          <a:bodyPr/>
          <a:lstStyle/>
          <a:p>
            <a:r>
              <a:rPr lang="tr-TR" dirty="0"/>
              <a:t>Folklorun çalışma konuları</a:t>
            </a:r>
            <a:br>
              <a:rPr lang="tr-TR" dirty="0"/>
            </a:br>
            <a:r>
              <a:rPr lang="tr-TR" sz="1800" dirty="0"/>
              <a:t>(Sedat </a:t>
            </a:r>
            <a:r>
              <a:rPr lang="tr-TR" sz="1800" dirty="0" err="1"/>
              <a:t>Veyis</a:t>
            </a:r>
            <a:r>
              <a:rPr lang="tr-TR" sz="1800" dirty="0"/>
              <a:t> Örnek, Türk Halkbilimi Kitabından alınmıştır)</a:t>
            </a:r>
            <a:br>
              <a:rPr lang="tr-TR" dirty="0"/>
            </a:br>
            <a:endParaRPr lang="tr-TR" dirty="0"/>
          </a:p>
        </p:txBody>
      </p:sp>
      <p:sp>
        <p:nvSpPr>
          <p:cNvPr id="3" name="İçerik Yer Tutucusu 2">
            <a:extLst>
              <a:ext uri="{FF2B5EF4-FFF2-40B4-BE49-F238E27FC236}">
                <a16:creationId xmlns:a16="http://schemas.microsoft.com/office/drawing/2014/main" id="{646A51E2-0411-334A-900F-5804B6A9270B}"/>
              </a:ext>
            </a:extLst>
          </p:cNvPr>
          <p:cNvSpPr>
            <a:spLocks noGrp="1"/>
          </p:cNvSpPr>
          <p:nvPr>
            <p:ph idx="1"/>
          </p:nvPr>
        </p:nvSpPr>
        <p:spPr/>
        <p:txBody>
          <a:bodyPr/>
          <a:lstStyle/>
          <a:p>
            <a:r>
              <a:rPr lang="tr-TR" b="1" dirty="0"/>
              <a:t>I. Köy, kasaba ve kent yaşamı (monografiler)</a:t>
            </a:r>
          </a:p>
          <a:p>
            <a:r>
              <a:rPr lang="tr-TR" b="1" dirty="0"/>
              <a:t>II. Yerleşim-yerleşim türleri</a:t>
            </a:r>
          </a:p>
          <a:p>
            <a:r>
              <a:rPr lang="tr-TR" dirty="0"/>
              <a:t>1. Sürekli yerleşim (köy, kasaba, kent)</a:t>
            </a:r>
          </a:p>
          <a:p>
            <a:r>
              <a:rPr lang="tr-TR" dirty="0"/>
              <a:t>2. Geçici yerleşim (yaylak, kışlak)</a:t>
            </a:r>
          </a:p>
          <a:p>
            <a:r>
              <a:rPr lang="tr-TR" b="1" dirty="0"/>
              <a:t>III. </a:t>
            </a:r>
            <a:r>
              <a:rPr lang="tr-TR" b="1" dirty="0" err="1"/>
              <a:t>Bannak</a:t>
            </a:r>
            <a:r>
              <a:rPr lang="tr-TR" b="1" dirty="0"/>
              <a:t>-konut (Halk mimarisi)</a:t>
            </a:r>
          </a:p>
          <a:p>
            <a:r>
              <a:rPr lang="tr-TR" dirty="0"/>
              <a:t>1. Tipleri</a:t>
            </a:r>
          </a:p>
          <a:p>
            <a:r>
              <a:rPr lang="tr-TR" dirty="0"/>
              <a:t>2. Yapım teknikleri ve kullanılan araç-gereç</a:t>
            </a:r>
          </a:p>
          <a:p>
            <a:r>
              <a:rPr lang="tr-TR" dirty="0"/>
              <a:t>3. Ev eşyası; türleri, yapımı, kullanılışı</a:t>
            </a:r>
          </a:p>
          <a:p>
            <a:endParaRPr lang="tr-TR" dirty="0"/>
          </a:p>
        </p:txBody>
      </p:sp>
    </p:spTree>
    <p:extLst>
      <p:ext uri="{BB962C8B-B14F-4D97-AF65-F5344CB8AC3E}">
        <p14:creationId xmlns:p14="http://schemas.microsoft.com/office/powerpoint/2010/main" val="37920978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F2D806A-B708-C74B-AAA1-4FED229C1D48}"/>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B61B4B11-5EEE-2E41-8355-754DFAF792D8}"/>
              </a:ext>
            </a:extLst>
          </p:cNvPr>
          <p:cNvSpPr>
            <a:spLocks noGrp="1"/>
          </p:cNvSpPr>
          <p:nvPr>
            <p:ph idx="1"/>
          </p:nvPr>
        </p:nvSpPr>
        <p:spPr/>
        <p:txBody>
          <a:bodyPr/>
          <a:lstStyle/>
          <a:p>
            <a:r>
              <a:rPr lang="tr-TR" b="1" dirty="0"/>
              <a:t>IV. Aydınlanma, ısınma</a:t>
            </a:r>
          </a:p>
          <a:p>
            <a:r>
              <a:rPr lang="tr-TR" dirty="0"/>
              <a:t>1. Işık elde etme; ışık araç ve gereçleri</a:t>
            </a:r>
          </a:p>
          <a:p>
            <a:r>
              <a:rPr lang="tr-TR" dirty="0"/>
              <a:t>2. Isı elde etme; ısı araç ve gereçleri</a:t>
            </a:r>
          </a:p>
          <a:p>
            <a:r>
              <a:rPr lang="tr-TR" b="1" dirty="0"/>
              <a:t>V. Taşıtlar taşıma teknikleri</a:t>
            </a:r>
          </a:p>
          <a:p>
            <a:r>
              <a:rPr lang="tr-TR" dirty="0"/>
              <a:t>1. Kara taşımacılığı</a:t>
            </a:r>
          </a:p>
          <a:p>
            <a:r>
              <a:rPr lang="tr-TR" dirty="0"/>
              <a:t>2. Hava taşımacılığı</a:t>
            </a:r>
          </a:p>
          <a:p>
            <a:endParaRPr lang="tr-TR" dirty="0"/>
          </a:p>
        </p:txBody>
      </p:sp>
    </p:spTree>
    <p:extLst>
      <p:ext uri="{BB962C8B-B14F-4D97-AF65-F5344CB8AC3E}">
        <p14:creationId xmlns:p14="http://schemas.microsoft.com/office/powerpoint/2010/main" val="14669160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6094F2A-94BC-7F4C-B17C-ECD0A538A248}"/>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3CCD47FA-CEE9-A945-9A11-8977556535F1}"/>
              </a:ext>
            </a:extLst>
          </p:cNvPr>
          <p:cNvSpPr>
            <a:spLocks noGrp="1"/>
          </p:cNvSpPr>
          <p:nvPr>
            <p:ph idx="1"/>
          </p:nvPr>
        </p:nvSpPr>
        <p:spPr/>
        <p:txBody>
          <a:bodyPr/>
          <a:lstStyle/>
          <a:p>
            <a:r>
              <a:rPr lang="tr-TR" dirty="0"/>
              <a:t>IV. Ekonomi türleri</a:t>
            </a:r>
          </a:p>
          <a:p>
            <a:r>
              <a:rPr lang="tr-TR" dirty="0"/>
              <a:t>A. Hayvancılık</a:t>
            </a:r>
          </a:p>
          <a:p>
            <a:r>
              <a:rPr lang="tr-TR" dirty="0"/>
              <a:t>1. Bakımı, beslenmesi, korunması</a:t>
            </a:r>
          </a:p>
          <a:p>
            <a:r>
              <a:rPr lang="tr-TR" dirty="0"/>
              <a:t>2. Çobanlık</a:t>
            </a:r>
          </a:p>
          <a:p>
            <a:r>
              <a:rPr lang="tr-TR" dirty="0"/>
              <a:t>3. Hayvansal ürünlerin elde edilişleri</a:t>
            </a:r>
          </a:p>
          <a:p>
            <a:r>
              <a:rPr lang="tr-TR" dirty="0"/>
              <a:t>4. Hayvancılıkla ilgili araç-gereçler</a:t>
            </a:r>
          </a:p>
          <a:p>
            <a:endParaRPr lang="tr-TR" dirty="0"/>
          </a:p>
        </p:txBody>
      </p:sp>
    </p:spTree>
    <p:extLst>
      <p:ext uri="{BB962C8B-B14F-4D97-AF65-F5344CB8AC3E}">
        <p14:creationId xmlns:p14="http://schemas.microsoft.com/office/powerpoint/2010/main" val="21993091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Toplantı Odası">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otalTime>15</TotalTime>
  <Words>803</Words>
  <Application>Microsoft Macintosh PowerPoint</Application>
  <PresentationFormat>Geniş ekran</PresentationFormat>
  <Paragraphs>131</Paragraphs>
  <Slides>21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21</vt:i4>
      </vt:variant>
    </vt:vector>
  </HeadingPairs>
  <TitlesOfParts>
    <vt:vector size="25" baseType="lpstr">
      <vt:lpstr>Arial</vt:lpstr>
      <vt:lpstr>Century Gothic</vt:lpstr>
      <vt:lpstr>Wingdings 3</vt:lpstr>
      <vt:lpstr>İyon Toplantı Odası</vt:lpstr>
      <vt:lpstr>folklor</vt:lpstr>
      <vt:lpstr>PowerPoint Sunusu</vt:lpstr>
      <vt:lpstr>PowerPoint Sunusu</vt:lpstr>
      <vt:lpstr>PowerPoint Sunusu</vt:lpstr>
      <vt:lpstr>PowerPoint Sunusu</vt:lpstr>
      <vt:lpstr>PowerPoint Sunusu</vt:lpstr>
      <vt:lpstr>Folklorun çalışma konuları (Sedat Veyis Örnek, Türk Halkbilimi Kitabından alınmıştır)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folklor</dc:title>
  <dc:creator>Zehra Münüsoğlu</dc:creator>
  <cp:lastModifiedBy>Zehra Münüsoğlu</cp:lastModifiedBy>
  <cp:revision>6</cp:revision>
  <dcterms:created xsi:type="dcterms:W3CDTF">2020-07-28T04:12:37Z</dcterms:created>
  <dcterms:modified xsi:type="dcterms:W3CDTF">2020-07-29T10:26:59Z</dcterms:modified>
</cp:coreProperties>
</file>