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4" r:id="rId9"/>
    <p:sldId id="263"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5884"/>
  </p:normalViewPr>
  <p:slideViewPr>
    <p:cSldViewPr snapToGrid="0" snapToObjects="1">
      <p:cViewPr varScale="1">
        <p:scale>
          <a:sx n="114" d="100"/>
          <a:sy n="114" d="100"/>
        </p:scale>
        <p:origin x="472"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5923F103-BC34-4FE4-A40E-EDDEECFDA5D0}" type="datetimeFigureOut">
              <a:rPr lang="en-US" dirty="0"/>
              <a:pPr/>
              <a:t>7/29/20</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dirty="0"/>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23A1CC3-2375-41D4-9E03-427CAF2A4C1A}" type="datetimeFigureOut">
              <a:rPr lang="en-US" dirty="0"/>
              <a:t>7/29/20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tr-TR"/>
              <a:t>Asıl başlık stilini düzenlemek için tıklayın</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AFF16868-8199-4C2C-A5B1-63AEE139F88E}" type="datetimeFigureOut">
              <a:rPr lang="en-US" dirty="0"/>
              <a:t>7/29/20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tr-TR"/>
              <a:t>Asıl başlık stilini düzenlemek için tıklayın</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AAD9FF7F-6988-44CC-821B-644E70CD2F73}" type="datetimeFigureOut">
              <a:rPr lang="en-US" dirty="0"/>
              <a:t>7/29/20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5C12C299-16B2-4475-990D-751901EACC14}" type="datetimeFigureOut">
              <a:rPr lang="en-US" dirty="0"/>
              <a:t>7/29/20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FE86839-B9D8-4651-8783-F325ECE74E65}" type="datetimeFigureOut">
              <a:rPr lang="en-US" dirty="0"/>
              <a:t>7/29/20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484F64-32F6-45C5-931F-ADC1662401D0}" type="datetimeFigureOut">
              <a:rPr lang="en-US" dirty="0"/>
              <a:t>7/29/20</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53086D93-FCAC-47E0-A2EE-787E62CA814C}" type="datetimeFigureOut">
              <a:rPr lang="en-US" dirty="0"/>
              <a:t>7/29/20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CDA879A6-0FD0-4734-A311-86BFCA472E6E}" type="datetimeFigureOut">
              <a:rPr lang="en-US" dirty="0"/>
              <a:t>7/29/20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dirty="0"/>
              <a:t>7/29/20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F34E6425-0181-43F2-84FC-787E803FD2F8}" type="datetimeFigureOut">
              <a:rPr lang="en-US" dirty="0"/>
              <a:t>7/29/20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dirty="0"/>
              <a:t>7/29/20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dirty="0"/>
              <a:t>7/29/20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dirty="0"/>
              <a:t>7/29/20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dirty="0"/>
              <a:t>7/29/20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tr-TR"/>
              <a:t>Asıl başlık stilini düzenlemek için tıklayın</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6E86A4C-8E40-4F87-A4F0-01A0687C5742}" type="datetimeFigureOut">
              <a:rPr lang="en-US" dirty="0"/>
              <a:t>7/29/20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tr-TR"/>
              <a:t>Resim eklemek için simgeye tıklayın</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35E72C73-2D91-4E12-BA25-F0AA0C03599B}" type="datetimeFigureOut">
              <a:rPr lang="en-US" dirty="0"/>
              <a:t>7/29/20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2BE451C3-0FF4-47C4-B829-773ADF60F88C}" type="datetimeFigureOut">
              <a:rPr lang="en-US" dirty="0"/>
              <a:t>7/29/20</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dirty="0"/>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73"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72"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2056D-B05B-A54E-8B83-96D20F618A07}"/>
              </a:ext>
            </a:extLst>
          </p:cNvPr>
          <p:cNvSpPr>
            <a:spLocks noGrp="1"/>
          </p:cNvSpPr>
          <p:nvPr>
            <p:ph type="ctrTitle"/>
          </p:nvPr>
        </p:nvSpPr>
        <p:spPr/>
        <p:txBody>
          <a:bodyPr/>
          <a:lstStyle/>
          <a:p>
            <a:r>
              <a:rPr lang="tr-TR" dirty="0"/>
              <a:t>folklor</a:t>
            </a:r>
          </a:p>
        </p:txBody>
      </p:sp>
      <p:sp>
        <p:nvSpPr>
          <p:cNvPr id="3" name="Alt Başlık 2">
            <a:extLst>
              <a:ext uri="{FF2B5EF4-FFF2-40B4-BE49-F238E27FC236}">
                <a16:creationId xmlns:a16="http://schemas.microsoft.com/office/drawing/2014/main" id="{DB00AD65-96FB-6549-BB4E-B84EC2FB641B}"/>
              </a:ext>
            </a:extLst>
          </p:cNvPr>
          <p:cNvSpPr>
            <a:spLocks noGrp="1"/>
          </p:cNvSpPr>
          <p:nvPr>
            <p:ph type="subTitle" idx="1"/>
          </p:nvPr>
        </p:nvSpPr>
        <p:spPr/>
        <p:txBody>
          <a:bodyPr/>
          <a:lstStyle/>
          <a:p>
            <a:endParaRPr lang="tr-TR"/>
          </a:p>
        </p:txBody>
      </p:sp>
    </p:spTree>
    <p:extLst>
      <p:ext uri="{BB962C8B-B14F-4D97-AF65-F5344CB8AC3E}">
        <p14:creationId xmlns:p14="http://schemas.microsoft.com/office/powerpoint/2010/main" val="29700039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DDD0F09-1C18-B445-BF85-53FDD7C63B9C}"/>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7EE17C1-B777-8141-9E1F-BAFADC205C87}"/>
              </a:ext>
            </a:extLst>
          </p:cNvPr>
          <p:cNvSpPr>
            <a:spLocks noGrp="1"/>
          </p:cNvSpPr>
          <p:nvPr>
            <p:ph idx="1"/>
          </p:nvPr>
        </p:nvSpPr>
        <p:spPr/>
        <p:txBody>
          <a:bodyPr/>
          <a:lstStyle/>
          <a:p>
            <a:r>
              <a:rPr lang="tr-TR" dirty="0"/>
              <a:t>B. </a:t>
            </a:r>
            <a:r>
              <a:rPr lang="tr-TR" dirty="0" err="1"/>
              <a:t>Tanm-rençberlik</a:t>
            </a:r>
            <a:endParaRPr lang="tr-TR" dirty="0"/>
          </a:p>
          <a:p>
            <a:r>
              <a:rPr lang="tr-TR" dirty="0"/>
              <a:t>1. Ekme, biçme, ürün alma</a:t>
            </a:r>
          </a:p>
          <a:p>
            <a:r>
              <a:rPr lang="tr-TR" dirty="0"/>
              <a:t>2. Tarım araç-gereçleri</a:t>
            </a:r>
          </a:p>
          <a:p>
            <a:r>
              <a:rPr lang="tr-TR" dirty="0"/>
              <a:t>C. Avcılık</a:t>
            </a:r>
          </a:p>
          <a:p>
            <a:r>
              <a:rPr lang="tr-TR" dirty="0"/>
              <a:t>1. Av türleri (kara, deniz avlan)</a:t>
            </a:r>
          </a:p>
          <a:p>
            <a:r>
              <a:rPr lang="tr-TR" dirty="0"/>
              <a:t>2. Av araçları ve teknikleri</a:t>
            </a:r>
          </a:p>
          <a:p>
            <a:r>
              <a:rPr lang="tr-TR" dirty="0"/>
              <a:t>D. </a:t>
            </a:r>
            <a:r>
              <a:rPr lang="tr-TR" dirty="0" err="1"/>
              <a:t>Ancılık</a:t>
            </a:r>
            <a:endParaRPr lang="tr-TR" dirty="0"/>
          </a:p>
          <a:p>
            <a:endParaRPr lang="tr-TR" dirty="0"/>
          </a:p>
        </p:txBody>
      </p:sp>
    </p:spTree>
    <p:extLst>
      <p:ext uri="{BB962C8B-B14F-4D97-AF65-F5344CB8AC3E}">
        <p14:creationId xmlns:p14="http://schemas.microsoft.com/office/powerpoint/2010/main" val="3940688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45A620C-9258-AB47-939C-4BE06D5C1EFD}"/>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EC7F55FF-850C-CB4D-8D2E-D8533850FCF1}"/>
              </a:ext>
            </a:extLst>
          </p:cNvPr>
          <p:cNvSpPr>
            <a:spLocks noGrp="1"/>
          </p:cNvSpPr>
          <p:nvPr>
            <p:ph idx="1"/>
          </p:nvPr>
        </p:nvSpPr>
        <p:spPr/>
        <p:txBody>
          <a:bodyPr/>
          <a:lstStyle/>
          <a:p>
            <a:r>
              <a:rPr lang="tr-TR" dirty="0"/>
              <a:t>Halk ekonomisi</a:t>
            </a:r>
          </a:p>
          <a:p>
            <a:r>
              <a:rPr lang="tr-TR" dirty="0"/>
              <a:t>1. Üretim</a:t>
            </a:r>
          </a:p>
          <a:p>
            <a:r>
              <a:rPr lang="tr-TR" dirty="0"/>
              <a:t>2. Tüketim</a:t>
            </a:r>
          </a:p>
          <a:p>
            <a:r>
              <a:rPr lang="tr-TR" dirty="0"/>
              <a:t>3. Pazarlama</a:t>
            </a:r>
          </a:p>
          <a:p>
            <a:endParaRPr lang="tr-TR" dirty="0"/>
          </a:p>
        </p:txBody>
      </p:sp>
    </p:spTree>
    <p:extLst>
      <p:ext uri="{BB962C8B-B14F-4D97-AF65-F5344CB8AC3E}">
        <p14:creationId xmlns:p14="http://schemas.microsoft.com/office/powerpoint/2010/main" val="39985534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07E035A-B6DF-3B42-9460-F4F0972789EB}"/>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04C88D01-0339-AF4E-A151-1C8BDB738A36}"/>
              </a:ext>
            </a:extLst>
          </p:cNvPr>
          <p:cNvSpPr>
            <a:spLocks noGrp="1"/>
          </p:cNvSpPr>
          <p:nvPr>
            <p:ph idx="1"/>
          </p:nvPr>
        </p:nvSpPr>
        <p:spPr/>
        <p:txBody>
          <a:bodyPr>
            <a:normAutofit lnSpcReduction="10000"/>
          </a:bodyPr>
          <a:lstStyle/>
          <a:p>
            <a:r>
              <a:rPr lang="tr-TR" dirty="0"/>
              <a:t>Beslenme-mutfak-kiler</a:t>
            </a:r>
          </a:p>
          <a:p>
            <a:r>
              <a:rPr lang="tr-TR" dirty="0"/>
              <a:t>A. Besin türleri</a:t>
            </a:r>
          </a:p>
          <a:p>
            <a:r>
              <a:rPr lang="tr-TR" dirty="0"/>
              <a:t>1. Hayvansal besinler</a:t>
            </a:r>
          </a:p>
          <a:p>
            <a:r>
              <a:rPr lang="tr-TR" dirty="0"/>
              <a:t>2. Bitkisel besinler</a:t>
            </a:r>
          </a:p>
          <a:p>
            <a:r>
              <a:rPr lang="tr-TR" dirty="0"/>
              <a:t>B. Besin elde etme, hazırlama, koruma</a:t>
            </a:r>
          </a:p>
          <a:p>
            <a:r>
              <a:rPr lang="tr-TR" dirty="0"/>
              <a:t>C. Mutfak düzeni, </a:t>
            </a:r>
            <a:r>
              <a:rPr lang="tr-TR" dirty="0" err="1"/>
              <a:t>araçlan</a:t>
            </a:r>
            <a:endParaRPr lang="tr-TR" dirty="0"/>
          </a:p>
          <a:p>
            <a:r>
              <a:rPr lang="tr-TR" dirty="0"/>
              <a:t>D. Kiler, depo, mahzen</a:t>
            </a:r>
          </a:p>
          <a:p>
            <a:r>
              <a:rPr lang="tr-TR" dirty="0"/>
              <a:t>E. Yemek çeşitleri</a:t>
            </a:r>
          </a:p>
          <a:p>
            <a:r>
              <a:rPr lang="tr-TR" dirty="0"/>
              <a:t>F. Sofra düzeni</a:t>
            </a:r>
          </a:p>
          <a:p>
            <a:endParaRPr lang="tr-TR" dirty="0"/>
          </a:p>
        </p:txBody>
      </p:sp>
    </p:spTree>
    <p:extLst>
      <p:ext uri="{BB962C8B-B14F-4D97-AF65-F5344CB8AC3E}">
        <p14:creationId xmlns:p14="http://schemas.microsoft.com/office/powerpoint/2010/main" val="10837400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A4CFF20-699D-8B45-952E-2DFFF450366B}"/>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3FABC7D1-A53F-C045-8C50-BACF7B8FF17D}"/>
              </a:ext>
            </a:extLst>
          </p:cNvPr>
          <p:cNvSpPr>
            <a:spLocks noGrp="1"/>
          </p:cNvSpPr>
          <p:nvPr>
            <p:ph idx="1"/>
          </p:nvPr>
        </p:nvSpPr>
        <p:spPr/>
        <p:txBody>
          <a:bodyPr/>
          <a:lstStyle/>
          <a:p>
            <a:r>
              <a:rPr lang="tr-TR" dirty="0"/>
              <a:t>Ölçme, tartma, hesaplama birimleri; zaman ve mesafe</a:t>
            </a:r>
          </a:p>
          <a:p>
            <a:r>
              <a:rPr lang="tr-TR" dirty="0" err="1"/>
              <a:t>kavranılan</a:t>
            </a:r>
            <a:endParaRPr lang="tr-TR" dirty="0"/>
          </a:p>
          <a:p>
            <a:r>
              <a:rPr lang="tr-TR" dirty="0"/>
              <a:t>Halk </a:t>
            </a:r>
            <a:r>
              <a:rPr lang="tr-TR" dirty="0" err="1"/>
              <a:t>sanatlan</a:t>
            </a:r>
            <a:r>
              <a:rPr lang="tr-TR" dirty="0"/>
              <a:t> ve zanaatları</a:t>
            </a:r>
          </a:p>
          <a:p>
            <a:r>
              <a:rPr lang="tr-TR" dirty="0"/>
              <a:t>1. İşletme, örme, dokuma, basma işleri</a:t>
            </a:r>
          </a:p>
          <a:p>
            <a:r>
              <a:rPr lang="tr-TR" dirty="0"/>
              <a:t>2. Ağaç, taş, maden, toprak, cam, deri işleri</a:t>
            </a:r>
          </a:p>
          <a:p>
            <a:r>
              <a:rPr lang="tr-TR" dirty="0"/>
              <a:t>3. Halk resmi</a:t>
            </a:r>
          </a:p>
          <a:p>
            <a:endParaRPr lang="tr-TR" dirty="0"/>
          </a:p>
        </p:txBody>
      </p:sp>
    </p:spTree>
    <p:extLst>
      <p:ext uri="{BB962C8B-B14F-4D97-AF65-F5344CB8AC3E}">
        <p14:creationId xmlns:p14="http://schemas.microsoft.com/office/powerpoint/2010/main" val="25085574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0CE41D4-8D81-5749-8FF5-29290D09EA62}"/>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C97EE7C6-BFD4-4543-97F6-6CCF85E97BBD}"/>
              </a:ext>
            </a:extLst>
          </p:cNvPr>
          <p:cNvSpPr>
            <a:spLocks noGrp="1"/>
          </p:cNvSpPr>
          <p:nvPr>
            <p:ph idx="1"/>
          </p:nvPr>
        </p:nvSpPr>
        <p:spPr/>
        <p:txBody>
          <a:bodyPr/>
          <a:lstStyle/>
          <a:p>
            <a:r>
              <a:rPr lang="tr-TR" dirty="0"/>
              <a:t>Giyim-kuşam-süs</a:t>
            </a:r>
          </a:p>
          <a:p>
            <a:r>
              <a:rPr lang="tr-TR" dirty="0"/>
              <a:t>A. Giyim-kuşam</a:t>
            </a:r>
          </a:p>
          <a:p>
            <a:r>
              <a:rPr lang="tr-TR" dirty="0"/>
              <a:t>1. Erkek giyimi</a:t>
            </a:r>
          </a:p>
          <a:p>
            <a:r>
              <a:rPr lang="tr-TR" dirty="0"/>
              <a:t>2. Kadın giyimi</a:t>
            </a:r>
          </a:p>
          <a:p>
            <a:r>
              <a:rPr lang="tr-TR" dirty="0"/>
              <a:t>3. Çocuk giyimi</a:t>
            </a:r>
          </a:p>
          <a:p>
            <a:r>
              <a:rPr lang="tr-TR" dirty="0"/>
              <a:t>4. Günlük giyim</a:t>
            </a:r>
          </a:p>
          <a:p>
            <a:r>
              <a:rPr lang="tr-TR" dirty="0"/>
              <a:t>5. Törensel giyim</a:t>
            </a:r>
          </a:p>
          <a:p>
            <a:endParaRPr lang="tr-TR" dirty="0"/>
          </a:p>
        </p:txBody>
      </p:sp>
    </p:spTree>
    <p:extLst>
      <p:ext uri="{BB962C8B-B14F-4D97-AF65-F5344CB8AC3E}">
        <p14:creationId xmlns:p14="http://schemas.microsoft.com/office/powerpoint/2010/main" val="13473839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CDFD00E-7B06-8C40-A511-629ACCC3B494}"/>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0C9BEA57-E24B-0142-8A04-8B4A20F7825A}"/>
              </a:ext>
            </a:extLst>
          </p:cNvPr>
          <p:cNvSpPr>
            <a:spLocks noGrp="1"/>
          </p:cNvSpPr>
          <p:nvPr>
            <p:ph idx="1"/>
          </p:nvPr>
        </p:nvSpPr>
        <p:spPr/>
        <p:txBody>
          <a:bodyPr/>
          <a:lstStyle/>
          <a:p>
            <a:r>
              <a:rPr lang="tr-TR" dirty="0"/>
              <a:t>6. Meslekleri ve yaş </a:t>
            </a:r>
            <a:r>
              <a:rPr lang="tr-TR" dirty="0" err="1"/>
              <a:t>gruplannı</a:t>
            </a:r>
            <a:r>
              <a:rPr lang="tr-TR" dirty="0"/>
              <a:t> belirleyen </a:t>
            </a:r>
            <a:r>
              <a:rPr lang="tr-TR" dirty="0" err="1"/>
              <a:t>giyimkuşam</a:t>
            </a:r>
            <a:endParaRPr lang="tr-TR" dirty="0"/>
          </a:p>
          <a:p>
            <a:r>
              <a:rPr lang="tr-TR" dirty="0"/>
              <a:t>B. Süsleme</a:t>
            </a:r>
          </a:p>
          <a:p>
            <a:r>
              <a:rPr lang="tr-TR" dirty="0"/>
              <a:t>Halk bilgisi</a:t>
            </a:r>
          </a:p>
          <a:p>
            <a:r>
              <a:rPr lang="tr-TR" dirty="0"/>
              <a:t>A. Halk hekimliği-halk baytarlığı</a:t>
            </a:r>
          </a:p>
          <a:p>
            <a:r>
              <a:rPr lang="tr-TR" dirty="0"/>
              <a:t>B. Halk botaniği-halk zoolojisi</a:t>
            </a:r>
          </a:p>
          <a:p>
            <a:r>
              <a:rPr lang="tr-TR" dirty="0"/>
              <a:t>C. Halk meteorolojisi-halk </a:t>
            </a:r>
            <a:r>
              <a:rPr lang="tr-TR" dirty="0" err="1"/>
              <a:t>tavkimi</a:t>
            </a:r>
            <a:endParaRPr lang="tr-TR" dirty="0"/>
          </a:p>
          <a:p>
            <a:r>
              <a:rPr lang="tr-TR" dirty="0"/>
              <a:t>D. Halk hukuku</a:t>
            </a:r>
          </a:p>
          <a:p>
            <a:endParaRPr lang="tr-TR" dirty="0"/>
          </a:p>
        </p:txBody>
      </p:sp>
    </p:spTree>
    <p:extLst>
      <p:ext uri="{BB962C8B-B14F-4D97-AF65-F5344CB8AC3E}">
        <p14:creationId xmlns:p14="http://schemas.microsoft.com/office/powerpoint/2010/main" val="26326271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5F574E-F1AA-8248-96DE-C887C5A503D8}"/>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8FA64A62-715B-224B-BE00-B291BE8E5709}"/>
              </a:ext>
            </a:extLst>
          </p:cNvPr>
          <p:cNvSpPr>
            <a:spLocks noGrp="1"/>
          </p:cNvSpPr>
          <p:nvPr>
            <p:ph idx="1"/>
          </p:nvPr>
        </p:nvSpPr>
        <p:spPr/>
        <p:txBody>
          <a:bodyPr/>
          <a:lstStyle/>
          <a:p>
            <a:r>
              <a:rPr lang="tr-TR" dirty="0"/>
              <a:t>Halk inançları; töreler, adetler, gelenekler, görenekler</a:t>
            </a:r>
          </a:p>
          <a:p>
            <a:r>
              <a:rPr lang="tr-TR" dirty="0"/>
              <a:t>Geçiş dönemleri</a:t>
            </a:r>
          </a:p>
          <a:p>
            <a:r>
              <a:rPr lang="tr-TR" dirty="0"/>
              <a:t>1. Doğum</a:t>
            </a:r>
          </a:p>
          <a:p>
            <a:r>
              <a:rPr lang="tr-TR" dirty="0"/>
              <a:t>2. Çocuk</a:t>
            </a:r>
          </a:p>
          <a:p>
            <a:r>
              <a:rPr lang="tr-TR" dirty="0"/>
              <a:t>3. Evlenme</a:t>
            </a:r>
          </a:p>
          <a:p>
            <a:r>
              <a:rPr lang="tr-TR" dirty="0"/>
              <a:t>4. ölüm</a:t>
            </a:r>
          </a:p>
          <a:p>
            <a:endParaRPr lang="tr-TR" dirty="0"/>
          </a:p>
        </p:txBody>
      </p:sp>
    </p:spTree>
    <p:extLst>
      <p:ext uri="{BB962C8B-B14F-4D97-AF65-F5344CB8AC3E}">
        <p14:creationId xmlns:p14="http://schemas.microsoft.com/office/powerpoint/2010/main" val="41962535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6C63DC4-BF51-2148-85AC-58DEE8D96B6E}"/>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37EA0198-1E13-B146-B116-CD974136101F}"/>
              </a:ext>
            </a:extLst>
          </p:cNvPr>
          <p:cNvSpPr>
            <a:spLocks noGrp="1"/>
          </p:cNvSpPr>
          <p:nvPr>
            <p:ph idx="1"/>
          </p:nvPr>
        </p:nvSpPr>
        <p:spPr/>
        <p:txBody>
          <a:bodyPr>
            <a:normAutofit lnSpcReduction="10000"/>
          </a:bodyPr>
          <a:lstStyle/>
          <a:p>
            <a:r>
              <a:rPr lang="tr-TR" dirty="0"/>
              <a:t>XV. Bayramlar-karşılamalar-uğurlamalar</a:t>
            </a:r>
          </a:p>
          <a:p>
            <a:r>
              <a:rPr lang="tr-TR" dirty="0"/>
              <a:t>1. Dinsel nitelikli bayramlar</a:t>
            </a:r>
          </a:p>
          <a:p>
            <a:r>
              <a:rPr lang="tr-TR" dirty="0"/>
              <a:t>2. Yerel nitelikli bayramlar</a:t>
            </a:r>
          </a:p>
          <a:p>
            <a:r>
              <a:rPr lang="tr-TR" dirty="0"/>
              <a:t>3. Karşılama ve uğurlamalar</a:t>
            </a:r>
          </a:p>
          <a:p>
            <a:r>
              <a:rPr lang="tr-TR" dirty="0"/>
              <a:t>XVI. Kalıp hareketler (tavırlar, jestler, mimikler)-kalıp sözler</a:t>
            </a:r>
          </a:p>
          <a:p>
            <a:r>
              <a:rPr lang="tr-TR" dirty="0"/>
              <a:t>ve sesler</a:t>
            </a:r>
          </a:p>
          <a:p>
            <a:r>
              <a:rPr lang="tr-TR" dirty="0"/>
              <a:t>1. Günlük yaşamla ilgili olanlar</a:t>
            </a:r>
          </a:p>
          <a:p>
            <a:r>
              <a:rPr lang="tr-TR" dirty="0"/>
              <a:t>2. Törensel yaşamla ilgili olanlar</a:t>
            </a:r>
          </a:p>
          <a:p>
            <a:r>
              <a:rPr lang="tr-TR" dirty="0"/>
              <a:t>3. Islık çalma, çağırma, ses çıkarma</a:t>
            </a:r>
          </a:p>
          <a:p>
            <a:endParaRPr lang="tr-TR" dirty="0"/>
          </a:p>
        </p:txBody>
      </p:sp>
    </p:spTree>
    <p:extLst>
      <p:ext uri="{BB962C8B-B14F-4D97-AF65-F5344CB8AC3E}">
        <p14:creationId xmlns:p14="http://schemas.microsoft.com/office/powerpoint/2010/main" val="17177790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497898-05C8-7A40-867A-C78778A6DE24}"/>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40860B74-4995-6D45-8CE6-AB041C39807C}"/>
              </a:ext>
            </a:extLst>
          </p:cNvPr>
          <p:cNvSpPr>
            <a:spLocks noGrp="1"/>
          </p:cNvSpPr>
          <p:nvPr>
            <p:ph idx="1"/>
          </p:nvPr>
        </p:nvSpPr>
        <p:spPr/>
        <p:txBody>
          <a:bodyPr>
            <a:normAutofit lnSpcReduction="10000"/>
          </a:bodyPr>
          <a:lstStyle/>
          <a:p>
            <a:r>
              <a:rPr lang="tr-TR" dirty="0"/>
              <a:t>XVII. Demekler, kuruluşlar; dayanışma ve yardımlaşma</a:t>
            </a:r>
          </a:p>
          <a:p>
            <a:r>
              <a:rPr lang="tr-TR" dirty="0"/>
              <a:t>1. Esnaf </a:t>
            </a:r>
            <a:r>
              <a:rPr lang="tr-TR" dirty="0" err="1"/>
              <a:t>demekleri</a:t>
            </a:r>
            <a:endParaRPr lang="tr-TR" dirty="0"/>
          </a:p>
          <a:p>
            <a:r>
              <a:rPr lang="tr-TR" dirty="0"/>
              <a:t>2. Dinsel kuruluşlar (tarikatlar)</a:t>
            </a:r>
          </a:p>
          <a:p>
            <a:r>
              <a:rPr lang="tr-TR" dirty="0"/>
              <a:t>3. Cinse ve yaşa dayalı .</a:t>
            </a:r>
            <a:r>
              <a:rPr lang="tr-TR" dirty="0" err="1"/>
              <a:t>rgütler</a:t>
            </a:r>
            <a:endParaRPr lang="tr-TR" dirty="0"/>
          </a:p>
          <a:p>
            <a:r>
              <a:rPr lang="tr-TR" dirty="0"/>
              <a:t>4. Komşuluk</a:t>
            </a:r>
          </a:p>
          <a:p>
            <a:r>
              <a:rPr lang="tr-TR" dirty="0" err="1"/>
              <a:t>XVIII.Dinsel</a:t>
            </a:r>
            <a:r>
              <a:rPr lang="tr-TR" dirty="0"/>
              <a:t>-büyüsel içerikli inançlar, işlemler</a:t>
            </a:r>
          </a:p>
          <a:p>
            <a:r>
              <a:rPr lang="tr-TR" dirty="0"/>
              <a:t>1. Ziyaretler, yatırlar, türbeler, mezarlar</a:t>
            </a:r>
          </a:p>
          <a:p>
            <a:r>
              <a:rPr lang="tr-TR" dirty="0"/>
              <a:t>2. Fal, rüya yorumu, gelecekten haber verme</a:t>
            </a:r>
          </a:p>
          <a:p>
            <a:r>
              <a:rPr lang="tr-TR" dirty="0"/>
              <a:t>3. Büyücülük; türleri ve teknikleri</a:t>
            </a:r>
          </a:p>
          <a:p>
            <a:endParaRPr lang="tr-TR" dirty="0"/>
          </a:p>
        </p:txBody>
      </p:sp>
    </p:spTree>
    <p:extLst>
      <p:ext uri="{BB962C8B-B14F-4D97-AF65-F5344CB8AC3E}">
        <p14:creationId xmlns:p14="http://schemas.microsoft.com/office/powerpoint/2010/main" val="16492572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397C386-A10F-1C44-9B29-ABAC103883ED}"/>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1BA106AA-3A13-5941-A29A-DDEFCF2D9A33}"/>
              </a:ext>
            </a:extLst>
          </p:cNvPr>
          <p:cNvSpPr>
            <a:spLocks noGrp="1"/>
          </p:cNvSpPr>
          <p:nvPr>
            <p:ph idx="1"/>
          </p:nvPr>
        </p:nvSpPr>
        <p:spPr/>
        <p:txBody>
          <a:bodyPr numCol="2">
            <a:normAutofit/>
          </a:bodyPr>
          <a:lstStyle/>
          <a:p>
            <a:r>
              <a:rPr lang="tr-TR" dirty="0"/>
              <a:t>XIX. Halk edebiyatı</a:t>
            </a:r>
          </a:p>
          <a:p>
            <a:r>
              <a:rPr lang="tr-TR" dirty="0"/>
              <a:t>1. Destanlar</a:t>
            </a:r>
          </a:p>
          <a:p>
            <a:r>
              <a:rPr lang="tr-TR" dirty="0"/>
              <a:t>2. Efsaneler</a:t>
            </a:r>
          </a:p>
          <a:p>
            <a:r>
              <a:rPr lang="tr-TR" dirty="0"/>
              <a:t>3. Masallar</a:t>
            </a:r>
          </a:p>
          <a:p>
            <a:r>
              <a:rPr lang="tr-TR" dirty="0"/>
              <a:t>4. Halk hikâyeleri</a:t>
            </a:r>
          </a:p>
          <a:p>
            <a:r>
              <a:rPr lang="tr-TR" dirty="0"/>
              <a:t>5. Halk şiiri</a:t>
            </a:r>
          </a:p>
          <a:p>
            <a:r>
              <a:rPr lang="tr-TR" dirty="0"/>
              <a:t>6. Hak türküleri</a:t>
            </a:r>
          </a:p>
          <a:p>
            <a:r>
              <a:rPr lang="tr-TR" dirty="0"/>
              <a:t>7. Fıkralar</a:t>
            </a:r>
          </a:p>
          <a:p>
            <a:r>
              <a:rPr lang="tr-TR" dirty="0"/>
              <a:t>8. Atasözleri-Deyimler</a:t>
            </a:r>
          </a:p>
          <a:p>
            <a:r>
              <a:rPr lang="tr-TR" dirty="0"/>
              <a:t>9. Tekerlemeler</a:t>
            </a:r>
          </a:p>
          <a:p>
            <a:r>
              <a:rPr lang="tr-TR" dirty="0"/>
              <a:t>10. Bilmeceler</a:t>
            </a:r>
          </a:p>
          <a:p>
            <a:r>
              <a:rPr lang="tr-TR" dirty="0"/>
              <a:t>11. Alkışlar, kargışlar</a:t>
            </a:r>
          </a:p>
          <a:p>
            <a:r>
              <a:rPr lang="tr-TR" dirty="0"/>
              <a:t>12. Ağıtlar</a:t>
            </a:r>
          </a:p>
          <a:p>
            <a:r>
              <a:rPr lang="tr-TR" dirty="0"/>
              <a:t>13. </a:t>
            </a:r>
            <a:r>
              <a:rPr lang="tr-TR" dirty="0" err="1"/>
              <a:t>İlâhiler</a:t>
            </a:r>
            <a:endParaRPr lang="tr-TR" dirty="0"/>
          </a:p>
          <a:p>
            <a:r>
              <a:rPr lang="tr-TR" dirty="0"/>
              <a:t>14. Maniler</a:t>
            </a:r>
          </a:p>
          <a:p>
            <a:pPr algn="just"/>
            <a:endParaRPr lang="tr-TR" dirty="0"/>
          </a:p>
        </p:txBody>
      </p:sp>
    </p:spTree>
    <p:extLst>
      <p:ext uri="{BB962C8B-B14F-4D97-AF65-F5344CB8AC3E}">
        <p14:creationId xmlns:p14="http://schemas.microsoft.com/office/powerpoint/2010/main" val="41583341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9EA2611-DCBA-4E97-A2B2-9A466E76BD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dk2"/>
          </a:fillRef>
          <a:effectRef idx="0">
            <a:schemeClr val="accent1"/>
          </a:effectRef>
          <a:fontRef idx="minor">
            <a:schemeClr val="lt1"/>
          </a:fontRef>
        </p:style>
      </p:sp>
      <p:sp>
        <p:nvSpPr>
          <p:cNvPr id="11" name="Freeform 5">
            <a:extLst>
              <a:ext uri="{FF2B5EF4-FFF2-40B4-BE49-F238E27FC236}">
                <a16:creationId xmlns:a16="http://schemas.microsoft.com/office/drawing/2014/main" id="{BBC615D1-6E12-40EF-915B-316CFDB55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794"/>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sp>
      <p:sp>
        <p:nvSpPr>
          <p:cNvPr id="13" name="Freeform 5">
            <a:extLst>
              <a:ext uri="{FF2B5EF4-FFF2-40B4-BE49-F238E27FC236}">
                <a16:creationId xmlns:a16="http://schemas.microsoft.com/office/drawing/2014/main" id="{B9797D36-DE1E-47CD-881A-6C1F582826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537676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tx1">
              <a:alpha val="20000"/>
            </a:schemeClr>
          </a:solidFill>
          <a:ln>
            <a:noFill/>
          </a:ln>
        </p:spPr>
      </p:sp>
      <p:sp>
        <p:nvSpPr>
          <p:cNvPr id="2" name="Başlık 1">
            <a:extLst>
              <a:ext uri="{FF2B5EF4-FFF2-40B4-BE49-F238E27FC236}">
                <a16:creationId xmlns:a16="http://schemas.microsoft.com/office/drawing/2014/main" id="{57190D40-4A46-5E4A-8E0D-4495F1AF0923}"/>
              </a:ext>
            </a:extLst>
          </p:cNvPr>
          <p:cNvSpPr>
            <a:spLocks noGrp="1"/>
          </p:cNvSpPr>
          <p:nvPr>
            <p:ph type="title"/>
          </p:nvPr>
        </p:nvSpPr>
        <p:spPr>
          <a:xfrm>
            <a:off x="639098" y="629265"/>
            <a:ext cx="6072776" cy="1622322"/>
          </a:xfrm>
        </p:spPr>
        <p:txBody>
          <a:bodyPr>
            <a:normAutofit/>
          </a:bodyPr>
          <a:lstStyle/>
          <a:p>
            <a:endParaRPr lang="tr-TR">
              <a:solidFill>
                <a:srgbClr val="FFFFFF"/>
              </a:solidFill>
            </a:endParaRPr>
          </a:p>
        </p:txBody>
      </p:sp>
      <p:sp>
        <p:nvSpPr>
          <p:cNvPr id="15" name="Rectangle 14">
            <a:extLst>
              <a:ext uri="{FF2B5EF4-FFF2-40B4-BE49-F238E27FC236}">
                <a16:creationId xmlns:a16="http://schemas.microsoft.com/office/drawing/2014/main" id="{4A2FAF1F-F462-46AF-A9E6-CC93C4E2C3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7" name="Oval 16">
            <a:extLst>
              <a:ext uri="{FF2B5EF4-FFF2-40B4-BE49-F238E27FC236}">
                <a16:creationId xmlns:a16="http://schemas.microsoft.com/office/drawing/2014/main" id="{7146BED8-BAE9-42C5-A3DD-7B946445DB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a:extLst>
              <a:ext uri="{FF2B5EF4-FFF2-40B4-BE49-F238E27FC236}">
                <a16:creationId xmlns:a16="http://schemas.microsoft.com/office/drawing/2014/main" id="{15765FE8-B62F-41E4-A73C-74C91A8FD9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 name="İçerik Yer Tutucusu 2">
            <a:extLst>
              <a:ext uri="{FF2B5EF4-FFF2-40B4-BE49-F238E27FC236}">
                <a16:creationId xmlns:a16="http://schemas.microsoft.com/office/drawing/2014/main" id="{65AB8585-6096-894A-86D4-85FF3C1ADE08}"/>
              </a:ext>
            </a:extLst>
          </p:cNvPr>
          <p:cNvSpPr>
            <a:spLocks noGrp="1"/>
          </p:cNvSpPr>
          <p:nvPr>
            <p:ph idx="1"/>
          </p:nvPr>
        </p:nvSpPr>
        <p:spPr>
          <a:xfrm>
            <a:off x="639098" y="2418735"/>
            <a:ext cx="6072776" cy="3811740"/>
          </a:xfrm>
        </p:spPr>
        <p:txBody>
          <a:bodyPr anchor="ctr">
            <a:normAutofit/>
          </a:bodyPr>
          <a:lstStyle/>
          <a:p>
            <a:r>
              <a:rPr lang="tr-TR" dirty="0">
                <a:solidFill>
                  <a:srgbClr val="FFFFFF"/>
                </a:solidFill>
              </a:rPr>
              <a:t>Folklor kelimesi ilk olarak William John </a:t>
            </a:r>
            <a:r>
              <a:rPr lang="tr-TR" dirty="0" err="1">
                <a:solidFill>
                  <a:srgbClr val="FFFFFF"/>
                </a:solidFill>
              </a:rPr>
              <a:t>Thoms</a:t>
            </a:r>
            <a:r>
              <a:rPr lang="tr-TR" dirty="0">
                <a:solidFill>
                  <a:srgbClr val="FFFFFF"/>
                </a:solidFill>
              </a:rPr>
              <a:t> tarafından </a:t>
            </a:r>
            <a:r>
              <a:rPr lang="tr-TR" i="1" dirty="0" err="1">
                <a:solidFill>
                  <a:srgbClr val="FFFFFF"/>
                </a:solidFill>
              </a:rPr>
              <a:t>Athenaeum</a:t>
            </a:r>
            <a:r>
              <a:rPr lang="tr-TR" i="1" dirty="0">
                <a:solidFill>
                  <a:srgbClr val="FFFFFF"/>
                </a:solidFill>
              </a:rPr>
              <a:t> dergisinde 1846 yılında kullanılmıştır. </a:t>
            </a:r>
          </a:p>
          <a:p>
            <a:endParaRPr lang="tr-TR" dirty="0">
              <a:solidFill>
                <a:srgbClr val="FFFFFF"/>
              </a:solidFill>
            </a:endParaRPr>
          </a:p>
          <a:p>
            <a:endParaRPr lang="tr-TR" dirty="0">
              <a:solidFill>
                <a:srgbClr val="FFFFFF"/>
              </a:solidFill>
            </a:endParaRPr>
          </a:p>
        </p:txBody>
      </p:sp>
    </p:spTree>
    <p:extLst>
      <p:ext uri="{BB962C8B-B14F-4D97-AF65-F5344CB8AC3E}">
        <p14:creationId xmlns:p14="http://schemas.microsoft.com/office/powerpoint/2010/main" val="397817572"/>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0E67E67-F288-D446-A009-30DABF680518}"/>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EDC2A192-7F23-0F40-B3BF-740BF3CE66FD}"/>
              </a:ext>
            </a:extLst>
          </p:cNvPr>
          <p:cNvSpPr>
            <a:spLocks noGrp="1"/>
          </p:cNvSpPr>
          <p:nvPr>
            <p:ph idx="1"/>
          </p:nvPr>
        </p:nvSpPr>
        <p:spPr/>
        <p:txBody>
          <a:bodyPr/>
          <a:lstStyle/>
          <a:p>
            <a:r>
              <a:rPr lang="tr-TR" dirty="0"/>
              <a:t>XX. Halk tiyatrosu (geleneksel tiyatro)</a:t>
            </a:r>
          </a:p>
          <a:p>
            <a:r>
              <a:rPr lang="tr-TR" dirty="0"/>
              <a:t>1. Ortaoyunu</a:t>
            </a:r>
          </a:p>
          <a:p>
            <a:r>
              <a:rPr lang="tr-TR" dirty="0"/>
              <a:t>2. Karagöz</a:t>
            </a:r>
          </a:p>
          <a:p>
            <a:r>
              <a:rPr lang="tr-TR" dirty="0"/>
              <a:t>3. Kukla</a:t>
            </a:r>
          </a:p>
          <a:p>
            <a:r>
              <a:rPr lang="tr-TR" dirty="0"/>
              <a:t>4. Meddahlık</a:t>
            </a:r>
          </a:p>
          <a:p>
            <a:r>
              <a:rPr lang="tr-TR" dirty="0"/>
              <a:t>5. Seyirlik </a:t>
            </a:r>
            <a:r>
              <a:rPr lang="tr-TR" dirty="0" err="1"/>
              <a:t>k.ylü'oyunları</a:t>
            </a:r>
            <a:endParaRPr lang="tr-TR" dirty="0"/>
          </a:p>
          <a:p>
            <a:r>
              <a:rPr lang="tr-TR" dirty="0"/>
              <a:t>XXI. Halk oyunları (dansları)</a:t>
            </a:r>
          </a:p>
          <a:p>
            <a:r>
              <a:rPr lang="tr-TR" dirty="0"/>
              <a:t>XXII. Halk müziği ve müzik araçları</a:t>
            </a:r>
          </a:p>
          <a:p>
            <a:endParaRPr lang="tr-TR" dirty="0"/>
          </a:p>
        </p:txBody>
      </p:sp>
    </p:spTree>
    <p:extLst>
      <p:ext uri="{BB962C8B-B14F-4D97-AF65-F5344CB8AC3E}">
        <p14:creationId xmlns:p14="http://schemas.microsoft.com/office/powerpoint/2010/main" val="12592866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159F0B7-8C35-C64D-BC1D-7D12D196C93C}"/>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053A9EB4-C58E-4D4A-B5FC-E11A36C26613}"/>
              </a:ext>
            </a:extLst>
          </p:cNvPr>
          <p:cNvSpPr>
            <a:spLocks noGrp="1"/>
          </p:cNvSpPr>
          <p:nvPr>
            <p:ph idx="1"/>
          </p:nvPr>
        </p:nvSpPr>
        <p:spPr/>
        <p:txBody>
          <a:bodyPr>
            <a:normAutofit fontScale="85000" lnSpcReduction="20000"/>
          </a:bodyPr>
          <a:lstStyle/>
          <a:p>
            <a:r>
              <a:rPr lang="tr-TR" dirty="0" err="1"/>
              <a:t>XXIII.Çocuk</a:t>
            </a:r>
            <a:r>
              <a:rPr lang="tr-TR" dirty="0"/>
              <a:t> oyunları ve oyuncaklar</a:t>
            </a:r>
          </a:p>
          <a:p>
            <a:r>
              <a:rPr lang="tr-TR" dirty="0"/>
              <a:t>1. Temsili nitelikteki oyunlar</a:t>
            </a:r>
          </a:p>
          <a:p>
            <a:r>
              <a:rPr lang="tr-TR" dirty="0"/>
              <a:t>2. Beceriyi ve yeteneği amaçlayan oyunlar</a:t>
            </a:r>
          </a:p>
          <a:p>
            <a:r>
              <a:rPr lang="tr-TR" dirty="0"/>
              <a:t>3. Oyuncak türleri ve nitelikleri</a:t>
            </a:r>
          </a:p>
          <a:p>
            <a:r>
              <a:rPr lang="tr-TR" dirty="0"/>
              <a:t>XXIV. Halk eğlenceleri; sporlar</a:t>
            </a:r>
          </a:p>
          <a:p>
            <a:r>
              <a:rPr lang="tr-TR" dirty="0"/>
              <a:t>XXV. Adlar</a:t>
            </a:r>
          </a:p>
          <a:p>
            <a:r>
              <a:rPr lang="tr-TR" dirty="0"/>
              <a:t>A. İnsan adları</a:t>
            </a:r>
          </a:p>
          <a:p>
            <a:r>
              <a:rPr lang="tr-TR" dirty="0"/>
              <a:t>1. Asıl adlar</a:t>
            </a:r>
          </a:p>
          <a:p>
            <a:r>
              <a:rPr lang="tr-TR" dirty="0"/>
              <a:t>2. Soyadları</a:t>
            </a:r>
          </a:p>
          <a:p>
            <a:r>
              <a:rPr lang="tr-TR" dirty="0"/>
              <a:t>3. Lakaplar-takma adlar</a:t>
            </a:r>
          </a:p>
          <a:p>
            <a:r>
              <a:rPr lang="tr-TR" dirty="0"/>
              <a:t>B. Yer, su, dağ, köy, meydan, cadde, sokak, ev adları</a:t>
            </a:r>
          </a:p>
          <a:p>
            <a:endParaRPr lang="tr-TR" dirty="0"/>
          </a:p>
        </p:txBody>
      </p:sp>
    </p:spTree>
    <p:extLst>
      <p:ext uri="{BB962C8B-B14F-4D97-AF65-F5344CB8AC3E}">
        <p14:creationId xmlns:p14="http://schemas.microsoft.com/office/powerpoint/2010/main" val="12389177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C6343A6-A56A-0E43-918D-AADE25FE5B72}"/>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4E6E1165-1D00-6647-BB6B-F858CF58C490}"/>
              </a:ext>
            </a:extLst>
          </p:cNvPr>
          <p:cNvSpPr>
            <a:spLocks noGrp="1"/>
          </p:cNvSpPr>
          <p:nvPr>
            <p:ph idx="1"/>
          </p:nvPr>
        </p:nvSpPr>
        <p:spPr/>
        <p:txBody>
          <a:bodyPr/>
          <a:lstStyle/>
          <a:p>
            <a:r>
              <a:rPr lang="tr-TR" dirty="0"/>
              <a:t>Folklor, </a:t>
            </a:r>
            <a:r>
              <a:rPr lang="tr-TR" dirty="0" err="1"/>
              <a:t>Saksonca</a:t>
            </a:r>
            <a:r>
              <a:rPr lang="tr-TR" dirty="0"/>
              <a:t> kökenli bir terimdir ve halk anlamına gelen «folk» ile bilgi anlamına gelen «</a:t>
            </a:r>
            <a:r>
              <a:rPr lang="tr-TR" dirty="0" err="1"/>
              <a:t>lore</a:t>
            </a:r>
            <a:r>
              <a:rPr lang="tr-TR" dirty="0"/>
              <a:t>» kelimesinden türetilmiştir. </a:t>
            </a:r>
          </a:p>
          <a:p>
            <a:r>
              <a:rPr lang="tr-TR" dirty="0"/>
              <a:t>Türkçeye halkiyat, halkbilgisi ve halkbilim olarak çevrilmiştir.</a:t>
            </a:r>
          </a:p>
          <a:p>
            <a:endParaRPr lang="tr-TR" dirty="0"/>
          </a:p>
          <a:p>
            <a:r>
              <a:rPr lang="tr-TR" dirty="0"/>
              <a:t>Almancanın konuşulduğu ülkelerde ise </a:t>
            </a:r>
            <a:r>
              <a:rPr lang="tr-TR" dirty="0" err="1"/>
              <a:t>Volkskunde</a:t>
            </a:r>
            <a:r>
              <a:rPr lang="tr-TR" dirty="0"/>
              <a:t> olarak kullanılmıştır.</a:t>
            </a:r>
          </a:p>
        </p:txBody>
      </p:sp>
    </p:spTree>
    <p:extLst>
      <p:ext uri="{BB962C8B-B14F-4D97-AF65-F5344CB8AC3E}">
        <p14:creationId xmlns:p14="http://schemas.microsoft.com/office/powerpoint/2010/main" val="29920657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Freeform 16">
            <a:extLst>
              <a:ext uri="{FF2B5EF4-FFF2-40B4-BE49-F238E27FC236}">
                <a16:creationId xmlns:a16="http://schemas.microsoft.com/office/drawing/2014/main" id="{E4F17063-EDA4-417B-946F-BA357F3B39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42856" y="3128074"/>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tx1">
              <a:alpha val="20000"/>
            </a:schemeClr>
          </a:solidFill>
          <a:ln>
            <a:noFill/>
          </a:ln>
        </p:spPr>
        <p:txBody>
          <a:bodyPr rtlCol="0" anchor="ctr"/>
          <a:lstStyle/>
          <a:p>
            <a:pPr algn="ctr"/>
            <a:endParaRPr lang="en-US" dirty="0">
              <a:solidFill>
                <a:schemeClr val="tx1"/>
              </a:solidFill>
            </a:endParaRPr>
          </a:p>
        </p:txBody>
      </p:sp>
      <p:sp>
        <p:nvSpPr>
          <p:cNvPr id="13" name="Freeform: Shape 12">
            <a:extLst>
              <a:ext uri="{FF2B5EF4-FFF2-40B4-BE49-F238E27FC236}">
                <a16:creationId xmlns:a16="http://schemas.microsoft.com/office/drawing/2014/main" id="{D36F3EEA-55D4-4677-80E7-92D00B8F34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58392"/>
            <a:ext cx="12192000" cy="3033446"/>
          </a:xfrm>
          <a:custGeom>
            <a:avLst/>
            <a:gdLst>
              <a:gd name="connsiteX0" fmla="*/ 1 w 12192000"/>
              <a:gd name="connsiteY0" fmla="*/ 0 h 2802467"/>
              <a:gd name="connsiteX1" fmla="*/ 71932 w 12192000"/>
              <a:gd name="connsiteY1" fmla="*/ 12261 h 2802467"/>
              <a:gd name="connsiteX2" fmla="*/ 282848 w 12192000"/>
              <a:gd name="connsiteY2" fmla="*/ 48342 h 2802467"/>
              <a:gd name="connsiteX3" fmla="*/ 436464 w 12192000"/>
              <a:gd name="connsiteY3" fmla="*/ 73565 h 2802467"/>
              <a:gd name="connsiteX4" fmla="*/ 619339 w 12192000"/>
              <a:gd name="connsiteY4" fmla="*/ 100188 h 2802467"/>
              <a:gd name="connsiteX5" fmla="*/ 836351 w 12192000"/>
              <a:gd name="connsiteY5" fmla="*/ 132066 h 2802467"/>
              <a:gd name="connsiteX6" fmla="*/ 1076528 w 12192000"/>
              <a:gd name="connsiteY6" fmla="*/ 165696 h 2802467"/>
              <a:gd name="connsiteX7" fmla="*/ 1347183 w 12192000"/>
              <a:gd name="connsiteY7" fmla="*/ 201077 h 2802467"/>
              <a:gd name="connsiteX8" fmla="*/ 1642223 w 12192000"/>
              <a:gd name="connsiteY8" fmla="*/ 238560 h 2802467"/>
              <a:gd name="connsiteX9" fmla="*/ 1962864 w 12192000"/>
              <a:gd name="connsiteY9" fmla="*/ 276043 h 2802467"/>
              <a:gd name="connsiteX10" fmla="*/ 2304232 w 12192000"/>
              <a:gd name="connsiteY10" fmla="*/ 314226 h 2802467"/>
              <a:gd name="connsiteX11" fmla="*/ 2672421 w 12192000"/>
              <a:gd name="connsiteY11" fmla="*/ 349608 h 2802467"/>
              <a:gd name="connsiteX12" fmla="*/ 3057678 w 12192000"/>
              <a:gd name="connsiteY12" fmla="*/ 383587 h 2802467"/>
              <a:gd name="connsiteX13" fmla="*/ 3464881 w 12192000"/>
              <a:gd name="connsiteY13" fmla="*/ 414415 h 2802467"/>
              <a:gd name="connsiteX14" fmla="*/ 3889152 w 12192000"/>
              <a:gd name="connsiteY14" fmla="*/ 443840 h 2802467"/>
              <a:gd name="connsiteX15" fmla="*/ 4331710 w 12192000"/>
              <a:gd name="connsiteY15" fmla="*/ 471515 h 2802467"/>
              <a:gd name="connsiteX16" fmla="*/ 4558476 w 12192000"/>
              <a:gd name="connsiteY16" fmla="*/ 481323 h 2802467"/>
              <a:gd name="connsiteX17" fmla="*/ 4790118 w 12192000"/>
              <a:gd name="connsiteY17" fmla="*/ 492183 h 2802467"/>
              <a:gd name="connsiteX18" fmla="*/ 5025418 w 12192000"/>
              <a:gd name="connsiteY18" fmla="*/ 502342 h 2802467"/>
              <a:gd name="connsiteX19" fmla="*/ 5261937 w 12192000"/>
              <a:gd name="connsiteY19" fmla="*/ 508998 h 2802467"/>
              <a:gd name="connsiteX20" fmla="*/ 5503332 w 12192000"/>
              <a:gd name="connsiteY20" fmla="*/ 514953 h 2802467"/>
              <a:gd name="connsiteX21" fmla="*/ 5747166 w 12192000"/>
              <a:gd name="connsiteY21" fmla="*/ 521259 h 2802467"/>
              <a:gd name="connsiteX22" fmla="*/ 5995877 w 12192000"/>
              <a:gd name="connsiteY22" fmla="*/ 525462 h 2802467"/>
              <a:gd name="connsiteX23" fmla="*/ 6247026 w 12192000"/>
              <a:gd name="connsiteY23" fmla="*/ 525462 h 2802467"/>
              <a:gd name="connsiteX24" fmla="*/ 6500613 w 12192000"/>
              <a:gd name="connsiteY24" fmla="*/ 527564 h 2802467"/>
              <a:gd name="connsiteX25" fmla="*/ 6756639 w 12192000"/>
              <a:gd name="connsiteY25" fmla="*/ 525462 h 2802467"/>
              <a:gd name="connsiteX26" fmla="*/ 7016322 w 12192000"/>
              <a:gd name="connsiteY26" fmla="*/ 521259 h 2802467"/>
              <a:gd name="connsiteX27" fmla="*/ 7276005 w 12192000"/>
              <a:gd name="connsiteY27" fmla="*/ 517405 h 2802467"/>
              <a:gd name="connsiteX28" fmla="*/ 7539345 w 12192000"/>
              <a:gd name="connsiteY28" fmla="*/ 508998 h 2802467"/>
              <a:gd name="connsiteX29" fmla="*/ 7805124 w 12192000"/>
              <a:gd name="connsiteY29" fmla="*/ 500240 h 2802467"/>
              <a:gd name="connsiteX30" fmla="*/ 8070903 w 12192000"/>
              <a:gd name="connsiteY30" fmla="*/ 490081 h 2802467"/>
              <a:gd name="connsiteX31" fmla="*/ 8339121 w 12192000"/>
              <a:gd name="connsiteY31" fmla="*/ 475719 h 2802467"/>
              <a:gd name="connsiteX32" fmla="*/ 8609776 w 12192000"/>
              <a:gd name="connsiteY32" fmla="*/ 458553 h 2802467"/>
              <a:gd name="connsiteX33" fmla="*/ 8881651 w 12192000"/>
              <a:gd name="connsiteY33" fmla="*/ 442089 h 2802467"/>
              <a:gd name="connsiteX34" fmla="*/ 9153526 w 12192000"/>
              <a:gd name="connsiteY34" fmla="*/ 421070 h 2802467"/>
              <a:gd name="connsiteX35" fmla="*/ 9429058 w 12192000"/>
              <a:gd name="connsiteY35" fmla="*/ 395848 h 2802467"/>
              <a:gd name="connsiteX36" fmla="*/ 9700933 w 12192000"/>
              <a:gd name="connsiteY36" fmla="*/ 370626 h 2802467"/>
              <a:gd name="connsiteX37" fmla="*/ 9977684 w 12192000"/>
              <a:gd name="connsiteY37" fmla="*/ 341550 h 2802467"/>
              <a:gd name="connsiteX38" fmla="*/ 10255655 w 12192000"/>
              <a:gd name="connsiteY38" fmla="*/ 309672 h 2802467"/>
              <a:gd name="connsiteX39" fmla="*/ 10529968 w 12192000"/>
              <a:gd name="connsiteY39" fmla="*/ 276043 h 2802467"/>
              <a:gd name="connsiteX40" fmla="*/ 10807939 w 12192000"/>
              <a:gd name="connsiteY40" fmla="*/ 236808 h 2802467"/>
              <a:gd name="connsiteX41" fmla="*/ 11084690 w 12192000"/>
              <a:gd name="connsiteY41" fmla="*/ 194771 h 2802467"/>
              <a:gd name="connsiteX42" fmla="*/ 11362661 w 12192000"/>
              <a:gd name="connsiteY42" fmla="*/ 153085 h 2802467"/>
              <a:gd name="connsiteX43" fmla="*/ 11639412 w 12192000"/>
              <a:gd name="connsiteY43" fmla="*/ 104392 h 2802467"/>
              <a:gd name="connsiteX44" fmla="*/ 11914945 w 12192000"/>
              <a:gd name="connsiteY44" fmla="*/ 54648 h 2802467"/>
              <a:gd name="connsiteX45" fmla="*/ 12191696 w 12192000"/>
              <a:gd name="connsiteY45" fmla="*/ 2452 h 2802467"/>
              <a:gd name="connsiteX46" fmla="*/ 12191696 w 12192000"/>
              <a:gd name="connsiteY46" fmla="*/ 2236410 h 2802467"/>
              <a:gd name="connsiteX47" fmla="*/ 12192000 w 12192000"/>
              <a:gd name="connsiteY47" fmla="*/ 2236410 h 2802467"/>
              <a:gd name="connsiteX48" fmla="*/ 12192000 w 12192000"/>
              <a:gd name="connsiteY48" fmla="*/ 2802467 h 2802467"/>
              <a:gd name="connsiteX49" fmla="*/ 12191696 w 12192000"/>
              <a:gd name="connsiteY49" fmla="*/ 2802467 h 2802467"/>
              <a:gd name="connsiteX50" fmla="*/ 0 w 12192000"/>
              <a:gd name="connsiteY50" fmla="*/ 2802467 h 2802467"/>
              <a:gd name="connsiteX51" fmla="*/ 0 w 12192000"/>
              <a:gd name="connsiteY51" fmla="*/ 2236410 h 2802467"/>
              <a:gd name="connsiteX52" fmla="*/ 1 w 12192000"/>
              <a:gd name="connsiteY52" fmla="*/ 2236410 h 2802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192000" h="2802467">
                <a:moveTo>
                  <a:pt x="1" y="0"/>
                </a:moveTo>
                <a:lnTo>
                  <a:pt x="71932" y="12261"/>
                </a:lnTo>
                <a:lnTo>
                  <a:pt x="282848" y="48342"/>
                </a:lnTo>
                <a:lnTo>
                  <a:pt x="436464" y="73565"/>
                </a:lnTo>
                <a:lnTo>
                  <a:pt x="619339" y="100188"/>
                </a:lnTo>
                <a:lnTo>
                  <a:pt x="836351" y="132066"/>
                </a:lnTo>
                <a:lnTo>
                  <a:pt x="1076528" y="165696"/>
                </a:lnTo>
                <a:lnTo>
                  <a:pt x="1347183" y="201077"/>
                </a:lnTo>
                <a:lnTo>
                  <a:pt x="1642223" y="238560"/>
                </a:lnTo>
                <a:lnTo>
                  <a:pt x="1962864" y="276043"/>
                </a:lnTo>
                <a:lnTo>
                  <a:pt x="2304232" y="314226"/>
                </a:lnTo>
                <a:lnTo>
                  <a:pt x="2672421" y="349608"/>
                </a:lnTo>
                <a:lnTo>
                  <a:pt x="3057678" y="383587"/>
                </a:lnTo>
                <a:lnTo>
                  <a:pt x="3464881" y="414415"/>
                </a:lnTo>
                <a:lnTo>
                  <a:pt x="3889152" y="443840"/>
                </a:lnTo>
                <a:lnTo>
                  <a:pt x="4331710" y="471515"/>
                </a:lnTo>
                <a:lnTo>
                  <a:pt x="4558476" y="481323"/>
                </a:lnTo>
                <a:lnTo>
                  <a:pt x="4790118" y="492183"/>
                </a:lnTo>
                <a:lnTo>
                  <a:pt x="5025418" y="502342"/>
                </a:lnTo>
                <a:lnTo>
                  <a:pt x="5261937" y="508998"/>
                </a:lnTo>
                <a:lnTo>
                  <a:pt x="5503332" y="514953"/>
                </a:lnTo>
                <a:lnTo>
                  <a:pt x="5747166" y="521259"/>
                </a:lnTo>
                <a:lnTo>
                  <a:pt x="5995877" y="525462"/>
                </a:lnTo>
                <a:lnTo>
                  <a:pt x="6247026" y="525462"/>
                </a:lnTo>
                <a:lnTo>
                  <a:pt x="6500613" y="527564"/>
                </a:lnTo>
                <a:lnTo>
                  <a:pt x="6756639" y="525462"/>
                </a:lnTo>
                <a:lnTo>
                  <a:pt x="7016322" y="521259"/>
                </a:lnTo>
                <a:lnTo>
                  <a:pt x="7276005" y="517405"/>
                </a:lnTo>
                <a:lnTo>
                  <a:pt x="7539345" y="508998"/>
                </a:lnTo>
                <a:lnTo>
                  <a:pt x="7805124" y="500240"/>
                </a:lnTo>
                <a:lnTo>
                  <a:pt x="8070903" y="490081"/>
                </a:lnTo>
                <a:lnTo>
                  <a:pt x="8339121" y="475719"/>
                </a:lnTo>
                <a:lnTo>
                  <a:pt x="8609776" y="458553"/>
                </a:lnTo>
                <a:lnTo>
                  <a:pt x="8881651" y="442089"/>
                </a:lnTo>
                <a:lnTo>
                  <a:pt x="9153526" y="421070"/>
                </a:lnTo>
                <a:lnTo>
                  <a:pt x="9429058" y="395848"/>
                </a:lnTo>
                <a:lnTo>
                  <a:pt x="9700933" y="370626"/>
                </a:lnTo>
                <a:lnTo>
                  <a:pt x="9977684" y="341550"/>
                </a:lnTo>
                <a:lnTo>
                  <a:pt x="10255655" y="309672"/>
                </a:lnTo>
                <a:lnTo>
                  <a:pt x="10529968" y="276043"/>
                </a:lnTo>
                <a:lnTo>
                  <a:pt x="10807939" y="236808"/>
                </a:lnTo>
                <a:lnTo>
                  <a:pt x="11084690" y="194771"/>
                </a:lnTo>
                <a:lnTo>
                  <a:pt x="11362661" y="153085"/>
                </a:lnTo>
                <a:lnTo>
                  <a:pt x="11639412" y="104392"/>
                </a:lnTo>
                <a:lnTo>
                  <a:pt x="11914945" y="54648"/>
                </a:lnTo>
                <a:lnTo>
                  <a:pt x="12191696" y="2452"/>
                </a:lnTo>
                <a:lnTo>
                  <a:pt x="12191696" y="2236410"/>
                </a:lnTo>
                <a:lnTo>
                  <a:pt x="12192000" y="2236410"/>
                </a:lnTo>
                <a:lnTo>
                  <a:pt x="12192000" y="2802467"/>
                </a:lnTo>
                <a:lnTo>
                  <a:pt x="12191696" y="2802467"/>
                </a:lnTo>
                <a:lnTo>
                  <a:pt x="0" y="2802467"/>
                </a:lnTo>
                <a:lnTo>
                  <a:pt x="0" y="2236410"/>
                </a:lnTo>
                <a:lnTo>
                  <a:pt x="1" y="2236410"/>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5" name="Freeform 5">
            <a:extLst>
              <a:ext uri="{FF2B5EF4-FFF2-40B4-BE49-F238E27FC236}">
                <a16:creationId xmlns:a16="http://schemas.microsoft.com/office/drawing/2014/main" id="{C91E93A7-6C7F-4F77-9CB0-280D958EF4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sp>
      <p:sp>
        <p:nvSpPr>
          <p:cNvPr id="2" name="Başlık 1">
            <a:extLst>
              <a:ext uri="{FF2B5EF4-FFF2-40B4-BE49-F238E27FC236}">
                <a16:creationId xmlns:a16="http://schemas.microsoft.com/office/drawing/2014/main" id="{CB36D337-D621-0C49-AF6E-D524357220A5}"/>
              </a:ext>
            </a:extLst>
          </p:cNvPr>
          <p:cNvSpPr>
            <a:spLocks noGrp="1"/>
          </p:cNvSpPr>
          <p:nvPr>
            <p:ph type="title"/>
          </p:nvPr>
        </p:nvSpPr>
        <p:spPr>
          <a:xfrm>
            <a:off x="1154955" y="4110824"/>
            <a:ext cx="5015258" cy="1908975"/>
          </a:xfrm>
        </p:spPr>
        <p:txBody>
          <a:bodyPr>
            <a:normAutofit/>
          </a:bodyPr>
          <a:lstStyle/>
          <a:p>
            <a:endParaRPr lang="tr-TR" dirty="0">
              <a:solidFill>
                <a:schemeClr val="tx1"/>
              </a:solidFill>
            </a:endParaRPr>
          </a:p>
        </p:txBody>
      </p:sp>
      <p:sp>
        <p:nvSpPr>
          <p:cNvPr id="8" name="Content Placeholder 7">
            <a:extLst>
              <a:ext uri="{FF2B5EF4-FFF2-40B4-BE49-F238E27FC236}">
                <a16:creationId xmlns:a16="http://schemas.microsoft.com/office/drawing/2014/main" id="{AADA93D3-FC4F-44A4-85A0-99A35EAE01AB}"/>
              </a:ext>
            </a:extLst>
          </p:cNvPr>
          <p:cNvSpPr>
            <a:spLocks noGrp="1"/>
          </p:cNvSpPr>
          <p:nvPr>
            <p:ph idx="1"/>
          </p:nvPr>
        </p:nvSpPr>
        <p:spPr>
          <a:xfrm>
            <a:off x="6375894" y="4110824"/>
            <a:ext cx="4772509" cy="1908976"/>
          </a:xfrm>
        </p:spPr>
        <p:txBody>
          <a:bodyPr anchor="ctr">
            <a:normAutofit/>
          </a:bodyPr>
          <a:lstStyle/>
          <a:p>
            <a:r>
              <a:rPr lang="en-US" dirty="0" err="1">
                <a:solidFill>
                  <a:schemeClr val="tx1"/>
                </a:solidFill>
              </a:rPr>
              <a:t>Yunanca’da</a:t>
            </a:r>
            <a:r>
              <a:rPr lang="en-US" dirty="0">
                <a:solidFill>
                  <a:schemeClr val="tx1"/>
                </a:solidFill>
              </a:rPr>
              <a:t> </a:t>
            </a:r>
            <a:r>
              <a:rPr lang="en-US" dirty="0" err="1">
                <a:solidFill>
                  <a:schemeClr val="tx1"/>
                </a:solidFill>
              </a:rPr>
              <a:t>ise</a:t>
            </a:r>
            <a:r>
              <a:rPr lang="en-US" dirty="0">
                <a:solidFill>
                  <a:schemeClr val="tx1"/>
                </a:solidFill>
              </a:rPr>
              <a:t> </a:t>
            </a:r>
            <a:r>
              <a:rPr lang="el-GR" dirty="0"/>
              <a:t>Λαογραφία</a:t>
            </a:r>
            <a:r>
              <a:rPr lang="tr-TR" dirty="0"/>
              <a:t> (</a:t>
            </a:r>
            <a:r>
              <a:rPr lang="tr-TR" dirty="0" err="1"/>
              <a:t>laografia</a:t>
            </a:r>
            <a:r>
              <a:rPr lang="tr-TR" dirty="0"/>
              <a:t>) terimiyle karşılanmıştır.</a:t>
            </a:r>
            <a:endParaRPr lang="el-GR" dirty="0"/>
          </a:p>
          <a:p>
            <a:pPr marL="0" indent="0">
              <a:buNone/>
            </a:pPr>
            <a:endParaRPr lang="en-US" dirty="0">
              <a:solidFill>
                <a:schemeClr val="tx1"/>
              </a:solidFill>
            </a:endParaRPr>
          </a:p>
        </p:txBody>
      </p:sp>
    </p:spTree>
    <p:extLst>
      <p:ext uri="{BB962C8B-B14F-4D97-AF65-F5344CB8AC3E}">
        <p14:creationId xmlns:p14="http://schemas.microsoft.com/office/powerpoint/2010/main" val="1295945637"/>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6AA707B-96F8-0B49-9C78-11AFBAB7B57E}"/>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05C069C3-3E8C-FD41-9757-3C7413FC76EE}"/>
              </a:ext>
            </a:extLst>
          </p:cNvPr>
          <p:cNvSpPr>
            <a:spLocks noGrp="1"/>
          </p:cNvSpPr>
          <p:nvPr>
            <p:ph idx="1"/>
          </p:nvPr>
        </p:nvSpPr>
        <p:spPr/>
        <p:txBody>
          <a:bodyPr/>
          <a:lstStyle/>
          <a:p>
            <a:r>
              <a:rPr lang="tr-TR" dirty="0"/>
              <a:t>Terim, halk anlamına gelen «</a:t>
            </a:r>
            <a:r>
              <a:rPr lang="tr-TR" dirty="0" err="1"/>
              <a:t>laos</a:t>
            </a:r>
            <a:r>
              <a:rPr lang="tr-TR" dirty="0"/>
              <a:t>-</a:t>
            </a:r>
            <a:r>
              <a:rPr lang="el-GR" dirty="0"/>
              <a:t>Λάος</a:t>
            </a:r>
            <a:r>
              <a:rPr lang="tr-TR" dirty="0"/>
              <a:t>» ve yazmak anlamına gelen «</a:t>
            </a:r>
            <a:r>
              <a:rPr lang="tr-TR" dirty="0" err="1"/>
              <a:t>grafos</a:t>
            </a:r>
            <a:r>
              <a:rPr lang="tr-TR" dirty="0"/>
              <a:t>  -</a:t>
            </a:r>
            <a:r>
              <a:rPr lang="el-GR" dirty="0" err="1"/>
              <a:t>γραφος</a:t>
            </a:r>
            <a:r>
              <a:rPr lang="tr-TR" dirty="0"/>
              <a:t>) kelimelerden oluşmuş ve halkı yazmak anlamında kullanılmıştır.</a:t>
            </a:r>
          </a:p>
          <a:p>
            <a:endParaRPr lang="el-GR" dirty="0"/>
          </a:p>
          <a:p>
            <a:r>
              <a:rPr lang="tr-TR" dirty="0"/>
              <a:t>Folklor pek çok ülkede uluslaşma sürecinde işlevsel olarak kullanılan bir disiplindir.</a:t>
            </a:r>
          </a:p>
          <a:p>
            <a:r>
              <a:rPr lang="tr-TR" dirty="0"/>
              <a:t>Bu sayede devletler üyelerinin kültürel olarak kendilerini bulmalarını birleşmelerini ve ulus haline gelmelerini amaçlamıştır.</a:t>
            </a:r>
          </a:p>
        </p:txBody>
      </p:sp>
    </p:spTree>
    <p:extLst>
      <p:ext uri="{BB962C8B-B14F-4D97-AF65-F5344CB8AC3E}">
        <p14:creationId xmlns:p14="http://schemas.microsoft.com/office/powerpoint/2010/main" val="21112234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5BE4897-C7A1-4E8C-B5A5-8797DAC6D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12" name="Freeform 5">
            <a:extLst>
              <a:ext uri="{FF2B5EF4-FFF2-40B4-BE49-F238E27FC236}">
                <a16:creationId xmlns:a16="http://schemas.microsoft.com/office/drawing/2014/main" id="{C300240B-912F-4AD7-AE1B-923B3F987C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tx1">
              <a:alpha val="20000"/>
            </a:schemeClr>
          </a:solidFill>
          <a:ln>
            <a:noFill/>
          </a:ln>
        </p:spPr>
      </p:sp>
      <p:sp>
        <p:nvSpPr>
          <p:cNvPr id="14" name="Freeform: Shape 13">
            <a:extLst>
              <a:ext uri="{FF2B5EF4-FFF2-40B4-BE49-F238E27FC236}">
                <a16:creationId xmlns:a16="http://schemas.microsoft.com/office/drawing/2014/main" id="{6421EF78-B00C-42F8-8908-2CF3E417CB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tx1"/>
          </a:solidFill>
          <a:ln>
            <a:noFill/>
          </a:ln>
        </p:spPr>
      </p:sp>
      <p:sp>
        <p:nvSpPr>
          <p:cNvPr id="16" name="Freeform 5">
            <a:extLst>
              <a:ext uri="{FF2B5EF4-FFF2-40B4-BE49-F238E27FC236}">
                <a16:creationId xmlns:a16="http://schemas.microsoft.com/office/drawing/2014/main" id="{F3E0A6DF-2313-4EC2-B95B-212CD48610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sp>
      <p:sp>
        <p:nvSpPr>
          <p:cNvPr id="2" name="Başlık 1">
            <a:extLst>
              <a:ext uri="{FF2B5EF4-FFF2-40B4-BE49-F238E27FC236}">
                <a16:creationId xmlns:a16="http://schemas.microsoft.com/office/drawing/2014/main" id="{7BE7AA43-75EA-A94D-864D-C3D3035C0F2A}"/>
              </a:ext>
            </a:extLst>
          </p:cNvPr>
          <p:cNvSpPr>
            <a:spLocks noGrp="1"/>
          </p:cNvSpPr>
          <p:nvPr>
            <p:ph type="title"/>
          </p:nvPr>
        </p:nvSpPr>
        <p:spPr>
          <a:xfrm>
            <a:off x="1154955" y="973668"/>
            <a:ext cx="2942210" cy="1020232"/>
          </a:xfrm>
        </p:spPr>
        <p:txBody>
          <a:bodyPr>
            <a:normAutofit/>
          </a:bodyPr>
          <a:lstStyle/>
          <a:p>
            <a:endParaRPr lang="tr-TR">
              <a:solidFill>
                <a:schemeClr val="tx1"/>
              </a:solidFill>
            </a:endParaRPr>
          </a:p>
        </p:txBody>
      </p:sp>
      <p:sp>
        <p:nvSpPr>
          <p:cNvPr id="18" name="Rectangle 17">
            <a:extLst>
              <a:ext uri="{FF2B5EF4-FFF2-40B4-BE49-F238E27FC236}">
                <a16:creationId xmlns:a16="http://schemas.microsoft.com/office/drawing/2014/main" id="{B083B194-504C-4B70-B8F6-80C51076FD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0" name="Oval 19">
            <a:extLst>
              <a:ext uri="{FF2B5EF4-FFF2-40B4-BE49-F238E27FC236}">
                <a16:creationId xmlns:a16="http://schemas.microsoft.com/office/drawing/2014/main" id="{E9BF1AE2-40FC-4B8F-B531-AB84540A2C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a:extLst>
              <a:ext uri="{FF2B5EF4-FFF2-40B4-BE49-F238E27FC236}">
                <a16:creationId xmlns:a16="http://schemas.microsoft.com/office/drawing/2014/main" id="{1C4EB7C1-42EF-4F28-AF4F-02E879CB6A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 name="İçerik Yer Tutucusu 2">
            <a:extLst>
              <a:ext uri="{FF2B5EF4-FFF2-40B4-BE49-F238E27FC236}">
                <a16:creationId xmlns:a16="http://schemas.microsoft.com/office/drawing/2014/main" id="{82E80DF6-C35C-3F4B-8E5C-6ABF88D9EBC7}"/>
              </a:ext>
            </a:extLst>
          </p:cNvPr>
          <p:cNvSpPr>
            <a:spLocks noGrp="1"/>
          </p:cNvSpPr>
          <p:nvPr>
            <p:ph idx="1"/>
          </p:nvPr>
        </p:nvSpPr>
        <p:spPr>
          <a:xfrm>
            <a:off x="1154955" y="2120900"/>
            <a:ext cx="3133726" cy="3898900"/>
          </a:xfrm>
        </p:spPr>
        <p:txBody>
          <a:bodyPr>
            <a:normAutofit/>
          </a:bodyPr>
          <a:lstStyle/>
          <a:p>
            <a:pPr>
              <a:lnSpc>
                <a:spcPct val="90000"/>
              </a:lnSpc>
            </a:pPr>
            <a:r>
              <a:rPr lang="tr-TR" sz="1700">
                <a:solidFill>
                  <a:schemeClr val="tx1"/>
                </a:solidFill>
              </a:rPr>
              <a:t>«Halkbilim, bir ülke ya da belirli bir bölge halkına ilişkin maddî ve manevi alandaki kültürel ürünleri konu edinen, bunları kendine özgü yöntemleriyle derleyen, sınıflandıran, çözümleyen, yorumlayan ve son aşamada da bir bireşime vardırmayı amaçlayan bir bilimdir.» Sedat Veyis Örnek, Türk Halkbilimi, s. 15.</a:t>
            </a:r>
          </a:p>
          <a:p>
            <a:pPr>
              <a:lnSpc>
                <a:spcPct val="90000"/>
              </a:lnSpc>
            </a:pPr>
            <a:endParaRPr lang="tr-TR" sz="1700">
              <a:solidFill>
                <a:schemeClr val="tx1"/>
              </a:solidFill>
            </a:endParaRPr>
          </a:p>
        </p:txBody>
      </p:sp>
    </p:spTree>
    <p:extLst>
      <p:ext uri="{BB962C8B-B14F-4D97-AF65-F5344CB8AC3E}">
        <p14:creationId xmlns:p14="http://schemas.microsoft.com/office/powerpoint/2010/main" val="420229839"/>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0BC7CA2-2CF2-0247-8794-3A87B002356D}"/>
              </a:ext>
            </a:extLst>
          </p:cNvPr>
          <p:cNvSpPr>
            <a:spLocks noGrp="1"/>
          </p:cNvSpPr>
          <p:nvPr>
            <p:ph type="title"/>
          </p:nvPr>
        </p:nvSpPr>
        <p:spPr>
          <a:xfrm>
            <a:off x="1219200" y="1096331"/>
            <a:ext cx="8761413" cy="706964"/>
          </a:xfrm>
        </p:spPr>
        <p:txBody>
          <a:bodyPr/>
          <a:lstStyle/>
          <a:p>
            <a:r>
              <a:rPr lang="tr-TR" dirty="0"/>
              <a:t>Folklorun çalışma konuları</a:t>
            </a:r>
            <a:br>
              <a:rPr lang="tr-TR" dirty="0"/>
            </a:br>
            <a:r>
              <a:rPr lang="tr-TR" sz="1800" dirty="0"/>
              <a:t>(Sedat </a:t>
            </a:r>
            <a:r>
              <a:rPr lang="tr-TR" sz="1800" dirty="0" err="1"/>
              <a:t>Veyis</a:t>
            </a:r>
            <a:r>
              <a:rPr lang="tr-TR" sz="1800" dirty="0"/>
              <a:t> Örnek, Türk Halkbilimi Kitabından alınmıştır)</a:t>
            </a:r>
            <a:br>
              <a:rPr lang="tr-TR" dirty="0"/>
            </a:br>
            <a:endParaRPr lang="tr-TR" dirty="0"/>
          </a:p>
        </p:txBody>
      </p:sp>
      <p:sp>
        <p:nvSpPr>
          <p:cNvPr id="3" name="İçerik Yer Tutucusu 2">
            <a:extLst>
              <a:ext uri="{FF2B5EF4-FFF2-40B4-BE49-F238E27FC236}">
                <a16:creationId xmlns:a16="http://schemas.microsoft.com/office/drawing/2014/main" id="{646A51E2-0411-334A-900F-5804B6A9270B}"/>
              </a:ext>
            </a:extLst>
          </p:cNvPr>
          <p:cNvSpPr>
            <a:spLocks noGrp="1"/>
          </p:cNvSpPr>
          <p:nvPr>
            <p:ph idx="1"/>
          </p:nvPr>
        </p:nvSpPr>
        <p:spPr/>
        <p:txBody>
          <a:bodyPr/>
          <a:lstStyle/>
          <a:p>
            <a:r>
              <a:rPr lang="tr-TR" b="1" dirty="0"/>
              <a:t>I. Köy, kasaba ve kent yaşamı (monografiler)</a:t>
            </a:r>
          </a:p>
          <a:p>
            <a:r>
              <a:rPr lang="tr-TR" b="1" dirty="0"/>
              <a:t>II. Yerleşim-yerleşim türleri</a:t>
            </a:r>
          </a:p>
          <a:p>
            <a:r>
              <a:rPr lang="tr-TR" dirty="0"/>
              <a:t>1. Sürekli yerleşim (köy, kasaba, kent)</a:t>
            </a:r>
          </a:p>
          <a:p>
            <a:r>
              <a:rPr lang="tr-TR" dirty="0"/>
              <a:t>2. Geçici yerleşim (yaylak, kışlak)</a:t>
            </a:r>
          </a:p>
          <a:p>
            <a:r>
              <a:rPr lang="tr-TR" b="1" dirty="0"/>
              <a:t>III. </a:t>
            </a:r>
            <a:r>
              <a:rPr lang="tr-TR" b="1" dirty="0" err="1"/>
              <a:t>Bannak</a:t>
            </a:r>
            <a:r>
              <a:rPr lang="tr-TR" b="1" dirty="0"/>
              <a:t>-konut (Halk mimarisi)</a:t>
            </a:r>
          </a:p>
          <a:p>
            <a:r>
              <a:rPr lang="tr-TR" dirty="0"/>
              <a:t>1. Tipleri</a:t>
            </a:r>
          </a:p>
          <a:p>
            <a:r>
              <a:rPr lang="tr-TR" dirty="0"/>
              <a:t>2. Yapım teknikleri ve kullanılan araç-gereç</a:t>
            </a:r>
          </a:p>
          <a:p>
            <a:r>
              <a:rPr lang="tr-TR" dirty="0"/>
              <a:t>3. Ev eşyası; türleri, yapımı, kullanılışı</a:t>
            </a:r>
          </a:p>
          <a:p>
            <a:endParaRPr lang="tr-TR" dirty="0"/>
          </a:p>
        </p:txBody>
      </p:sp>
    </p:spTree>
    <p:extLst>
      <p:ext uri="{BB962C8B-B14F-4D97-AF65-F5344CB8AC3E}">
        <p14:creationId xmlns:p14="http://schemas.microsoft.com/office/powerpoint/2010/main" val="37920978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F2D806A-B708-C74B-AAA1-4FED229C1D48}"/>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61B4B11-5EEE-2E41-8355-754DFAF792D8}"/>
              </a:ext>
            </a:extLst>
          </p:cNvPr>
          <p:cNvSpPr>
            <a:spLocks noGrp="1"/>
          </p:cNvSpPr>
          <p:nvPr>
            <p:ph idx="1"/>
          </p:nvPr>
        </p:nvSpPr>
        <p:spPr/>
        <p:txBody>
          <a:bodyPr/>
          <a:lstStyle/>
          <a:p>
            <a:r>
              <a:rPr lang="tr-TR" b="1" dirty="0"/>
              <a:t>IV. Aydınlanma, ısınma</a:t>
            </a:r>
          </a:p>
          <a:p>
            <a:r>
              <a:rPr lang="tr-TR" dirty="0"/>
              <a:t>1. Işık elde etme; ışık araç ve gereçleri</a:t>
            </a:r>
          </a:p>
          <a:p>
            <a:r>
              <a:rPr lang="tr-TR" dirty="0"/>
              <a:t>2. Isı elde etme; ısı araç ve gereçleri</a:t>
            </a:r>
          </a:p>
          <a:p>
            <a:r>
              <a:rPr lang="tr-TR" b="1" dirty="0"/>
              <a:t>V. Taşıtlar taşıma teknikleri</a:t>
            </a:r>
          </a:p>
          <a:p>
            <a:r>
              <a:rPr lang="tr-TR" dirty="0"/>
              <a:t>1. Kara taşımacılığı</a:t>
            </a:r>
          </a:p>
          <a:p>
            <a:r>
              <a:rPr lang="tr-TR" dirty="0"/>
              <a:t>2. Hava taşımacılığı</a:t>
            </a:r>
          </a:p>
          <a:p>
            <a:endParaRPr lang="tr-TR" dirty="0"/>
          </a:p>
        </p:txBody>
      </p:sp>
    </p:spTree>
    <p:extLst>
      <p:ext uri="{BB962C8B-B14F-4D97-AF65-F5344CB8AC3E}">
        <p14:creationId xmlns:p14="http://schemas.microsoft.com/office/powerpoint/2010/main" val="14669160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6094F2A-94BC-7F4C-B17C-ECD0A538A248}"/>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3CCD47FA-CEE9-A945-9A11-8977556535F1}"/>
              </a:ext>
            </a:extLst>
          </p:cNvPr>
          <p:cNvSpPr>
            <a:spLocks noGrp="1"/>
          </p:cNvSpPr>
          <p:nvPr>
            <p:ph idx="1"/>
          </p:nvPr>
        </p:nvSpPr>
        <p:spPr/>
        <p:txBody>
          <a:bodyPr/>
          <a:lstStyle/>
          <a:p>
            <a:r>
              <a:rPr lang="tr-TR" dirty="0"/>
              <a:t>IV. Ekonomi türleri</a:t>
            </a:r>
          </a:p>
          <a:p>
            <a:r>
              <a:rPr lang="tr-TR" dirty="0"/>
              <a:t>A. Hayvancılık</a:t>
            </a:r>
          </a:p>
          <a:p>
            <a:r>
              <a:rPr lang="tr-TR" dirty="0"/>
              <a:t>1. Bakımı, beslenmesi, korunması</a:t>
            </a:r>
          </a:p>
          <a:p>
            <a:r>
              <a:rPr lang="tr-TR" dirty="0"/>
              <a:t>2. Çobanlık</a:t>
            </a:r>
          </a:p>
          <a:p>
            <a:r>
              <a:rPr lang="tr-TR" dirty="0"/>
              <a:t>3. Hayvansal ürünlerin elde edilişleri</a:t>
            </a:r>
          </a:p>
          <a:p>
            <a:r>
              <a:rPr lang="tr-TR" dirty="0"/>
              <a:t>4. Hayvancılıkla ilgili araç-gereçler</a:t>
            </a:r>
          </a:p>
          <a:p>
            <a:endParaRPr lang="tr-TR" dirty="0"/>
          </a:p>
        </p:txBody>
      </p:sp>
    </p:spTree>
    <p:extLst>
      <p:ext uri="{BB962C8B-B14F-4D97-AF65-F5344CB8AC3E}">
        <p14:creationId xmlns:p14="http://schemas.microsoft.com/office/powerpoint/2010/main" val="21993091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Toplantı Odası">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otalTime>15</TotalTime>
  <Words>803</Words>
  <Application>Microsoft Macintosh PowerPoint</Application>
  <PresentationFormat>Geniş ekran</PresentationFormat>
  <Paragraphs>131</Paragraphs>
  <Slides>21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21</vt:i4>
      </vt:variant>
    </vt:vector>
  </HeadingPairs>
  <TitlesOfParts>
    <vt:vector size="25" baseType="lpstr">
      <vt:lpstr>Arial</vt:lpstr>
      <vt:lpstr>Century Gothic</vt:lpstr>
      <vt:lpstr>Wingdings 3</vt:lpstr>
      <vt:lpstr>İyon Toplantı Odası</vt:lpstr>
      <vt:lpstr>folklor</vt:lpstr>
      <vt:lpstr>PowerPoint Sunusu</vt:lpstr>
      <vt:lpstr>PowerPoint Sunusu</vt:lpstr>
      <vt:lpstr>PowerPoint Sunusu</vt:lpstr>
      <vt:lpstr>PowerPoint Sunusu</vt:lpstr>
      <vt:lpstr>PowerPoint Sunusu</vt:lpstr>
      <vt:lpstr>Folklorun çalışma konuları (Sedat Veyis Örnek, Türk Halkbilimi Kitabından alınmıştır)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folklor</dc:title>
  <dc:creator>Zehra Münüsoğlu</dc:creator>
  <cp:lastModifiedBy>Zehra Münüsoğlu</cp:lastModifiedBy>
  <cp:revision>6</cp:revision>
  <dcterms:created xsi:type="dcterms:W3CDTF">2020-07-28T04:12:37Z</dcterms:created>
  <dcterms:modified xsi:type="dcterms:W3CDTF">2020-07-29T10:26:59Z</dcterms:modified>
</cp:coreProperties>
</file>