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61" r:id="rId4"/>
    <p:sldId id="262" r:id="rId5"/>
    <p:sldId id="263" r:id="rId6"/>
    <p:sldId id="264" r:id="rId7"/>
    <p:sldId id="265" r:id="rId8"/>
    <p:sldId id="266" r:id="rId9"/>
    <p:sldId id="267" r:id="rId10"/>
    <p:sldId id="268" r:id="rId11"/>
    <p:sldId id="269" r:id="rId12"/>
    <p:sldId id="258" r:id="rId13"/>
    <p:sldId id="259"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5" d="100"/>
          <a:sy n="115" d="100"/>
        </p:scale>
        <p:origin x="37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967348E9-A97B-408B-B05F-24F24BE04679}" type="datetimeFigureOut">
              <a:rPr lang="tr-TR" smtClean="0"/>
              <a:t>16.03.2020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56E60FB-1961-48DF-B68B-9A91C4FE7DAC}" type="slidenum">
              <a:rPr lang="tr-TR" smtClean="0"/>
              <a:t>‹#›</a:t>
            </a:fld>
            <a:endParaRPr lang="tr-TR"/>
          </a:p>
        </p:txBody>
      </p:sp>
    </p:spTree>
    <p:extLst>
      <p:ext uri="{BB962C8B-B14F-4D97-AF65-F5344CB8AC3E}">
        <p14:creationId xmlns:p14="http://schemas.microsoft.com/office/powerpoint/2010/main" val="33843244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67348E9-A97B-408B-B05F-24F24BE04679}" type="datetimeFigureOut">
              <a:rPr lang="tr-TR" smtClean="0"/>
              <a:t>16.03.2020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56E60FB-1961-48DF-B68B-9A91C4FE7DAC}" type="slidenum">
              <a:rPr lang="tr-TR" smtClean="0"/>
              <a:t>‹#›</a:t>
            </a:fld>
            <a:endParaRPr lang="tr-TR"/>
          </a:p>
        </p:txBody>
      </p:sp>
    </p:spTree>
    <p:extLst>
      <p:ext uri="{BB962C8B-B14F-4D97-AF65-F5344CB8AC3E}">
        <p14:creationId xmlns:p14="http://schemas.microsoft.com/office/powerpoint/2010/main" val="25179031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67348E9-A97B-408B-B05F-24F24BE04679}" type="datetimeFigureOut">
              <a:rPr lang="tr-TR" smtClean="0"/>
              <a:t>16.03.2020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56E60FB-1961-48DF-B68B-9A91C4FE7DAC}" type="slidenum">
              <a:rPr lang="tr-TR" smtClean="0"/>
              <a:t>‹#›</a:t>
            </a:fld>
            <a:endParaRPr lang="tr-TR"/>
          </a:p>
        </p:txBody>
      </p:sp>
    </p:spTree>
    <p:extLst>
      <p:ext uri="{BB962C8B-B14F-4D97-AF65-F5344CB8AC3E}">
        <p14:creationId xmlns:p14="http://schemas.microsoft.com/office/powerpoint/2010/main" val="26590453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67348E9-A97B-408B-B05F-24F24BE04679}" type="datetimeFigureOut">
              <a:rPr lang="tr-TR" smtClean="0"/>
              <a:t>16.03.2020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56E60FB-1961-48DF-B68B-9A91C4FE7DAC}" type="slidenum">
              <a:rPr lang="tr-TR" smtClean="0"/>
              <a:t>‹#›</a:t>
            </a:fld>
            <a:endParaRPr lang="tr-TR"/>
          </a:p>
        </p:txBody>
      </p:sp>
    </p:spTree>
    <p:extLst>
      <p:ext uri="{BB962C8B-B14F-4D97-AF65-F5344CB8AC3E}">
        <p14:creationId xmlns:p14="http://schemas.microsoft.com/office/powerpoint/2010/main" val="15394254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967348E9-A97B-408B-B05F-24F24BE04679}" type="datetimeFigureOut">
              <a:rPr lang="tr-TR" smtClean="0"/>
              <a:t>16.03.2020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56E60FB-1961-48DF-B68B-9A91C4FE7DAC}" type="slidenum">
              <a:rPr lang="tr-TR" smtClean="0"/>
              <a:t>‹#›</a:t>
            </a:fld>
            <a:endParaRPr lang="tr-TR"/>
          </a:p>
        </p:txBody>
      </p:sp>
    </p:spTree>
    <p:extLst>
      <p:ext uri="{BB962C8B-B14F-4D97-AF65-F5344CB8AC3E}">
        <p14:creationId xmlns:p14="http://schemas.microsoft.com/office/powerpoint/2010/main" val="10164801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967348E9-A97B-408B-B05F-24F24BE04679}" type="datetimeFigureOut">
              <a:rPr lang="tr-TR" smtClean="0"/>
              <a:t>16.03.2020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56E60FB-1961-48DF-B68B-9A91C4FE7DAC}" type="slidenum">
              <a:rPr lang="tr-TR" smtClean="0"/>
              <a:t>‹#›</a:t>
            </a:fld>
            <a:endParaRPr lang="tr-TR"/>
          </a:p>
        </p:txBody>
      </p:sp>
    </p:spTree>
    <p:extLst>
      <p:ext uri="{BB962C8B-B14F-4D97-AF65-F5344CB8AC3E}">
        <p14:creationId xmlns:p14="http://schemas.microsoft.com/office/powerpoint/2010/main" val="5900115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967348E9-A97B-408B-B05F-24F24BE04679}" type="datetimeFigureOut">
              <a:rPr lang="tr-TR" smtClean="0"/>
              <a:t>16.03.2020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456E60FB-1961-48DF-B68B-9A91C4FE7DAC}" type="slidenum">
              <a:rPr lang="tr-TR" smtClean="0"/>
              <a:t>‹#›</a:t>
            </a:fld>
            <a:endParaRPr lang="tr-TR"/>
          </a:p>
        </p:txBody>
      </p:sp>
    </p:spTree>
    <p:extLst>
      <p:ext uri="{BB962C8B-B14F-4D97-AF65-F5344CB8AC3E}">
        <p14:creationId xmlns:p14="http://schemas.microsoft.com/office/powerpoint/2010/main" val="38192545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967348E9-A97B-408B-B05F-24F24BE04679}" type="datetimeFigureOut">
              <a:rPr lang="tr-TR" smtClean="0"/>
              <a:t>16.03.2020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456E60FB-1961-48DF-B68B-9A91C4FE7DAC}" type="slidenum">
              <a:rPr lang="tr-TR" smtClean="0"/>
              <a:t>‹#›</a:t>
            </a:fld>
            <a:endParaRPr lang="tr-TR"/>
          </a:p>
        </p:txBody>
      </p:sp>
    </p:spTree>
    <p:extLst>
      <p:ext uri="{BB962C8B-B14F-4D97-AF65-F5344CB8AC3E}">
        <p14:creationId xmlns:p14="http://schemas.microsoft.com/office/powerpoint/2010/main" val="14363893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967348E9-A97B-408B-B05F-24F24BE04679}" type="datetimeFigureOut">
              <a:rPr lang="tr-TR" smtClean="0"/>
              <a:t>16.03.2020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456E60FB-1961-48DF-B68B-9A91C4FE7DAC}" type="slidenum">
              <a:rPr lang="tr-TR" smtClean="0"/>
              <a:t>‹#›</a:t>
            </a:fld>
            <a:endParaRPr lang="tr-TR"/>
          </a:p>
        </p:txBody>
      </p:sp>
    </p:spTree>
    <p:extLst>
      <p:ext uri="{BB962C8B-B14F-4D97-AF65-F5344CB8AC3E}">
        <p14:creationId xmlns:p14="http://schemas.microsoft.com/office/powerpoint/2010/main" val="839523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967348E9-A97B-408B-B05F-24F24BE04679}" type="datetimeFigureOut">
              <a:rPr lang="tr-TR" smtClean="0"/>
              <a:t>16.03.2020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56E60FB-1961-48DF-B68B-9A91C4FE7DAC}" type="slidenum">
              <a:rPr lang="tr-TR" smtClean="0"/>
              <a:t>‹#›</a:t>
            </a:fld>
            <a:endParaRPr lang="tr-TR"/>
          </a:p>
        </p:txBody>
      </p:sp>
    </p:spTree>
    <p:extLst>
      <p:ext uri="{BB962C8B-B14F-4D97-AF65-F5344CB8AC3E}">
        <p14:creationId xmlns:p14="http://schemas.microsoft.com/office/powerpoint/2010/main" val="42893982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967348E9-A97B-408B-B05F-24F24BE04679}" type="datetimeFigureOut">
              <a:rPr lang="tr-TR" smtClean="0"/>
              <a:t>16.03.2020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56E60FB-1961-48DF-B68B-9A91C4FE7DAC}" type="slidenum">
              <a:rPr lang="tr-TR" smtClean="0"/>
              <a:t>‹#›</a:t>
            </a:fld>
            <a:endParaRPr lang="tr-TR"/>
          </a:p>
        </p:txBody>
      </p:sp>
    </p:spTree>
    <p:extLst>
      <p:ext uri="{BB962C8B-B14F-4D97-AF65-F5344CB8AC3E}">
        <p14:creationId xmlns:p14="http://schemas.microsoft.com/office/powerpoint/2010/main" val="4821214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7348E9-A97B-408B-B05F-24F24BE04679}" type="datetimeFigureOut">
              <a:rPr lang="tr-TR" smtClean="0"/>
              <a:t>16.03.2020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6E60FB-1961-48DF-B68B-9A91C4FE7DAC}" type="slidenum">
              <a:rPr lang="tr-TR" smtClean="0"/>
              <a:t>‹#›</a:t>
            </a:fld>
            <a:endParaRPr lang="tr-TR"/>
          </a:p>
        </p:txBody>
      </p:sp>
    </p:spTree>
    <p:extLst>
      <p:ext uri="{BB962C8B-B14F-4D97-AF65-F5344CB8AC3E}">
        <p14:creationId xmlns:p14="http://schemas.microsoft.com/office/powerpoint/2010/main" val="1528096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Kayıt Tutma Ders 12</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38554055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3"/>
          <p:cNvSpPr>
            <a:spLocks noGrp="1" noChangeArrowheads="1"/>
          </p:cNvSpPr>
          <p:nvPr>
            <p:ph idx="1"/>
          </p:nvPr>
        </p:nvSpPr>
        <p:spPr>
          <a:xfrm>
            <a:off x="1981200" y="549276"/>
            <a:ext cx="8229600" cy="6048375"/>
          </a:xfrm>
        </p:spPr>
        <p:txBody>
          <a:bodyPr/>
          <a:lstStyle/>
          <a:p>
            <a:pPr eaLnBrk="1" hangingPunct="1">
              <a:lnSpc>
                <a:spcPct val="80000"/>
              </a:lnSpc>
            </a:pPr>
            <a:r>
              <a:rPr lang="tr-TR" altLang="tr-TR"/>
              <a:t>Sosyal hizmet uzmanı, raporlarda çeşitli başlıklar halinde toplanan bilgileri mantıklı bir sıra içerisinde vermelidir.</a:t>
            </a:r>
          </a:p>
          <a:p>
            <a:pPr eaLnBrk="1" hangingPunct="1">
              <a:lnSpc>
                <a:spcPct val="80000"/>
              </a:lnSpc>
            </a:pPr>
            <a:endParaRPr lang="tr-TR" altLang="tr-TR"/>
          </a:p>
          <a:p>
            <a:pPr eaLnBrk="1" hangingPunct="1">
              <a:lnSpc>
                <a:spcPct val="80000"/>
              </a:lnSpc>
            </a:pPr>
            <a:r>
              <a:rPr lang="tr-TR" altLang="tr-TR"/>
              <a:t>Sosyal hizmet uzmanı, raporları yazarken çok açık, yalın ve anlaşılır bir dil kullanmalıdır. </a:t>
            </a:r>
          </a:p>
          <a:p>
            <a:pPr eaLnBrk="1" hangingPunct="1">
              <a:lnSpc>
                <a:spcPct val="80000"/>
              </a:lnSpc>
            </a:pPr>
            <a:endParaRPr lang="tr-TR" altLang="tr-TR"/>
          </a:p>
          <a:p>
            <a:pPr eaLnBrk="1" hangingPunct="1">
              <a:lnSpc>
                <a:spcPct val="80000"/>
              </a:lnSpc>
            </a:pPr>
            <a:r>
              <a:rPr lang="tr-TR" altLang="tr-TR"/>
              <a:t>Sosyal hizmet uzmanı, raporlarda genel ifadeler kullanmaktan kaçınmalıdır. Örneğin </a:t>
            </a:r>
            <a:r>
              <a:rPr lang="tr-TR" altLang="tr-TR" b="1"/>
              <a:t>“geçimsiz karı-koca”, “yoksul bir aile” </a:t>
            </a:r>
            <a:r>
              <a:rPr lang="tr-TR" altLang="tr-TR"/>
              <a:t>bir ifade kullanılsa bile ardından bu ifadeler açıklanmalıdır.</a:t>
            </a:r>
          </a:p>
          <a:p>
            <a:pPr eaLnBrk="1" hangingPunct="1">
              <a:lnSpc>
                <a:spcPct val="80000"/>
              </a:lnSpc>
            </a:pPr>
            <a:endParaRPr lang="tr-TR" altLang="tr-TR"/>
          </a:p>
          <a:p>
            <a:pPr eaLnBrk="1" hangingPunct="1">
              <a:lnSpc>
                <a:spcPct val="80000"/>
              </a:lnSpc>
            </a:pPr>
            <a:r>
              <a:rPr lang="tr-TR" altLang="tr-TR"/>
              <a:t>Sosyal hizmet uzmanı, rapor yazarken kuram-uygulama arasında bağlantı kurmak açısından mesleki kavramları kullanmalıdır.</a:t>
            </a:r>
          </a:p>
        </p:txBody>
      </p:sp>
    </p:spTree>
    <p:extLst>
      <p:ext uri="{BB962C8B-B14F-4D97-AF65-F5344CB8AC3E}">
        <p14:creationId xmlns:p14="http://schemas.microsoft.com/office/powerpoint/2010/main" val="224862901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3"/>
          <p:cNvSpPr>
            <a:spLocks noGrp="1" noChangeArrowheads="1"/>
          </p:cNvSpPr>
          <p:nvPr>
            <p:ph idx="1"/>
          </p:nvPr>
        </p:nvSpPr>
        <p:spPr>
          <a:xfrm>
            <a:off x="1981200" y="1600200"/>
            <a:ext cx="8229600" cy="4781550"/>
          </a:xfrm>
        </p:spPr>
        <p:txBody>
          <a:bodyPr>
            <a:normAutofit lnSpcReduction="10000"/>
          </a:bodyPr>
          <a:lstStyle/>
          <a:p>
            <a:pPr eaLnBrk="1" hangingPunct="1">
              <a:lnSpc>
                <a:spcPct val="90000"/>
              </a:lnSpc>
            </a:pPr>
            <a:r>
              <a:rPr lang="tr-TR" altLang="tr-TR"/>
              <a:t>Sosyal hizmet uzmanı, raporları kaleme alırken günlük dildeki ifadeleri kullanmamalıdır. Örneğin, “</a:t>
            </a:r>
            <a:r>
              <a:rPr lang="tr-TR" altLang="tr-TR" b="1"/>
              <a:t>karı-kocasının arası gayet iyi</a:t>
            </a:r>
            <a:r>
              <a:rPr lang="tr-TR" altLang="tr-TR"/>
              <a:t>”.</a:t>
            </a:r>
          </a:p>
          <a:p>
            <a:pPr eaLnBrk="1" hangingPunct="1">
              <a:lnSpc>
                <a:spcPct val="90000"/>
              </a:lnSpc>
            </a:pPr>
            <a:endParaRPr lang="tr-TR" altLang="tr-TR"/>
          </a:p>
          <a:p>
            <a:pPr eaLnBrk="1" hangingPunct="1">
              <a:lnSpc>
                <a:spcPct val="90000"/>
              </a:lnSpc>
            </a:pPr>
            <a:r>
              <a:rPr lang="tr-TR" altLang="tr-TR"/>
              <a:t>Sosyal hizmet uzmanı, raporları abartılı bir dille yazmamalıdır. Örneğin, </a:t>
            </a:r>
            <a:r>
              <a:rPr lang="tr-TR" altLang="tr-TR" b="1"/>
              <a:t>“çocuğun sakatlığı korkunç boyutlarda”.</a:t>
            </a:r>
          </a:p>
          <a:p>
            <a:pPr eaLnBrk="1" hangingPunct="1">
              <a:lnSpc>
                <a:spcPct val="90000"/>
              </a:lnSpc>
            </a:pPr>
            <a:endParaRPr lang="tr-TR" altLang="tr-TR"/>
          </a:p>
          <a:p>
            <a:pPr eaLnBrk="1" hangingPunct="1">
              <a:lnSpc>
                <a:spcPct val="90000"/>
              </a:lnSpc>
            </a:pPr>
            <a:r>
              <a:rPr lang="tr-TR" altLang="tr-TR">
                <a:solidFill>
                  <a:srgbClr val="0070C0"/>
                </a:solidFill>
              </a:rPr>
              <a:t>Sosyal hizmet uzmanı, raporu temize çekmeden bir kere daha okumalı, gerekli düzeltmeleri yapmalı ve son biçimini vermelidir. </a:t>
            </a:r>
          </a:p>
        </p:txBody>
      </p:sp>
      <p:sp>
        <p:nvSpPr>
          <p:cNvPr id="39939" name="Rectangle 2"/>
          <p:cNvSpPr>
            <a:spLocks noGrp="1" noChangeArrowheads="1"/>
          </p:cNvSpPr>
          <p:nvPr>
            <p:ph type="title"/>
          </p:nvPr>
        </p:nvSpPr>
        <p:spPr/>
        <p:txBody>
          <a:bodyPr/>
          <a:lstStyle/>
          <a:p>
            <a:pPr eaLnBrk="1" hangingPunct="1"/>
            <a:endParaRPr lang="tr-TR" altLang="tr-TR" smtClean="0"/>
          </a:p>
        </p:txBody>
      </p:sp>
    </p:spTree>
    <p:extLst>
      <p:ext uri="{BB962C8B-B14F-4D97-AF65-F5344CB8AC3E}">
        <p14:creationId xmlns:p14="http://schemas.microsoft.com/office/powerpoint/2010/main" val="26426414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30801938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31129629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3"/>
          <p:cNvSpPr>
            <a:spLocks noGrp="1" noChangeArrowheads="1"/>
          </p:cNvSpPr>
          <p:nvPr>
            <p:ph idx="1"/>
          </p:nvPr>
        </p:nvSpPr>
        <p:spPr>
          <a:xfrm>
            <a:off x="1981200" y="188914"/>
            <a:ext cx="8229600" cy="6408737"/>
          </a:xfrm>
        </p:spPr>
        <p:txBody>
          <a:bodyPr/>
          <a:lstStyle/>
          <a:p>
            <a:pPr eaLnBrk="1" hangingPunct="1">
              <a:buFontTx/>
              <a:buNone/>
            </a:pPr>
            <a:endParaRPr lang="tr-TR" altLang="tr-TR" smtClean="0"/>
          </a:p>
        </p:txBody>
      </p:sp>
      <p:pic>
        <p:nvPicPr>
          <p:cNvPr id="30723"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59150" y="106364"/>
            <a:ext cx="4681538" cy="675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392750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3"/>
          <p:cNvSpPr>
            <a:spLocks noGrp="1" noChangeArrowheads="1"/>
          </p:cNvSpPr>
          <p:nvPr>
            <p:ph idx="1"/>
          </p:nvPr>
        </p:nvSpPr>
        <p:spPr/>
        <p:txBody>
          <a:bodyPr/>
          <a:lstStyle/>
          <a:p>
            <a:pPr eaLnBrk="1" hangingPunct="1"/>
            <a:r>
              <a:rPr lang="tr-TR" altLang="tr-TR"/>
              <a:t>Bu rapor, “psikososyal inceleme ve değerlendirme raporu” olarak adlandırılır. </a:t>
            </a:r>
          </a:p>
          <a:p>
            <a:pPr eaLnBrk="1" hangingPunct="1"/>
            <a:endParaRPr lang="tr-TR" altLang="tr-TR"/>
          </a:p>
          <a:p>
            <a:pPr eaLnBrk="1" hangingPunct="1"/>
            <a:r>
              <a:rPr lang="tr-TR" altLang="tr-TR"/>
              <a:t>Ayrıca yerine </a:t>
            </a:r>
            <a:r>
              <a:rPr lang="tr-TR" altLang="tr-TR" b="1" i="1"/>
              <a:t>ön değerlendirme, planlama ve uygulama</a:t>
            </a:r>
            <a:r>
              <a:rPr lang="tr-TR" altLang="tr-TR"/>
              <a:t> şeklinde üç bölümü kapsayan bu rapora, </a:t>
            </a:r>
            <a:r>
              <a:rPr lang="tr-TR" altLang="tr-TR" b="1" i="1"/>
              <a:t>sosyal inceleme raporu</a:t>
            </a:r>
            <a:r>
              <a:rPr lang="tr-TR" altLang="tr-TR"/>
              <a:t> da denilmektedir </a:t>
            </a:r>
          </a:p>
        </p:txBody>
      </p:sp>
      <p:sp>
        <p:nvSpPr>
          <p:cNvPr id="31747" name="Rectangle 2"/>
          <p:cNvSpPr>
            <a:spLocks noGrp="1" noChangeArrowheads="1"/>
          </p:cNvSpPr>
          <p:nvPr>
            <p:ph type="title"/>
          </p:nvPr>
        </p:nvSpPr>
        <p:spPr/>
        <p:txBody>
          <a:bodyPr/>
          <a:lstStyle/>
          <a:p>
            <a:pPr eaLnBrk="1" hangingPunct="1"/>
            <a:r>
              <a:rPr lang="tr-TR" altLang="tr-TR" sz="4800" b="1"/>
              <a:t>Değerlendirme Raporu</a:t>
            </a:r>
          </a:p>
        </p:txBody>
      </p:sp>
    </p:spTree>
    <p:extLst>
      <p:ext uri="{BB962C8B-B14F-4D97-AF65-F5344CB8AC3E}">
        <p14:creationId xmlns:p14="http://schemas.microsoft.com/office/powerpoint/2010/main" val="129442908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3"/>
          <p:cNvSpPr>
            <a:spLocks noGrp="1" noChangeArrowheads="1"/>
          </p:cNvSpPr>
          <p:nvPr>
            <p:ph idx="1"/>
          </p:nvPr>
        </p:nvSpPr>
        <p:spPr>
          <a:xfrm>
            <a:off x="2135188" y="1196975"/>
            <a:ext cx="7669212" cy="4929188"/>
          </a:xfrm>
        </p:spPr>
        <p:txBody>
          <a:bodyPr/>
          <a:lstStyle/>
          <a:p>
            <a:pPr eaLnBrk="1" hangingPunct="1"/>
            <a:r>
              <a:rPr lang="tr-TR" altLang="tr-TR" sz="3200" b="1"/>
              <a:t>Genel Demografik durum</a:t>
            </a:r>
          </a:p>
          <a:p>
            <a:pPr lvl="1" eaLnBrk="1" hangingPunct="1"/>
            <a:r>
              <a:rPr lang="tr-TR" altLang="tr-TR" sz="3200" b="1"/>
              <a:t>kurum </a:t>
            </a:r>
          </a:p>
          <a:p>
            <a:pPr lvl="1" eaLnBrk="1" hangingPunct="1"/>
            <a:r>
              <a:rPr lang="tr-TR" altLang="tr-TR" sz="3200" b="1"/>
              <a:t>sosyal hizmet uzmanının adı soyadı </a:t>
            </a:r>
          </a:p>
          <a:p>
            <a:pPr lvl="1" eaLnBrk="1" hangingPunct="1"/>
            <a:r>
              <a:rPr lang="tr-TR" altLang="tr-TR" sz="3200" b="1"/>
              <a:t>müracaatçının adı soyadı, </a:t>
            </a:r>
          </a:p>
          <a:p>
            <a:pPr lvl="1" eaLnBrk="1" hangingPunct="1"/>
            <a:r>
              <a:rPr lang="tr-TR" altLang="tr-TR" sz="3200" b="1"/>
              <a:t>doğum yeri ve yılı, </a:t>
            </a:r>
          </a:p>
          <a:p>
            <a:pPr lvl="1" eaLnBrk="1" hangingPunct="1"/>
            <a:r>
              <a:rPr lang="tr-TR" altLang="tr-TR" sz="3200" b="1"/>
              <a:t>medeni durumu, </a:t>
            </a:r>
          </a:p>
          <a:p>
            <a:pPr lvl="1" eaLnBrk="1" hangingPunct="1"/>
            <a:r>
              <a:rPr lang="tr-TR" altLang="tr-TR" sz="3200" b="1"/>
              <a:t>öğrenim durumu, </a:t>
            </a:r>
          </a:p>
          <a:p>
            <a:pPr lvl="1" eaLnBrk="1" hangingPunct="1"/>
            <a:r>
              <a:rPr lang="tr-TR" altLang="tr-TR" sz="3200" b="1"/>
              <a:t>işi</a:t>
            </a:r>
            <a:endParaRPr lang="tr-TR" altLang="tr-TR" sz="3200"/>
          </a:p>
        </p:txBody>
      </p:sp>
      <p:sp>
        <p:nvSpPr>
          <p:cNvPr id="32771" name="Rectangle 2"/>
          <p:cNvSpPr>
            <a:spLocks noGrp="1" noChangeArrowheads="1"/>
          </p:cNvSpPr>
          <p:nvPr>
            <p:ph type="title"/>
          </p:nvPr>
        </p:nvSpPr>
        <p:spPr/>
        <p:txBody>
          <a:bodyPr/>
          <a:lstStyle/>
          <a:p>
            <a:pPr eaLnBrk="1" hangingPunct="1"/>
            <a:endParaRPr lang="tr-TR" altLang="tr-TR" smtClean="0"/>
          </a:p>
        </p:txBody>
      </p:sp>
    </p:spTree>
    <p:extLst>
      <p:ext uri="{BB962C8B-B14F-4D97-AF65-F5344CB8AC3E}">
        <p14:creationId xmlns:p14="http://schemas.microsoft.com/office/powerpoint/2010/main" val="331602017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3"/>
          <p:cNvSpPr>
            <a:spLocks noGrp="1" noChangeArrowheads="1"/>
          </p:cNvSpPr>
          <p:nvPr>
            <p:ph idx="1"/>
          </p:nvPr>
        </p:nvSpPr>
        <p:spPr>
          <a:xfrm>
            <a:off x="2495550" y="2060575"/>
            <a:ext cx="7308850" cy="4065588"/>
          </a:xfrm>
        </p:spPr>
        <p:txBody>
          <a:bodyPr/>
          <a:lstStyle/>
          <a:p>
            <a:pPr eaLnBrk="1" hangingPunct="1"/>
            <a:r>
              <a:rPr lang="tr-TR" altLang="tr-TR" sz="3600"/>
              <a:t>müracaatçıyla yapılan mülakat sayısı, </a:t>
            </a:r>
          </a:p>
          <a:p>
            <a:pPr eaLnBrk="1" hangingPunct="1"/>
            <a:r>
              <a:rPr lang="tr-TR" altLang="tr-TR" sz="3600"/>
              <a:t>çalışma süresi, </a:t>
            </a:r>
          </a:p>
          <a:p>
            <a:pPr eaLnBrk="1" hangingPunct="1"/>
            <a:r>
              <a:rPr lang="tr-TR" altLang="tr-TR" sz="3600"/>
              <a:t>mülakatların nerede yapıldığı, </a:t>
            </a:r>
          </a:p>
          <a:p>
            <a:pPr eaLnBrk="1" hangingPunct="1"/>
            <a:r>
              <a:rPr lang="tr-TR" altLang="tr-TR" sz="3600"/>
              <a:t>görüşülen kaynak kişi/ler</a:t>
            </a:r>
          </a:p>
        </p:txBody>
      </p:sp>
      <p:sp>
        <p:nvSpPr>
          <p:cNvPr id="33795" name="Rectangle 2"/>
          <p:cNvSpPr>
            <a:spLocks noGrp="1" noChangeArrowheads="1"/>
          </p:cNvSpPr>
          <p:nvPr>
            <p:ph type="title"/>
          </p:nvPr>
        </p:nvSpPr>
        <p:spPr/>
        <p:txBody>
          <a:bodyPr/>
          <a:lstStyle/>
          <a:p>
            <a:pPr eaLnBrk="1" hangingPunct="1"/>
            <a:endParaRPr lang="tr-TR" altLang="tr-TR" smtClean="0"/>
          </a:p>
        </p:txBody>
      </p:sp>
    </p:spTree>
    <p:extLst>
      <p:ext uri="{BB962C8B-B14F-4D97-AF65-F5344CB8AC3E}">
        <p14:creationId xmlns:p14="http://schemas.microsoft.com/office/powerpoint/2010/main" val="333025263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3"/>
          <p:cNvSpPr>
            <a:spLocks noGrp="1" noChangeArrowheads="1"/>
          </p:cNvSpPr>
          <p:nvPr>
            <p:ph idx="1"/>
          </p:nvPr>
        </p:nvSpPr>
        <p:spPr>
          <a:xfrm>
            <a:off x="1981200" y="765176"/>
            <a:ext cx="8229600" cy="5832475"/>
          </a:xfrm>
        </p:spPr>
        <p:txBody>
          <a:bodyPr>
            <a:normAutofit lnSpcReduction="10000"/>
          </a:bodyPr>
          <a:lstStyle/>
          <a:p>
            <a:pPr eaLnBrk="1" hangingPunct="1">
              <a:lnSpc>
                <a:spcPct val="90000"/>
              </a:lnSpc>
            </a:pPr>
            <a:r>
              <a:rPr lang="tr-TR" altLang="tr-TR"/>
              <a:t>müracaat tarihi, </a:t>
            </a:r>
          </a:p>
          <a:p>
            <a:pPr eaLnBrk="1" hangingPunct="1">
              <a:lnSpc>
                <a:spcPct val="90000"/>
              </a:lnSpc>
            </a:pPr>
            <a:r>
              <a:rPr lang="tr-TR" altLang="tr-TR"/>
              <a:t>müracaatçının sorunu ya da isteği, </a:t>
            </a:r>
          </a:p>
          <a:p>
            <a:pPr eaLnBrk="1" hangingPunct="1">
              <a:lnSpc>
                <a:spcPct val="90000"/>
              </a:lnSpc>
            </a:pPr>
            <a:r>
              <a:rPr lang="tr-TR" altLang="tr-TR"/>
              <a:t>sorununun tarihçesi, </a:t>
            </a:r>
          </a:p>
          <a:p>
            <a:pPr eaLnBrk="1" hangingPunct="1">
              <a:lnSpc>
                <a:spcPct val="90000"/>
              </a:lnSpc>
            </a:pPr>
            <a:r>
              <a:rPr lang="tr-TR" altLang="tr-TR"/>
              <a:t>müracaatçının fiziksel görünümü ve davranışları, </a:t>
            </a:r>
          </a:p>
          <a:p>
            <a:pPr eaLnBrk="1" hangingPunct="1">
              <a:lnSpc>
                <a:spcPct val="90000"/>
              </a:lnSpc>
            </a:pPr>
            <a:r>
              <a:rPr lang="tr-TR" altLang="tr-TR"/>
              <a:t>sağlık durumu, </a:t>
            </a:r>
          </a:p>
          <a:p>
            <a:pPr eaLnBrk="1" hangingPunct="1">
              <a:lnSpc>
                <a:spcPct val="90000"/>
              </a:lnSpc>
            </a:pPr>
            <a:r>
              <a:rPr lang="tr-TR" altLang="tr-TR"/>
              <a:t>konut ve çevre durumu, </a:t>
            </a:r>
          </a:p>
          <a:p>
            <a:pPr eaLnBrk="1" hangingPunct="1">
              <a:lnSpc>
                <a:spcPct val="90000"/>
              </a:lnSpc>
            </a:pPr>
            <a:r>
              <a:rPr lang="tr-TR" altLang="tr-TR"/>
              <a:t>gelir durumu, </a:t>
            </a:r>
          </a:p>
          <a:p>
            <a:pPr eaLnBrk="1" hangingPunct="1">
              <a:lnSpc>
                <a:spcPct val="90000"/>
              </a:lnSpc>
            </a:pPr>
            <a:r>
              <a:rPr lang="tr-TR" altLang="tr-TR"/>
              <a:t>aile üyelerini tanıtıcı bilgiler, </a:t>
            </a:r>
          </a:p>
          <a:p>
            <a:pPr eaLnBrk="1" hangingPunct="1">
              <a:lnSpc>
                <a:spcPct val="90000"/>
              </a:lnSpc>
            </a:pPr>
            <a:r>
              <a:rPr lang="tr-TR" altLang="tr-TR"/>
              <a:t>aile üyeleri arasındaki ilişkiler, </a:t>
            </a:r>
          </a:p>
          <a:p>
            <a:pPr eaLnBrk="1" hangingPunct="1">
              <a:lnSpc>
                <a:spcPct val="90000"/>
              </a:lnSpc>
            </a:pPr>
            <a:r>
              <a:rPr lang="tr-TR" altLang="tr-TR"/>
              <a:t>arkadaşlarla ilişkiler, </a:t>
            </a:r>
          </a:p>
          <a:p>
            <a:pPr eaLnBrk="1" hangingPunct="1">
              <a:lnSpc>
                <a:spcPct val="90000"/>
              </a:lnSpc>
            </a:pPr>
            <a:r>
              <a:rPr lang="tr-TR" altLang="tr-TR"/>
              <a:t>okul yaşamı, </a:t>
            </a:r>
          </a:p>
          <a:p>
            <a:pPr eaLnBrk="1" hangingPunct="1">
              <a:lnSpc>
                <a:spcPct val="90000"/>
              </a:lnSpc>
            </a:pPr>
            <a:r>
              <a:rPr lang="tr-TR" altLang="tr-TR"/>
              <a:t>toplumsal etkinlikler </a:t>
            </a:r>
          </a:p>
        </p:txBody>
      </p:sp>
    </p:spTree>
    <p:extLst>
      <p:ext uri="{BB962C8B-B14F-4D97-AF65-F5344CB8AC3E}">
        <p14:creationId xmlns:p14="http://schemas.microsoft.com/office/powerpoint/2010/main" val="328075047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3"/>
          <p:cNvSpPr>
            <a:spLocks noGrp="1" noChangeArrowheads="1"/>
          </p:cNvSpPr>
          <p:nvPr>
            <p:ph idx="1"/>
          </p:nvPr>
        </p:nvSpPr>
        <p:spPr>
          <a:xfrm>
            <a:off x="1981200" y="476250"/>
            <a:ext cx="8229600" cy="5905500"/>
          </a:xfrm>
        </p:spPr>
        <p:txBody>
          <a:bodyPr/>
          <a:lstStyle/>
          <a:p>
            <a:pPr eaLnBrk="1" hangingPunct="1"/>
            <a:r>
              <a:rPr lang="tr-TR" altLang="tr-TR" sz="4400"/>
              <a:t>Raporun başında olması gereken bilgiler</a:t>
            </a:r>
          </a:p>
          <a:p>
            <a:pPr eaLnBrk="1" hangingPunct="1"/>
            <a:endParaRPr lang="tr-TR" altLang="tr-TR" sz="4400"/>
          </a:p>
          <a:p>
            <a:pPr eaLnBrk="1" hangingPunct="1"/>
            <a:r>
              <a:rPr lang="tr-TR" altLang="tr-TR" sz="4400"/>
              <a:t>(1) raporun yasal dayanağı; </a:t>
            </a:r>
          </a:p>
          <a:p>
            <a:pPr eaLnBrk="1" hangingPunct="1"/>
            <a:r>
              <a:rPr lang="tr-TR" altLang="tr-TR" sz="4400"/>
              <a:t>(2) kimlik bilgileri; </a:t>
            </a:r>
          </a:p>
          <a:p>
            <a:pPr eaLnBrk="1" hangingPunct="1"/>
            <a:r>
              <a:rPr lang="tr-TR" altLang="tr-TR" sz="4400"/>
              <a:t>(3) kullanılan kaynaklar ve bilgi toplama yolları </a:t>
            </a:r>
          </a:p>
        </p:txBody>
      </p:sp>
    </p:spTree>
    <p:extLst>
      <p:ext uri="{BB962C8B-B14F-4D97-AF65-F5344CB8AC3E}">
        <p14:creationId xmlns:p14="http://schemas.microsoft.com/office/powerpoint/2010/main" val="215238162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3"/>
          <p:cNvSpPr>
            <a:spLocks noGrp="1" noChangeArrowheads="1"/>
          </p:cNvSpPr>
          <p:nvPr>
            <p:ph idx="1"/>
          </p:nvPr>
        </p:nvSpPr>
        <p:spPr>
          <a:xfrm>
            <a:off x="2063751" y="836614"/>
            <a:ext cx="8374063" cy="5184775"/>
          </a:xfrm>
        </p:spPr>
        <p:txBody>
          <a:bodyPr>
            <a:normAutofit lnSpcReduction="10000"/>
          </a:bodyPr>
          <a:lstStyle/>
          <a:p>
            <a:pPr eaLnBrk="1" hangingPunct="1">
              <a:lnSpc>
                <a:spcPct val="90000"/>
              </a:lnSpc>
              <a:buFontTx/>
              <a:buNone/>
            </a:pPr>
            <a:r>
              <a:rPr lang="tr-TR" altLang="tr-TR" sz="3600"/>
              <a:t>Sosyal hizmet uzmanları, raporlarını yazarken şu noktalara dikkat etmelidir:</a:t>
            </a:r>
          </a:p>
          <a:p>
            <a:pPr eaLnBrk="1" hangingPunct="1">
              <a:lnSpc>
                <a:spcPct val="90000"/>
              </a:lnSpc>
              <a:buFontTx/>
              <a:buNone/>
            </a:pPr>
            <a:endParaRPr lang="tr-TR" altLang="tr-TR" smtClean="0"/>
          </a:p>
          <a:p>
            <a:pPr eaLnBrk="1" hangingPunct="1">
              <a:lnSpc>
                <a:spcPct val="90000"/>
              </a:lnSpc>
            </a:pPr>
            <a:r>
              <a:rPr lang="tr-TR" altLang="tr-TR" smtClean="0"/>
              <a:t>Sosyal hizmet uzmanı öncelikle ne amaçla ya da niçin rapor yazdığının bilincinde olmalıdır.</a:t>
            </a:r>
          </a:p>
          <a:p>
            <a:pPr eaLnBrk="1" hangingPunct="1">
              <a:lnSpc>
                <a:spcPct val="90000"/>
              </a:lnSpc>
            </a:pPr>
            <a:endParaRPr lang="tr-TR" altLang="tr-TR" smtClean="0"/>
          </a:p>
          <a:p>
            <a:pPr eaLnBrk="1" hangingPunct="1">
              <a:lnSpc>
                <a:spcPct val="90000"/>
              </a:lnSpc>
            </a:pPr>
            <a:r>
              <a:rPr lang="tr-TR" altLang="tr-TR" smtClean="0"/>
              <a:t>Sosyal hizmet uzmanı raporun genel çerçevesini çizmeli ve rapora geçirilecek bilgilerin seçiminde titiz davranmalı ve her türlü bilgiyi rapora aktarmamalıdır.</a:t>
            </a:r>
          </a:p>
          <a:p>
            <a:pPr eaLnBrk="1" hangingPunct="1">
              <a:lnSpc>
                <a:spcPct val="90000"/>
              </a:lnSpc>
            </a:pPr>
            <a:endParaRPr lang="tr-TR" altLang="tr-TR" smtClean="0"/>
          </a:p>
          <a:p>
            <a:pPr eaLnBrk="1" hangingPunct="1">
              <a:lnSpc>
                <a:spcPct val="90000"/>
              </a:lnSpc>
            </a:pPr>
            <a:r>
              <a:rPr lang="tr-TR" altLang="tr-TR" smtClean="0"/>
              <a:t>Sosyal hizmet uzmanı bilgileri rapor türüne uygun olarak aktarmalıdır. </a:t>
            </a:r>
          </a:p>
        </p:txBody>
      </p:sp>
      <p:sp>
        <p:nvSpPr>
          <p:cNvPr id="36867" name="Rectangle 2"/>
          <p:cNvSpPr>
            <a:spLocks noGrp="1" noChangeArrowheads="1"/>
          </p:cNvSpPr>
          <p:nvPr>
            <p:ph type="title"/>
          </p:nvPr>
        </p:nvSpPr>
        <p:spPr/>
        <p:txBody>
          <a:bodyPr/>
          <a:lstStyle/>
          <a:p>
            <a:pPr eaLnBrk="1" hangingPunct="1"/>
            <a:endParaRPr lang="tr-TR" altLang="tr-TR" smtClean="0"/>
          </a:p>
        </p:txBody>
      </p:sp>
    </p:spTree>
    <p:extLst>
      <p:ext uri="{BB962C8B-B14F-4D97-AF65-F5344CB8AC3E}">
        <p14:creationId xmlns:p14="http://schemas.microsoft.com/office/powerpoint/2010/main" val="224973154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3"/>
          <p:cNvSpPr>
            <a:spLocks noGrp="1" noChangeArrowheads="1"/>
          </p:cNvSpPr>
          <p:nvPr>
            <p:ph idx="1"/>
          </p:nvPr>
        </p:nvSpPr>
        <p:spPr>
          <a:xfrm>
            <a:off x="1981200" y="908050"/>
            <a:ext cx="8229600" cy="5473700"/>
          </a:xfrm>
        </p:spPr>
        <p:txBody>
          <a:bodyPr/>
          <a:lstStyle/>
          <a:p>
            <a:pPr eaLnBrk="1" hangingPunct="1">
              <a:lnSpc>
                <a:spcPct val="90000"/>
              </a:lnSpc>
            </a:pPr>
            <a:r>
              <a:rPr lang="tr-TR" altLang="tr-TR"/>
              <a:t>Sosyal hizmet uzmanı yazdığı rapor türüne göre ifadeler kullanmalıdır. Örneğin bir süreç raporunda süreci yansıtırken müracaatçının ve kendisinin sözel ve sözel olmayan tepkilerini yansıtmalıdır. Özet raporlarda ise bilgiler daha kısa yazılır.</a:t>
            </a:r>
          </a:p>
          <a:p>
            <a:pPr eaLnBrk="1" hangingPunct="1">
              <a:lnSpc>
                <a:spcPct val="90000"/>
              </a:lnSpc>
            </a:pPr>
            <a:endParaRPr lang="tr-TR" altLang="tr-TR"/>
          </a:p>
          <a:p>
            <a:pPr eaLnBrk="1" hangingPunct="1">
              <a:lnSpc>
                <a:spcPct val="90000"/>
              </a:lnSpc>
            </a:pPr>
            <a:r>
              <a:rPr lang="tr-TR" altLang="tr-TR"/>
              <a:t>Sosyal hizmet uzmanı, okuyucuya kolaylık sağlaması bakımından raporlardaki bilgileri başlıklar altında toplamalıdır.</a:t>
            </a:r>
          </a:p>
          <a:p>
            <a:pPr eaLnBrk="1" hangingPunct="1">
              <a:lnSpc>
                <a:spcPct val="90000"/>
              </a:lnSpc>
            </a:pPr>
            <a:endParaRPr lang="tr-TR" altLang="tr-TR"/>
          </a:p>
          <a:p>
            <a:pPr eaLnBrk="1" hangingPunct="1">
              <a:lnSpc>
                <a:spcPct val="90000"/>
              </a:lnSpc>
            </a:pPr>
            <a:r>
              <a:rPr lang="tr-TR" altLang="tr-TR"/>
              <a:t>Sosyal hizmet uzmanı, raporlarda içeriğin başlıkları yansıtmasına dikkat etmelidir. </a:t>
            </a:r>
          </a:p>
        </p:txBody>
      </p:sp>
    </p:spTree>
    <p:extLst>
      <p:ext uri="{BB962C8B-B14F-4D97-AF65-F5344CB8AC3E}">
        <p14:creationId xmlns:p14="http://schemas.microsoft.com/office/powerpoint/2010/main" val="205142564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402</Words>
  <Application>Microsoft Office PowerPoint</Application>
  <PresentationFormat>Geniş ekran</PresentationFormat>
  <Paragraphs>58</Paragraphs>
  <Slides>13</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13</vt:i4>
      </vt:variant>
    </vt:vector>
  </HeadingPairs>
  <TitlesOfParts>
    <vt:vector size="17" baseType="lpstr">
      <vt:lpstr>Arial</vt:lpstr>
      <vt:lpstr>Calibri</vt:lpstr>
      <vt:lpstr>Calibri Light</vt:lpstr>
      <vt:lpstr>Office Teması</vt:lpstr>
      <vt:lpstr>Kayıt Tutma Ders 12</vt:lpstr>
      <vt:lpstr>PowerPoint Sunusu</vt:lpstr>
      <vt:lpstr>Değerlendirme Raporu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Kayıt Tutma Ders 12</dc:title>
  <dc:creator>elif gokceaeslan</dc:creator>
  <cp:lastModifiedBy>elif gokceaeslan</cp:lastModifiedBy>
  <cp:revision>1</cp:revision>
  <dcterms:created xsi:type="dcterms:W3CDTF">2020-03-16T12:19:44Z</dcterms:created>
  <dcterms:modified xsi:type="dcterms:W3CDTF">2020-03-16T12:20:03Z</dcterms:modified>
</cp:coreProperties>
</file>