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24.12.2018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İlaç bilgisi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Hakan EREN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78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Reçete ve ilaç formları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Canlı organizmadaki ilaç etkilerini ve ilaçların yapısını inceleyen bilim dalına farmakoloji denir.</a:t>
            </a:r>
          </a:p>
          <a:p>
            <a:r>
              <a:rPr lang="tr-TR" dirty="0" smtClean="0"/>
              <a:t>İlaçların farmakolojik özelliklerinin bilinmesi, verilen ilacın etkinliği veya yan etkilerini bilmek açısından önemlidir. </a:t>
            </a:r>
          </a:p>
          <a:p>
            <a:r>
              <a:rPr lang="tr-TR" dirty="0" err="1" smtClean="0"/>
              <a:t>Dişhekimliğinde</a:t>
            </a:r>
            <a:r>
              <a:rPr lang="tr-TR" dirty="0" smtClean="0"/>
              <a:t> sıklıkla reçete edilen ilaçlar; antibiyotikler, analjezik, </a:t>
            </a:r>
            <a:r>
              <a:rPr lang="tr-TR" dirty="0" err="1" smtClean="0"/>
              <a:t>antienflamatuar</a:t>
            </a:r>
            <a:r>
              <a:rPr lang="tr-TR" dirty="0" smtClean="0"/>
              <a:t> ve </a:t>
            </a:r>
            <a:r>
              <a:rPr lang="tr-TR" dirty="0" err="1" smtClean="0"/>
              <a:t>antivirallerdir</a:t>
            </a:r>
            <a:r>
              <a:rPr lang="tr-TR" dirty="0" smtClean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374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İlaçların ticari veya etken madde isimleri ile nasıl kullanılacağının tarif edildiği hukuki ve mali yükümlülük getiren resmi belgelere reçete denir. </a:t>
            </a:r>
          </a:p>
          <a:p>
            <a:r>
              <a:rPr lang="tr-TR" dirty="0" smtClean="0"/>
              <a:t>Reçete üzerinde hekim adı, diploma ve tescil </a:t>
            </a:r>
            <a:r>
              <a:rPr lang="tr-TR" dirty="0" err="1" smtClean="0"/>
              <a:t>no</a:t>
            </a:r>
            <a:r>
              <a:rPr lang="tr-TR" dirty="0" smtClean="0"/>
              <a:t>, adres bilgileri ve maliye bakanlığına ait mühür ve seri </a:t>
            </a:r>
            <a:r>
              <a:rPr lang="tr-TR" dirty="0" err="1" smtClean="0"/>
              <a:t>no</a:t>
            </a:r>
            <a:r>
              <a:rPr lang="tr-TR" dirty="0" smtClean="0"/>
              <a:t> bulunur. </a:t>
            </a:r>
          </a:p>
          <a:p>
            <a:r>
              <a:rPr lang="tr-TR" dirty="0" smtClean="0"/>
              <a:t>Günümüzde daha çok e-reçete kullanılmaktadır.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356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İlaçlar çeşitli formlarda olabilir.</a:t>
            </a:r>
          </a:p>
          <a:p>
            <a:r>
              <a:rPr lang="tr-TR" dirty="0" smtClean="0"/>
              <a:t>Tablet; sıkıştırılmış toz formu</a:t>
            </a:r>
          </a:p>
          <a:p>
            <a:r>
              <a:rPr lang="tr-TR" dirty="0" err="1" smtClean="0"/>
              <a:t>Enterik</a:t>
            </a:r>
            <a:r>
              <a:rPr lang="tr-TR" dirty="0" smtClean="0"/>
              <a:t> </a:t>
            </a:r>
            <a:r>
              <a:rPr lang="tr-TR" dirty="0"/>
              <a:t>kaplı </a:t>
            </a:r>
            <a:r>
              <a:rPr lang="tr-TR" dirty="0" smtClean="0"/>
              <a:t>tablet; mide </a:t>
            </a:r>
            <a:r>
              <a:rPr lang="tr-TR" dirty="0" err="1" smtClean="0"/>
              <a:t>asitinden</a:t>
            </a:r>
            <a:r>
              <a:rPr lang="tr-TR" dirty="0" smtClean="0"/>
              <a:t> etkilenmeyen ince </a:t>
            </a:r>
            <a:r>
              <a:rPr lang="tr-TR" dirty="0" err="1" smtClean="0"/>
              <a:t>barsakta</a:t>
            </a:r>
            <a:r>
              <a:rPr lang="tr-TR" dirty="0" smtClean="0"/>
              <a:t> çözünen</a:t>
            </a:r>
          </a:p>
          <a:p>
            <a:r>
              <a:rPr lang="tr-TR" dirty="0" smtClean="0"/>
              <a:t>Draje; dışı şekerle kaplı tablet </a:t>
            </a:r>
          </a:p>
          <a:p>
            <a:r>
              <a:rPr lang="tr-TR" dirty="0" smtClean="0"/>
              <a:t>Kapsül; jelatin kap içerisinde toz, sıvı veya yağ şeklinde ilaç formu</a:t>
            </a:r>
          </a:p>
          <a:p>
            <a:r>
              <a:rPr lang="tr-TR" dirty="0" smtClean="0"/>
              <a:t>Sıvı veya toz formda </a:t>
            </a:r>
            <a:r>
              <a:rPr lang="tr-TR" dirty="0" err="1" smtClean="0"/>
              <a:t>eliksir</a:t>
            </a:r>
            <a:r>
              <a:rPr lang="tr-TR" dirty="0" smtClean="0"/>
              <a:t>, süspansiyon, şurup veya solüsyon şeklinde olabilir</a:t>
            </a:r>
          </a:p>
          <a:p>
            <a:r>
              <a:rPr lang="tr-TR" dirty="0" smtClean="0"/>
              <a:t>Merhem ve </a:t>
            </a:r>
            <a:r>
              <a:rPr lang="tr-TR" dirty="0" err="1" smtClean="0"/>
              <a:t>pomad</a:t>
            </a:r>
            <a:r>
              <a:rPr lang="tr-TR" dirty="0" smtClean="0"/>
              <a:t> krem formundadır</a:t>
            </a:r>
          </a:p>
          <a:p>
            <a:r>
              <a:rPr lang="tr-TR" dirty="0" err="1" smtClean="0"/>
              <a:t>Supozituar</a:t>
            </a:r>
            <a:r>
              <a:rPr lang="tr-TR" dirty="0" smtClean="0"/>
              <a:t>; ilacın vücut sıcaklığında eriyebilen fitil formu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4029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İlaçlar </a:t>
            </a:r>
            <a:r>
              <a:rPr lang="tr-TR" dirty="0" err="1" smtClean="0"/>
              <a:t>enteral</a:t>
            </a:r>
            <a:r>
              <a:rPr lang="tr-TR" dirty="0" smtClean="0"/>
              <a:t>, </a:t>
            </a:r>
            <a:r>
              <a:rPr lang="tr-TR" dirty="0" err="1" smtClean="0"/>
              <a:t>parenteral</a:t>
            </a:r>
            <a:r>
              <a:rPr lang="tr-TR" dirty="0" smtClean="0"/>
              <a:t> veya </a:t>
            </a:r>
            <a:r>
              <a:rPr lang="tr-TR" dirty="0" err="1" smtClean="0"/>
              <a:t>topikal</a:t>
            </a:r>
            <a:r>
              <a:rPr lang="tr-TR" dirty="0" smtClean="0"/>
              <a:t> yolla verilebilirler. </a:t>
            </a:r>
          </a:p>
          <a:p>
            <a:r>
              <a:rPr lang="tr-TR" dirty="0" err="1" smtClean="0"/>
              <a:t>Enteral</a:t>
            </a:r>
            <a:r>
              <a:rPr lang="tr-TR" dirty="0" smtClean="0"/>
              <a:t> olarak direkt ağızdan alınan veya dil altına yerleştirilen ilaçlardır. </a:t>
            </a:r>
          </a:p>
          <a:p>
            <a:r>
              <a:rPr lang="tr-TR" dirty="0" err="1" smtClean="0"/>
              <a:t>Topikal</a:t>
            </a:r>
            <a:r>
              <a:rPr lang="tr-TR" dirty="0" smtClean="0"/>
              <a:t> yol ilacın cilt </a:t>
            </a:r>
            <a:r>
              <a:rPr lang="tr-TR" dirty="0" err="1" smtClean="0"/>
              <a:t>vey</a:t>
            </a:r>
            <a:r>
              <a:rPr lang="tr-TR" dirty="0" smtClean="0"/>
              <a:t> mukoza yüzeyine sürülerek alınması</a:t>
            </a:r>
          </a:p>
          <a:p>
            <a:r>
              <a:rPr lang="tr-TR" dirty="0" err="1" smtClean="0"/>
              <a:t>Enteral</a:t>
            </a:r>
            <a:r>
              <a:rPr lang="tr-TR" dirty="0" smtClean="0"/>
              <a:t> veya </a:t>
            </a:r>
            <a:r>
              <a:rPr lang="tr-TR" dirty="0" err="1" smtClean="0"/>
              <a:t>topikal</a:t>
            </a:r>
            <a:r>
              <a:rPr lang="tr-TR" dirty="0" smtClean="0"/>
              <a:t> yol dışında alınan ilaçların tümü için </a:t>
            </a:r>
            <a:r>
              <a:rPr lang="tr-TR" dirty="0" err="1" smtClean="0"/>
              <a:t>parenteral</a:t>
            </a:r>
            <a:r>
              <a:rPr lang="tr-TR" dirty="0" smtClean="0"/>
              <a:t> yol denir. (kas içi veya damar içi gibi)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65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İlaçların ağızda ortaya çıkan yan etkileri; </a:t>
            </a:r>
          </a:p>
          <a:p>
            <a:r>
              <a:rPr lang="tr-TR" dirty="0" smtClean="0"/>
              <a:t>Ağız kuruluğu</a:t>
            </a:r>
          </a:p>
          <a:p>
            <a:r>
              <a:rPr lang="tr-TR" dirty="0" smtClean="0"/>
              <a:t>Tat alma bozukluğu</a:t>
            </a:r>
          </a:p>
          <a:p>
            <a:r>
              <a:rPr lang="tr-TR" dirty="0" err="1" smtClean="0"/>
              <a:t>Tükrük</a:t>
            </a:r>
            <a:r>
              <a:rPr lang="tr-TR" dirty="0" smtClean="0"/>
              <a:t> miktarında artış</a:t>
            </a:r>
          </a:p>
          <a:p>
            <a:r>
              <a:rPr lang="tr-TR" dirty="0" smtClean="0"/>
              <a:t>Dişeti büyümesi</a:t>
            </a:r>
          </a:p>
          <a:p>
            <a:r>
              <a:rPr lang="tr-TR" dirty="0" smtClean="0"/>
              <a:t>Dişlerde renklenme</a:t>
            </a:r>
          </a:p>
          <a:p>
            <a:r>
              <a:rPr lang="tr-TR" dirty="0" smtClean="0"/>
              <a:t>Mukoza yanıkları</a:t>
            </a:r>
          </a:p>
          <a:p>
            <a:r>
              <a:rPr lang="tr-TR" dirty="0" err="1" smtClean="0"/>
              <a:t>Kandidal</a:t>
            </a:r>
            <a:r>
              <a:rPr lang="tr-TR" dirty="0" smtClean="0"/>
              <a:t> veya </a:t>
            </a:r>
            <a:r>
              <a:rPr lang="tr-TR" dirty="0" err="1" smtClean="0"/>
              <a:t>likenoid</a:t>
            </a:r>
            <a:r>
              <a:rPr lang="tr-TR" dirty="0" smtClean="0"/>
              <a:t> reaksiyonlar</a:t>
            </a:r>
          </a:p>
          <a:p>
            <a:pPr marL="0" indent="0">
              <a:buNone/>
            </a:pPr>
            <a:r>
              <a:rPr lang="tr-TR" dirty="0"/>
              <a:t>o</a:t>
            </a:r>
            <a:r>
              <a:rPr lang="tr-TR" dirty="0" smtClean="0"/>
              <a:t>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2552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Hamile, çocuklar, yaşlılar veya sistemik hastalığı bulunanlarda ilaç reçete edilirken kullandığı ilaçlar ve sistemik durumları göz önünde bulundurulmalıdır.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4038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76064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Analjezikler; ağrı kesici özelliği olan ilaçlar</a:t>
            </a:r>
          </a:p>
          <a:p>
            <a:r>
              <a:rPr lang="tr-TR" dirty="0" smtClean="0"/>
              <a:t>Antibiyotikler; bakteriyel enfeksiyonu önlemek veya mevcut bakteriyel enfeksiyonu gidermek için kullanılan ilaçlar</a:t>
            </a:r>
          </a:p>
          <a:p>
            <a:r>
              <a:rPr lang="tr-TR" dirty="0" err="1" smtClean="0"/>
              <a:t>Antiviraller</a:t>
            </a:r>
            <a:r>
              <a:rPr lang="tr-TR" dirty="0" smtClean="0"/>
              <a:t>;  </a:t>
            </a:r>
            <a:r>
              <a:rPr lang="tr-TR" dirty="0" err="1" smtClean="0"/>
              <a:t>viral</a:t>
            </a:r>
            <a:r>
              <a:rPr lang="tr-TR" dirty="0" smtClean="0"/>
              <a:t> enfeksiyonları gidermek için kullanılan ilaçlar</a:t>
            </a:r>
          </a:p>
          <a:p>
            <a:r>
              <a:rPr lang="tr-TR" dirty="0" err="1" smtClean="0"/>
              <a:t>Antifungaller</a:t>
            </a:r>
            <a:r>
              <a:rPr lang="tr-TR" dirty="0" smtClean="0"/>
              <a:t>; mantar enfeksiyonlarının tedavisinde </a:t>
            </a:r>
            <a:r>
              <a:rPr lang="tr-TR" dirty="0" err="1" smtClean="0"/>
              <a:t>kullanıln</a:t>
            </a:r>
            <a:r>
              <a:rPr lang="tr-TR" dirty="0" smtClean="0"/>
              <a:t> ilaçlar</a:t>
            </a:r>
          </a:p>
          <a:p>
            <a:r>
              <a:rPr lang="tr-TR" dirty="0" err="1" smtClean="0"/>
              <a:t>Miyorelaksanlar</a:t>
            </a:r>
            <a:r>
              <a:rPr lang="tr-TR" dirty="0" smtClean="0"/>
              <a:t>; kas kökenli eklem ağrılarını gidermede kullanılan kas gevşetici ilaçlar</a:t>
            </a:r>
          </a:p>
          <a:p>
            <a:r>
              <a:rPr lang="tr-TR" dirty="0" smtClean="0"/>
              <a:t>Oral </a:t>
            </a:r>
            <a:r>
              <a:rPr lang="tr-TR" dirty="0" err="1" smtClean="0"/>
              <a:t>sedatifler</a:t>
            </a:r>
            <a:r>
              <a:rPr lang="tr-TR" dirty="0" smtClean="0"/>
              <a:t>; </a:t>
            </a:r>
            <a:r>
              <a:rPr lang="tr-TR" dirty="0" err="1" smtClean="0"/>
              <a:t>sedasyon</a:t>
            </a:r>
            <a:r>
              <a:rPr lang="tr-TR" dirty="0" smtClean="0"/>
              <a:t> veya </a:t>
            </a:r>
            <a:r>
              <a:rPr lang="tr-TR" dirty="0" err="1" smtClean="0"/>
              <a:t>allerjik</a:t>
            </a:r>
            <a:r>
              <a:rPr lang="tr-TR" dirty="0" smtClean="0"/>
              <a:t> reaksiyonu önlemek amacıyla kullanılan ilaçlar</a:t>
            </a:r>
          </a:p>
          <a:p>
            <a:r>
              <a:rPr lang="tr-TR" dirty="0" smtClean="0"/>
              <a:t>Antiseptikler; ağız içi mukoza veya cilt dezenfeksiyonu için kullanılan solüsyon, gargara veya sprey formunda ilaçlar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465196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340</Words>
  <Application>Microsoft Office PowerPoint</Application>
  <PresentationFormat>Ekran Gösterisi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İlaç bilgisi </vt:lpstr>
      <vt:lpstr>Reçete ve ilaç formları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İlaç bilgisi </dc:title>
  <dc:creator>User</dc:creator>
  <cp:lastModifiedBy>User</cp:lastModifiedBy>
  <cp:revision>3</cp:revision>
  <dcterms:created xsi:type="dcterms:W3CDTF">2018-12-23T22:05:27Z</dcterms:created>
  <dcterms:modified xsi:type="dcterms:W3CDTF">2018-12-23T22:34:55Z</dcterms:modified>
</cp:coreProperties>
</file>