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5" r:id="rId1"/>
    <p:sldMasterId id="2147483947" r:id="rId2"/>
  </p:sldMasterIdLst>
  <p:notesMasterIdLst>
    <p:notesMasterId r:id="rId9"/>
  </p:notesMasterIdLst>
  <p:sldIdLst>
    <p:sldId id="265" r:id="rId3"/>
    <p:sldId id="262" r:id="rId4"/>
    <p:sldId id="264" r:id="rId5"/>
    <p:sldId id="263" r:id="rId6"/>
    <p:sldId id="261" r:id="rId7"/>
    <p:sldId id="256"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EFFD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78" autoAdjust="0"/>
    <p:restoredTop sz="94660"/>
  </p:normalViewPr>
  <p:slideViewPr>
    <p:cSldViewPr snapToGrid="0" snapToObjects="1">
      <p:cViewPr varScale="1">
        <p:scale>
          <a:sx n="65" d="100"/>
          <a:sy n="65" d="100"/>
        </p:scale>
        <p:origin x="756" y="40"/>
      </p:cViewPr>
      <p:guideLst>
        <p:guide orient="horz" pos="2160"/>
        <p:guide pos="3840"/>
      </p:guideLst>
    </p:cSldViewPr>
  </p:slideViewPr>
  <p:notesTextViewPr>
    <p:cViewPr>
      <p:scale>
        <a:sx n="100" d="100"/>
        <a:sy n="100" d="100"/>
      </p:scale>
      <p:origin x="0" y="0"/>
    </p:cViewPr>
  </p:notesTextViewPr>
  <p:notesViewPr>
    <p:cSldViewPr snapToGrid="0" snapToObjects="1">
      <p:cViewPr varScale="1">
        <p:scale>
          <a:sx n="68" d="100"/>
          <a:sy n="68" d="100"/>
        </p:scale>
        <p:origin x="3101"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E0B55-E32B-FD40-BD1D-E6A191A9BBAA}" type="datetimeFigureOut">
              <a:rPr lang="en-US" smtClean="0"/>
              <a:t>5/30/2020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DB4D74-0D15-A94B-B96E-FFCE1DF07852}" type="slidenum">
              <a:rPr lang="en-US" smtClean="0"/>
              <a:t>‹#›</a:t>
            </a:fld>
            <a:endParaRPr lang="en-US"/>
          </a:p>
        </p:txBody>
      </p:sp>
    </p:spTree>
    <p:extLst>
      <p:ext uri="{BB962C8B-B14F-4D97-AF65-F5344CB8AC3E}">
        <p14:creationId xmlns:p14="http://schemas.microsoft.com/office/powerpoint/2010/main" val="6760530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395295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49074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813325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lvl1pPr algn="ctr">
              <a:defRPr>
                <a:latin typeface="Verdana" panose="020B0604030504040204" pitchFamily="34" charset="0"/>
                <a:ea typeface="Verdana" panose="020B0604030504040204" pitchFamily="34" charset="0"/>
                <a:cs typeface="Verdana" panose="020B0604030504040204" pitchFamily="34" charset="0"/>
              </a:defRPr>
            </a:lvl1pPr>
          </a:lstStyle>
          <a:p>
            <a:r>
              <a:rPr lang="tr-TR" dirty="0" smtClean="0"/>
              <a:t>Asıl başlık stili için tıklatın</a:t>
            </a:r>
            <a:endParaRPr lang="tr-TR" dirty="0"/>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smtClean="0"/>
              <a:t>Asıl alt başlık stilini düzenlemek için tıklatın</a:t>
            </a:r>
            <a:endParaRPr lang="tr-TR" dirty="0"/>
          </a:p>
        </p:txBody>
      </p:sp>
      <p:sp>
        <p:nvSpPr>
          <p:cNvPr id="4" name="Veri Yer Tutucusu 3"/>
          <p:cNvSpPr>
            <a:spLocks noGrp="1"/>
          </p:cNvSpPr>
          <p:nvPr>
            <p:ph type="dt" sz="half" idx="10"/>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30.05.2020</a:t>
            </a:fld>
            <a:endParaRPr lang="tr-TR"/>
          </a:p>
        </p:txBody>
      </p:sp>
      <p:sp>
        <p:nvSpPr>
          <p:cNvPr id="5" name="Altbilgi Yer Tutucusu 4"/>
          <p:cNvSpPr>
            <a:spLocks noGrp="1"/>
          </p:cNvSpPr>
          <p:nvPr>
            <p:ph type="ftr" sz="quarter" idx="1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12"/>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3158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614859" cy="1143000"/>
          </a:xfrm>
        </p:spPr>
        <p:txBody>
          <a:bodyPr/>
          <a:lstStyle/>
          <a:p>
            <a:r>
              <a:rPr lang="tr-TR" dirty="0" smtClean="0"/>
              <a:t>Asıl başlık stili için tıklatın</a:t>
            </a:r>
            <a:endParaRPr lang="tr-TR" dirty="0"/>
          </a:p>
        </p:txBody>
      </p:sp>
      <p:sp>
        <p:nvSpPr>
          <p:cNvPr id="3" name="İçerik Yer Tutucusu 2"/>
          <p:cNvSpPr>
            <a:spLocks noGrp="1"/>
          </p:cNvSpPr>
          <p:nvPr>
            <p:ph idx="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vl2pPr>
              <a:defRPr>
                <a:latin typeface="Verdana" panose="020B0604030504040204" pitchFamily="34" charset="0"/>
                <a:ea typeface="Verdana" panose="020B0604030504040204" pitchFamily="34" charset="0"/>
                <a:cs typeface="Verdana" panose="020B0604030504040204" pitchFamily="34" charset="0"/>
              </a:defRPr>
            </a:lvl2pPr>
            <a:lvl3pPr>
              <a:defRPr>
                <a:latin typeface="Verdana" panose="020B0604030504040204" pitchFamily="34" charset="0"/>
                <a:ea typeface="Verdana" panose="020B0604030504040204" pitchFamily="34" charset="0"/>
                <a:cs typeface="Verdana" panose="020B0604030504040204" pitchFamily="34" charset="0"/>
              </a:defRPr>
            </a:lvl3pPr>
            <a:lvl4pPr>
              <a:defRPr>
                <a:latin typeface="Verdana" panose="020B0604030504040204" pitchFamily="34" charset="0"/>
                <a:ea typeface="Verdana" panose="020B0604030504040204" pitchFamily="34" charset="0"/>
                <a:cs typeface="Verdana" panose="020B0604030504040204" pitchFamily="34" charset="0"/>
              </a:defRPr>
            </a:lvl4pPr>
            <a:lvl5pPr>
              <a:defRPr>
                <a:latin typeface="Verdana" panose="020B0604030504040204" pitchFamily="34" charset="0"/>
                <a:ea typeface="Verdana" panose="020B0604030504040204" pitchFamily="34" charset="0"/>
                <a:cs typeface="Verdana" panose="020B0604030504040204" pitchFamily="34" charset="0"/>
              </a:defRPr>
            </a:lvl5p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10"/>
          </p:nvPr>
        </p:nvSpPr>
        <p:spPr/>
        <p:txBody>
          <a:bodyPr/>
          <a:lstStyle/>
          <a:p>
            <a:fld id="{37DEC90F-93E7-493E-90B1-B0A24C29881C}" type="datetimeFigureOut">
              <a:rPr lang="tr-TR" smtClean="0"/>
              <a:t>30.05.2020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38887070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710869"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DEC90F-93E7-493E-90B1-B0A24C29881C}" type="datetimeFigureOut">
              <a:rPr lang="tr-TR" smtClean="0"/>
              <a:t>30.05.2020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2317258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DEC90F-93E7-493E-90B1-B0A24C29881C}" type="datetimeFigureOut">
              <a:rPr lang="tr-TR" smtClean="0"/>
              <a:t>30.05.2020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spTree>
    <p:extLst>
      <p:ext uri="{BB962C8B-B14F-4D97-AF65-F5344CB8AC3E}">
        <p14:creationId xmlns:p14="http://schemas.microsoft.com/office/powerpoint/2010/main" val="193123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772374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C7B2F76-6856-B34B-B37B-5D0FF7542D1F}"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pic>
        <p:nvPicPr>
          <p:cNvPr id="7" name="Resim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2351" y="44028"/>
            <a:ext cx="1589649" cy="1638722"/>
          </a:xfrm>
          <a:prstGeom prst="rect">
            <a:avLst/>
          </a:prstGeom>
        </p:spPr>
      </p:pic>
    </p:spTree>
    <p:extLst>
      <p:ext uri="{BB962C8B-B14F-4D97-AF65-F5344CB8AC3E}">
        <p14:creationId xmlns:p14="http://schemas.microsoft.com/office/powerpoint/2010/main" val="15884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7B2F76-6856-B34B-B37B-5D0FF7542D1F}"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0840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7B2F76-6856-B34B-B37B-5D0FF7542D1F}" type="datetimeFigureOut">
              <a:rPr lang="en-US" smtClean="0"/>
              <a:t>5/30/2020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271034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7B2F76-6856-B34B-B37B-5D0FF7542D1F}" type="datetimeFigureOut">
              <a:rPr lang="en-US" smtClean="0"/>
              <a:t>5/30/2020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51832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B2F76-6856-B34B-B37B-5D0FF7542D1F}" type="datetimeFigureOut">
              <a:rPr lang="en-US" smtClean="0"/>
              <a:t>5/30/2020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17404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32564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607653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B2F76-6856-B34B-B37B-5D0FF7542D1F}" type="datetimeFigureOut">
              <a:rPr lang="en-US" smtClean="0"/>
              <a:t>5/30/2020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9269F-1902-CC4E-9ED1-734966E2D439}" type="slidenum">
              <a:rPr lang="en-US" smtClean="0"/>
              <a:t>‹#›</a:t>
            </a:fld>
            <a:endParaRPr lang="en-US"/>
          </a:p>
        </p:txBody>
      </p:sp>
    </p:spTree>
    <p:extLst>
      <p:ext uri="{BB962C8B-B14F-4D97-AF65-F5344CB8AC3E}">
        <p14:creationId xmlns:p14="http://schemas.microsoft.com/office/powerpoint/2010/main" val="161216328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59008" cy="1143000"/>
          </a:xfrm>
          <a:prstGeom prst="rect">
            <a:avLst/>
          </a:prstGeom>
        </p:spPr>
        <p:txBody>
          <a:bodyPr vert="horz" lIns="91440" tIns="45720" rIns="91440" bIns="45720" rtlCol="0" anchor="ctr">
            <a:normAutofit/>
          </a:bodyPr>
          <a:lstStyle/>
          <a:p>
            <a:r>
              <a:rPr lang="tr-TR" dirty="0" smtClean="0"/>
              <a:t>Asıl başlık stili için tıklatın</a:t>
            </a:r>
            <a:endParaRPr lang="tr-TR" dirty="0"/>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30.05.2020</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10980964"/>
      </p:ext>
    </p:extLst>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Lst>
  <p:txStyles>
    <p:titleStyle>
      <a:lvl1pPr algn="l" defTabSz="914400" rtl="0" eaLnBrk="1" latinLnBrk="0" hangingPunct="1">
        <a:spcBef>
          <a:spcPct val="0"/>
        </a:spcBef>
        <a:buNone/>
        <a:defRPr sz="3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SINIFLAMA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03226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1179871"/>
          </a:xfrm>
        </p:spPr>
        <p:txBody>
          <a:bodyPr/>
          <a:lstStyle/>
          <a:p>
            <a:r>
              <a:rPr lang="tr-TR" dirty="0" smtClean="0"/>
              <a:t>Yer numarası</a:t>
            </a:r>
            <a:endParaRPr lang="tr-TR" dirty="0"/>
          </a:p>
        </p:txBody>
      </p:sp>
      <p:sp>
        <p:nvSpPr>
          <p:cNvPr id="3" name="Alt Başlık 2"/>
          <p:cNvSpPr>
            <a:spLocks noGrp="1"/>
          </p:cNvSpPr>
          <p:nvPr>
            <p:ph type="subTitle" idx="1"/>
          </p:nvPr>
        </p:nvSpPr>
        <p:spPr>
          <a:xfrm>
            <a:off x="235974" y="1563329"/>
            <a:ext cx="11720052" cy="5043948"/>
          </a:xfrm>
        </p:spPr>
        <p:txBody>
          <a:bodyPr>
            <a:normAutofit/>
          </a:bodyPr>
          <a:lstStyle/>
          <a:p>
            <a:pPr algn="l"/>
            <a:r>
              <a:rPr lang="tr-TR" dirty="0" smtClean="0"/>
              <a:t>Yapılan </a:t>
            </a:r>
            <a:r>
              <a:rPr lang="tr-TR" dirty="0"/>
              <a:t>sınıflama işlemi sonucu esere verilen sınıflama numarası ve yazar numarasından oluşan yer numarası eserin raftaki yerini gösteren ögedir</a:t>
            </a:r>
            <a:r>
              <a:rPr lang="tr-TR" dirty="0" smtClean="0"/>
              <a:t>. </a:t>
            </a:r>
            <a:r>
              <a:rPr lang="tr-TR" dirty="0"/>
              <a:t>Konu numarası eserin konusuna göre kullanılan sınıflama Sistemindeki numarasıdır. </a:t>
            </a:r>
          </a:p>
          <a:p>
            <a:r>
              <a:rPr lang="tr-TR" dirty="0"/>
              <a:t>025.3------------Konu numarası</a:t>
            </a:r>
          </a:p>
          <a:p>
            <a:r>
              <a:rPr lang="tr-TR" dirty="0"/>
              <a:t> </a:t>
            </a:r>
          </a:p>
          <a:p>
            <a:pPr algn="l"/>
            <a:r>
              <a:rPr lang="tr-TR" dirty="0"/>
              <a:t>Yazar numarası ise kütüphanenin tercihi ve koleksiyonun büyüklüğüne göre belirlenir. Standart olan </a:t>
            </a:r>
            <a:r>
              <a:rPr lang="tr-TR" dirty="0" err="1"/>
              <a:t>Cutter</a:t>
            </a:r>
            <a:r>
              <a:rPr lang="tr-TR" dirty="0"/>
              <a:t> </a:t>
            </a:r>
            <a:r>
              <a:rPr lang="tr-TR" dirty="0" err="1"/>
              <a:t>Sunborn</a:t>
            </a:r>
            <a:r>
              <a:rPr lang="tr-TR" dirty="0"/>
              <a:t> numarasıdır. Küçük kütüphanelerde yazar soyadının ilk üç harfinden de oluşturulabilir.</a:t>
            </a:r>
          </a:p>
          <a:p>
            <a:r>
              <a:rPr lang="tr-TR" dirty="0"/>
              <a:t> </a:t>
            </a:r>
          </a:p>
          <a:p>
            <a:r>
              <a:rPr lang="tr-TR" dirty="0" smtClean="0"/>
              <a:t>E46-</a:t>
            </a:r>
            <a:r>
              <a:rPr lang="tr-TR" dirty="0"/>
              <a:t>------------Yazar </a:t>
            </a:r>
            <a:r>
              <a:rPr lang="tr-TR" dirty="0" smtClean="0"/>
              <a:t>numarası</a:t>
            </a:r>
          </a:p>
          <a:p>
            <a:pPr algn="l"/>
            <a:r>
              <a:rPr lang="tr-TR" dirty="0" smtClean="0"/>
              <a:t>				     ERS</a:t>
            </a:r>
            <a:r>
              <a:rPr lang="tr-TR" dirty="0"/>
              <a:t> </a:t>
            </a:r>
            <a:r>
              <a:rPr lang="tr-TR" dirty="0" smtClean="0"/>
              <a:t>------------(Osman Ersoy ‘a ait bir eser için)</a:t>
            </a:r>
            <a:endParaRPr lang="tr-TR" dirty="0"/>
          </a:p>
        </p:txBody>
      </p:sp>
    </p:spTree>
    <p:extLst>
      <p:ext uri="{BB962C8B-B14F-4D97-AF65-F5344CB8AC3E}">
        <p14:creationId xmlns:p14="http://schemas.microsoft.com/office/powerpoint/2010/main" val="3161225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1179871"/>
          </a:xfrm>
        </p:spPr>
        <p:txBody>
          <a:bodyPr/>
          <a:lstStyle/>
          <a:p>
            <a:r>
              <a:rPr lang="tr-TR" dirty="0" smtClean="0"/>
              <a:t>Sınıflama</a:t>
            </a:r>
            <a:endParaRPr lang="tr-TR" dirty="0"/>
          </a:p>
        </p:txBody>
      </p:sp>
      <p:sp>
        <p:nvSpPr>
          <p:cNvPr id="3" name="Alt Başlık 2"/>
          <p:cNvSpPr>
            <a:spLocks noGrp="1"/>
          </p:cNvSpPr>
          <p:nvPr>
            <p:ph type="subTitle" idx="1"/>
          </p:nvPr>
        </p:nvSpPr>
        <p:spPr>
          <a:xfrm>
            <a:off x="235974" y="1563329"/>
            <a:ext cx="11720052" cy="5043948"/>
          </a:xfrm>
        </p:spPr>
        <p:txBody>
          <a:bodyPr>
            <a:normAutofit/>
          </a:bodyPr>
          <a:lstStyle/>
          <a:p>
            <a:r>
              <a:rPr lang="tr-TR" b="1" dirty="0"/>
              <a:t>SINIFLAMA KURALLARI</a:t>
            </a:r>
            <a:endParaRPr lang="tr-TR" dirty="0"/>
          </a:p>
          <a:p>
            <a:r>
              <a:rPr lang="tr-TR" dirty="0"/>
              <a:t> </a:t>
            </a:r>
          </a:p>
          <a:p>
            <a:pPr algn="l"/>
            <a:r>
              <a:rPr lang="tr-TR" b="1" dirty="0"/>
              <a:t>Sınıflama : </a:t>
            </a:r>
            <a:r>
              <a:rPr lang="tr-TR" dirty="0"/>
              <a:t>Bir</a:t>
            </a:r>
            <a:r>
              <a:rPr lang="tr-TR" b="1" dirty="0"/>
              <a:t> </a:t>
            </a:r>
            <a:r>
              <a:rPr lang="tr-TR" dirty="0"/>
              <a:t>eserin sınıflaması iki kısımdan oluşur: Birincisi konu başlığının seçimi, ikincisi ise sınıflama numarasının verilmesidir. </a:t>
            </a:r>
          </a:p>
          <a:p>
            <a:pPr algn="l"/>
            <a:r>
              <a:rPr lang="tr-TR" dirty="0" smtClean="0"/>
              <a:t>Bir </a:t>
            </a:r>
            <a:r>
              <a:rPr lang="tr-TR" dirty="0"/>
              <a:t>eserin konusu belirlenmeden önce eser analiz edilmelidir. Eser Analiz edilirken hangi görüş açısına göre hazırlandığı ve konunun hangi boyutları ile incelendiği saptanmalıdır.</a:t>
            </a:r>
          </a:p>
          <a:p>
            <a:pPr algn="l"/>
            <a:r>
              <a:rPr lang="tr-TR" dirty="0"/>
              <a:t> </a:t>
            </a:r>
          </a:p>
          <a:p>
            <a:pPr algn="l"/>
            <a:r>
              <a:rPr lang="tr-TR" dirty="0"/>
              <a:t>Bir eserin konusu saptanırken aşağıdaki bölümlerinden yararlanılabilir.</a:t>
            </a:r>
          </a:p>
          <a:p>
            <a:pPr algn="l"/>
            <a:r>
              <a:rPr lang="tr-TR" dirty="0" smtClean="0"/>
              <a:t>	1</a:t>
            </a:r>
            <a:r>
              <a:rPr lang="tr-TR" dirty="0"/>
              <a:t>. Eserin Başlığı: Konuyu belirlemede yardımcı bir unsurdur. Ancak çoğu zaman bu yanıltıcı olabilir. Konunun tam olarak saptanabilmesi için mutlaka derinlemesine incelenmelidir.</a:t>
            </a:r>
          </a:p>
          <a:p>
            <a:pPr algn="l"/>
            <a:r>
              <a:rPr lang="tr-TR" dirty="0" smtClean="0"/>
              <a:t>	2</a:t>
            </a:r>
            <a:r>
              <a:rPr lang="tr-TR" dirty="0"/>
              <a:t>. İçindekiler Sayfası: Genellikle konuyu belirlemede iyi bir yol göstericidir</a:t>
            </a:r>
            <a:r>
              <a:rPr lang="tr-TR" dirty="0" smtClean="0"/>
              <a:t>.</a:t>
            </a:r>
            <a:endParaRPr lang="tr-TR" dirty="0"/>
          </a:p>
        </p:txBody>
      </p:sp>
    </p:spTree>
    <p:extLst>
      <p:ext uri="{BB962C8B-B14F-4D97-AF65-F5344CB8AC3E}">
        <p14:creationId xmlns:p14="http://schemas.microsoft.com/office/powerpoint/2010/main" val="2689986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1179871"/>
          </a:xfrm>
        </p:spPr>
        <p:txBody>
          <a:bodyPr/>
          <a:lstStyle/>
          <a:p>
            <a:r>
              <a:rPr lang="tr-TR" dirty="0" smtClean="0"/>
              <a:t>Sınıflama</a:t>
            </a:r>
            <a:endParaRPr lang="tr-TR" dirty="0"/>
          </a:p>
        </p:txBody>
      </p:sp>
      <p:sp>
        <p:nvSpPr>
          <p:cNvPr id="3" name="Alt Başlık 2"/>
          <p:cNvSpPr>
            <a:spLocks noGrp="1"/>
          </p:cNvSpPr>
          <p:nvPr>
            <p:ph type="subTitle" idx="1"/>
          </p:nvPr>
        </p:nvSpPr>
        <p:spPr>
          <a:xfrm>
            <a:off x="235974" y="1563329"/>
            <a:ext cx="11720052" cy="5043948"/>
          </a:xfrm>
        </p:spPr>
        <p:txBody>
          <a:bodyPr>
            <a:normAutofit/>
          </a:bodyPr>
          <a:lstStyle/>
          <a:p>
            <a:r>
              <a:rPr lang="tr-TR" dirty="0"/>
              <a:t> </a:t>
            </a:r>
            <a:r>
              <a:rPr lang="tr-TR" b="1" dirty="0" smtClean="0"/>
              <a:t>SINIFLAMA </a:t>
            </a:r>
            <a:r>
              <a:rPr lang="tr-TR" b="1" dirty="0"/>
              <a:t>KURALLARI</a:t>
            </a:r>
            <a:endParaRPr lang="tr-TR" dirty="0"/>
          </a:p>
          <a:p>
            <a:r>
              <a:rPr lang="tr-TR" b="1" dirty="0"/>
              <a:t> </a:t>
            </a:r>
            <a:endParaRPr lang="tr-TR" dirty="0"/>
          </a:p>
          <a:p>
            <a:pPr lvl="1" algn="l"/>
            <a:r>
              <a:rPr lang="tr-TR" dirty="0" smtClean="0"/>
              <a:t>3</a:t>
            </a:r>
            <a:r>
              <a:rPr lang="tr-TR" dirty="0"/>
              <a:t>. Eserde içindekiler sayfası yoksa bölüm başlıkları veya sayfa kenarlarında yer alan notlar eserin konusunun belirlenmesinde yardımcı olur. Ayrıca yazarın verdiği bibliyografya ve dipnotlarda geçen kaynaklar da konuyu saptamada ipucu verebilir</a:t>
            </a:r>
            <a:r>
              <a:rPr lang="tr-TR" dirty="0" smtClean="0"/>
              <a:t>.</a:t>
            </a:r>
          </a:p>
          <a:p>
            <a:pPr lvl="1" algn="l"/>
            <a:endParaRPr lang="tr-TR" dirty="0"/>
          </a:p>
          <a:p>
            <a:pPr lvl="1" algn="l"/>
            <a:r>
              <a:rPr lang="tr-TR" dirty="0"/>
              <a:t>4. Yazarın görüşünü anlayabilmek için eserin önsözünü okumak veya kitap kapağında yazılı bilgileri gözden geçirmek uygun olur. Ancak bu kimi zaman yanıltıcı olabilir. Çünkü bu bilgiler çoğunlukla reklam amaçlıdır</a:t>
            </a:r>
            <a:r>
              <a:rPr lang="tr-TR" dirty="0" smtClean="0"/>
              <a:t>.</a:t>
            </a:r>
          </a:p>
          <a:p>
            <a:pPr lvl="1" algn="l"/>
            <a:endParaRPr lang="tr-TR" dirty="0"/>
          </a:p>
          <a:p>
            <a:pPr lvl="1" algn="l"/>
            <a:r>
              <a:rPr lang="tr-TR" dirty="0"/>
              <a:t>5. Yukarıda belirtilen bütün kaynaklar eserin konusunun saptanmasında yeterli değilse kitabın içeriğine bakılmalıdır. Ancak konu </a:t>
            </a:r>
            <a:r>
              <a:rPr lang="tr-TR" dirty="0" err="1"/>
              <a:t>sınıflayıcı</a:t>
            </a:r>
            <a:r>
              <a:rPr lang="tr-TR" dirty="0"/>
              <a:t> için yabancı gelmiş ise dış kaynaklardan yardım almak gerekir. Bu kaynaklar: Bibliyografyalar, kataloglar, Ansiklopediler eleştiri ve tanıtıcı yazılar olabilir</a:t>
            </a:r>
            <a:r>
              <a:rPr lang="tr-TR" dirty="0" smtClean="0"/>
              <a:t>.</a:t>
            </a:r>
          </a:p>
          <a:p>
            <a:pPr lvl="1" algn="l"/>
            <a:endParaRPr lang="tr-TR" dirty="0" smtClean="0"/>
          </a:p>
          <a:p>
            <a:pPr lvl="1" algn="l"/>
            <a:r>
              <a:rPr lang="tr-TR" dirty="0"/>
              <a:t>6. Tüm işlemler yetersiz kaldığında esere geçici bir numara verilerek konu 	uzmanlarından yardım alınmalıdır.</a:t>
            </a:r>
          </a:p>
          <a:p>
            <a:pPr lvl="1" algn="l"/>
            <a:endParaRPr lang="tr-TR" dirty="0"/>
          </a:p>
        </p:txBody>
      </p:sp>
    </p:spTree>
    <p:extLst>
      <p:ext uri="{BB962C8B-B14F-4D97-AF65-F5344CB8AC3E}">
        <p14:creationId xmlns:p14="http://schemas.microsoft.com/office/powerpoint/2010/main" val="3511037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1179871"/>
          </a:xfrm>
        </p:spPr>
        <p:txBody>
          <a:bodyPr/>
          <a:lstStyle/>
          <a:p>
            <a:r>
              <a:rPr lang="tr-TR" dirty="0" smtClean="0"/>
              <a:t>Sınıflama</a:t>
            </a:r>
            <a:endParaRPr lang="tr-TR" dirty="0"/>
          </a:p>
        </p:txBody>
      </p:sp>
      <p:sp>
        <p:nvSpPr>
          <p:cNvPr id="3" name="Alt Başlık 2"/>
          <p:cNvSpPr>
            <a:spLocks noGrp="1"/>
          </p:cNvSpPr>
          <p:nvPr>
            <p:ph type="subTitle" idx="1"/>
          </p:nvPr>
        </p:nvSpPr>
        <p:spPr>
          <a:xfrm>
            <a:off x="235974" y="1563329"/>
            <a:ext cx="11720052" cy="5043948"/>
          </a:xfrm>
        </p:spPr>
        <p:txBody>
          <a:bodyPr>
            <a:normAutofit lnSpcReduction="10000"/>
          </a:bodyPr>
          <a:lstStyle/>
          <a:p>
            <a:r>
              <a:rPr lang="tr-TR" b="1" dirty="0" smtClean="0"/>
              <a:t>SINIFLAMA </a:t>
            </a:r>
            <a:r>
              <a:rPr lang="tr-TR" b="1" dirty="0"/>
              <a:t>KURALLARI</a:t>
            </a:r>
            <a:endParaRPr lang="tr-TR" dirty="0"/>
          </a:p>
          <a:p>
            <a:r>
              <a:rPr lang="tr-TR" b="1" dirty="0"/>
              <a:t> </a:t>
            </a:r>
            <a:endParaRPr lang="tr-TR" dirty="0"/>
          </a:p>
          <a:p>
            <a:pPr algn="l"/>
            <a:r>
              <a:rPr lang="tr-TR" dirty="0"/>
              <a:t>	</a:t>
            </a:r>
          </a:p>
          <a:p>
            <a:pPr algn="l"/>
            <a:r>
              <a:rPr lang="tr-TR" dirty="0"/>
              <a:t>Bir eser sınıflanırken o eserin bütün yönlerini incelemek gerekir. Eser edebi biçimi </a:t>
            </a:r>
            <a:r>
              <a:rPr lang="tr-TR" dirty="0" smtClean="0"/>
              <a:t>ile</a:t>
            </a:r>
          </a:p>
          <a:p>
            <a:pPr algn="l"/>
            <a:endParaRPr lang="tr-TR" dirty="0"/>
          </a:p>
          <a:p>
            <a:pPr algn="l"/>
            <a:r>
              <a:rPr lang="tr-TR" dirty="0"/>
              <a:t>üstünlük gösteriyorsa; yani roman, piyes, şiir vb. Türdeki eserlerin yazarların milliyetlerine göre edebiyat içinde sınıflandırılmaları gerekir</a:t>
            </a:r>
            <a:r>
              <a:rPr lang="tr-TR" dirty="0" smtClean="0"/>
              <a:t>.</a:t>
            </a:r>
          </a:p>
          <a:p>
            <a:pPr algn="l"/>
            <a:endParaRPr lang="tr-TR" dirty="0"/>
          </a:p>
          <a:p>
            <a:pPr algn="l"/>
            <a:r>
              <a:rPr lang="tr-TR" dirty="0"/>
              <a:t>Sınıflanacak eserin konusu, yazılışındaki edebi biçimden daha ön plandaysa eser konusuna göre sınıflandırılır. Örneğin Atatürk’ün Nutuk adlı eseri edebi biçimi ile söylev niteliği taşımasına karşın içerdiği konu itibari ile ağır bastığı için tarih olarak sınıflandırılır.</a:t>
            </a:r>
          </a:p>
          <a:p>
            <a:pPr algn="l"/>
            <a:r>
              <a:rPr lang="tr-TR" b="1" dirty="0"/>
              <a:t> </a:t>
            </a:r>
            <a:endParaRPr lang="tr-TR" dirty="0"/>
          </a:p>
        </p:txBody>
      </p:sp>
    </p:spTree>
    <p:extLst>
      <p:ext uri="{BB962C8B-B14F-4D97-AF65-F5344CB8AC3E}">
        <p14:creationId xmlns:p14="http://schemas.microsoft.com/office/powerpoint/2010/main" val="3728617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6981"/>
            <a:ext cx="9144000" cy="1179871"/>
          </a:xfrm>
        </p:spPr>
        <p:txBody>
          <a:bodyPr/>
          <a:lstStyle/>
          <a:p>
            <a:r>
              <a:rPr lang="tr-TR" dirty="0" smtClean="0"/>
              <a:t>Sınıflama</a:t>
            </a:r>
            <a:endParaRPr lang="tr-TR" dirty="0"/>
          </a:p>
        </p:txBody>
      </p:sp>
      <p:sp>
        <p:nvSpPr>
          <p:cNvPr id="3" name="Alt Başlık 2"/>
          <p:cNvSpPr>
            <a:spLocks noGrp="1"/>
          </p:cNvSpPr>
          <p:nvPr>
            <p:ph type="subTitle" idx="1"/>
          </p:nvPr>
        </p:nvSpPr>
        <p:spPr>
          <a:xfrm>
            <a:off x="235974" y="1563329"/>
            <a:ext cx="11720052" cy="5043948"/>
          </a:xfrm>
        </p:spPr>
        <p:txBody>
          <a:bodyPr>
            <a:normAutofit fontScale="92500" lnSpcReduction="10000"/>
          </a:bodyPr>
          <a:lstStyle/>
          <a:p>
            <a:r>
              <a:rPr lang="tr-TR" b="1" dirty="0" smtClean="0"/>
              <a:t>Sınıflama </a:t>
            </a:r>
            <a:r>
              <a:rPr lang="tr-TR" b="1" dirty="0"/>
              <a:t>Yaparken Uyulması Gereken Kurallar</a:t>
            </a:r>
            <a:r>
              <a:rPr lang="tr-TR" b="1" dirty="0" smtClean="0"/>
              <a:t>:</a:t>
            </a:r>
          </a:p>
          <a:p>
            <a:endParaRPr lang="tr-TR" dirty="0"/>
          </a:p>
          <a:p>
            <a:pPr marL="914400" lvl="1" indent="-457200" algn="l">
              <a:buAutoNum type="arabicPeriod"/>
            </a:pPr>
            <a:r>
              <a:rPr lang="tr-TR" dirty="0" smtClean="0"/>
              <a:t>Genel </a:t>
            </a:r>
            <a:r>
              <a:rPr lang="tr-TR" dirty="0"/>
              <a:t>eserler sınıfında ve biçimin üstünlük taşıdığı edebi eserler dışındaki bir eser önce konusuna sonra da konunun sunulduğu biçimine göre sınıflanır. Örneğin Sosyoloji Tarihi adlı bir eser tarih eserin sunuluş biçimidir. Esas konu ise sosyolojidir. Bu nedenle eser </a:t>
            </a:r>
            <a:r>
              <a:rPr lang="tr-TR" dirty="0" smtClean="0"/>
              <a:t>sosyolojide sınıflanmalıdır.</a:t>
            </a:r>
          </a:p>
          <a:p>
            <a:pPr marL="914400" lvl="1" indent="-457200" algn="l">
              <a:buAutoNum type="arabicPeriod"/>
            </a:pPr>
            <a:endParaRPr lang="tr-TR" dirty="0"/>
          </a:p>
          <a:p>
            <a:pPr marL="914400" lvl="1" indent="-457200" algn="l">
              <a:buAutoNum type="arabicPeriod"/>
            </a:pPr>
            <a:r>
              <a:rPr lang="tr-TR" dirty="0" smtClean="0"/>
              <a:t>Bir </a:t>
            </a:r>
            <a:r>
              <a:rPr lang="tr-TR" dirty="0"/>
              <a:t>eser en çok kullanışlı olabileceği yerde sınıflanmalıdır. Bu ilkeye göre Kütüphanenin dermesi ve okuyucunun istekleri ön plandadır. Örneğin bir konu sözlüğü dermenin durumu ve kullanıcının özellikleri gereği ya genel danışma kaynakları içinde ya da matematik konusunda </a:t>
            </a:r>
            <a:r>
              <a:rPr lang="tr-TR" dirty="0" smtClean="0"/>
              <a:t>sınıflandırılabilir.</a:t>
            </a:r>
          </a:p>
          <a:p>
            <a:pPr marL="914400" lvl="1" indent="-457200" algn="l">
              <a:buAutoNum type="arabicPeriod"/>
            </a:pPr>
            <a:endParaRPr lang="tr-TR" dirty="0"/>
          </a:p>
          <a:p>
            <a:pPr marL="914400" lvl="1" indent="-457200" algn="l">
              <a:buAutoNum type="arabicPeriod"/>
            </a:pPr>
            <a:r>
              <a:rPr lang="tr-TR" dirty="0" smtClean="0"/>
              <a:t>Bir </a:t>
            </a:r>
            <a:r>
              <a:rPr lang="tr-TR" dirty="0"/>
              <a:t>eser genel bir konu içinde sınıflandırılmak yerine daha çok yararlı olacağı düşünülen konunun işlendiği alanda sınıflamak tercih </a:t>
            </a:r>
            <a:r>
              <a:rPr lang="tr-TR" dirty="0" smtClean="0"/>
              <a:t>edilebilir.</a:t>
            </a:r>
          </a:p>
          <a:p>
            <a:pPr marL="914400" lvl="1" indent="-457200" algn="l">
              <a:buAutoNum type="arabicPeriod"/>
            </a:pPr>
            <a:endParaRPr lang="tr-TR" dirty="0"/>
          </a:p>
          <a:p>
            <a:pPr marL="914400" lvl="1" indent="-457200" algn="l">
              <a:buAutoNum type="arabicPeriod"/>
            </a:pPr>
            <a:r>
              <a:rPr lang="tr-TR" dirty="0" smtClean="0"/>
              <a:t>İki </a:t>
            </a:r>
            <a:r>
              <a:rPr lang="tr-TR" dirty="0"/>
              <a:t>veya üç konuyu birden işleyen bir eser üstün durumda bulunan konuya göre bu belli değilse eserde ilk olarak ele alınan konuya göre sınıflandırılmalıdır.</a:t>
            </a:r>
          </a:p>
          <a:p>
            <a:pPr lvl="1" algn="l"/>
            <a:r>
              <a:rPr lang="tr-TR" dirty="0"/>
              <a:t> </a:t>
            </a:r>
          </a:p>
          <a:p>
            <a:r>
              <a:rPr lang="tr-TR" b="1" dirty="0"/>
              <a:t> </a:t>
            </a:r>
            <a:endParaRPr lang="tr-TR" dirty="0"/>
          </a:p>
        </p:txBody>
      </p:sp>
    </p:spTree>
    <p:extLst>
      <p:ext uri="{BB962C8B-B14F-4D97-AF65-F5344CB8AC3E}">
        <p14:creationId xmlns:p14="http://schemas.microsoft.com/office/powerpoint/2010/main" val="1896273706"/>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6315</TotalTime>
  <Words>536</Words>
  <Application>Microsoft Office PowerPoint</Application>
  <PresentationFormat>Geniş ekran</PresentationFormat>
  <Paragraphs>50</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6</vt:i4>
      </vt:variant>
    </vt:vector>
  </HeadingPairs>
  <TitlesOfParts>
    <vt:vector size="12" baseType="lpstr">
      <vt:lpstr>Arial</vt:lpstr>
      <vt:lpstr>Calibri</vt:lpstr>
      <vt:lpstr>Calibri Light</vt:lpstr>
      <vt:lpstr>Verdana</vt:lpstr>
      <vt:lpstr>Office Theme</vt:lpstr>
      <vt:lpstr>Ofis Teması</vt:lpstr>
      <vt:lpstr>SINIFLAMA</vt:lpstr>
      <vt:lpstr>Yer numarası</vt:lpstr>
      <vt:lpstr>Sınıflama</vt:lpstr>
      <vt:lpstr>Sınıflama</vt:lpstr>
      <vt:lpstr>Sınıflama</vt:lpstr>
      <vt:lpstr>Sınıflama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Mustafa BAYTER</dc:creator>
  <cp:lastModifiedBy>Doğan ATILGAN</cp:lastModifiedBy>
  <cp:revision>355</cp:revision>
  <dcterms:created xsi:type="dcterms:W3CDTF">2014-11-20T14:17:10Z</dcterms:created>
  <dcterms:modified xsi:type="dcterms:W3CDTF">2020-05-30T13:01:26Z</dcterms:modified>
</cp:coreProperties>
</file>