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3400" y="1885952"/>
            <a:ext cx="7851648" cy="1828800"/>
          </a:xfrm>
        </p:spPr>
        <p:txBody>
          <a:bodyPr>
            <a:normAutofit/>
          </a:bodyPr>
          <a:lstStyle/>
          <a:p>
            <a:r>
              <a:rPr lang="tr-TR" sz="5000" dirty="0">
                <a:latin typeface="Comic Sans MS" pitchFamily="66" charset="0"/>
              </a:rPr>
              <a:t>İnsan Kaynakları Yönetimi (İK)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80256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Comic Sans MS" pitchFamily="66" charset="0"/>
              </a:rPr>
              <a:t>İnsan Kaynakları Yönetiminin Amaçları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11648"/>
            <a:ext cx="8229600" cy="467487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İK politikaları ile işletme planlarının bütünleştirilmesi ve uygun işletme kültürünün yerleştirilmesi ya da işletme kültürünün yeniden biçimlendirilmesi,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İşletmenin amaçlarına yönelik işe alım politikalarının geliştirilmesi,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Çalışanların gizli yaratıcılıklarını ve enerjilerini uyaracak ortamın hazırlanması,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Yenilik, takım çalışması uygulamalarının gerçekleştirilebileceği bir ortamın oluşturulması,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Mükemmeli arayış doğrultusunda esneklik gösterme isteğinin cesaretlendirilmesi.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57174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Comic Sans MS" pitchFamily="66" charset="0"/>
              </a:rPr>
              <a:t>İnsan Kaynakları Yönetiminin Özellikleri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38912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Üst yönetime özgü bir etkinliktir. </a:t>
            </a:r>
          </a:p>
          <a:p>
            <a:pPr>
              <a:lnSpc>
                <a:spcPct val="120000"/>
              </a:lnSpc>
              <a:spcBef>
                <a:spcPts val="600"/>
              </a:spcBef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Çevredeki değişimlere uyum sağlama gereğini ve işletme ile personel politikalarının bütünleştirilmesini vurgular. </a:t>
            </a:r>
          </a:p>
          <a:p>
            <a:pPr>
              <a:lnSpc>
                <a:spcPct val="120000"/>
              </a:lnSpc>
              <a:spcBef>
                <a:spcPts val="600"/>
              </a:spcBef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İşe alım politikalarına ve uygulamalarına kapsamlı ve tutarlı bir yaklaşım benimsenmesini getirir. </a:t>
            </a:r>
          </a:p>
          <a:p>
            <a:pPr>
              <a:lnSpc>
                <a:spcPct val="120000"/>
              </a:lnSpc>
              <a:spcBef>
                <a:spcPts val="600"/>
              </a:spcBef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Güçlü işletme kültürlerine inanç ve değerlere önem verilir. </a:t>
            </a:r>
          </a:p>
          <a:p>
            <a:pPr>
              <a:lnSpc>
                <a:spcPct val="120000"/>
              </a:lnSpc>
              <a:spcBef>
                <a:spcPts val="600"/>
              </a:spcBef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Çalışanların tutum ve davranış özelliklerine önem verilir. </a:t>
            </a:r>
          </a:p>
          <a:p>
            <a:pPr>
              <a:lnSpc>
                <a:spcPct val="120000"/>
              </a:lnSpc>
              <a:spcBef>
                <a:spcPts val="600"/>
              </a:spcBef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Organizasyon ilkeleri esnek rollere ve daha fazla takım çalışmasına dayalı bir şekilde organik ve merkezcil olmayan ilkelerdir. </a:t>
            </a:r>
          </a:p>
          <a:p>
            <a:pPr>
              <a:lnSpc>
                <a:spcPct val="120000"/>
              </a:lnSpc>
              <a:spcBef>
                <a:spcPts val="600"/>
              </a:spcBef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Ödüller, performansa, uzmanlığa ve beceriye göre farklılaşır.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Comic Sans MS" pitchFamily="66" charset="0"/>
              </a:rPr>
              <a:t>İnsan Kaynakları Yönetiminin Rolü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Çalışanların moral, motivasyon ve verimlilik konularındaki sorunlarını teşhis etmek ve bu sorunların çözümüne katkıda bulunmak,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Çalışanlarının değerlendirilmesi ve geliştirilmesine yön göstermek,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İşletmenin yönetim felsefesinin ve iş stratejilerinin oluşturulmasına yardımcı olmak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Comic Sans MS" pitchFamily="66" charset="0"/>
              </a:rPr>
              <a:t>İnsan Kaynakları Yönetimi Nedir?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buNone/>
            </a:pPr>
            <a:r>
              <a:rPr lang="tr-TR" dirty="0">
                <a:latin typeface="Comic Sans MS" pitchFamily="66" charset="0"/>
              </a:rPr>
              <a:t>İşletmede yer alan işgücünün işletme amaçları doğrultusunda verimli ve etken olarak çalıştırılması ile ilgili tüm faaliyetlere insan kaynakları yönetimi denir.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18161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buNone/>
            </a:pPr>
            <a:r>
              <a:rPr lang="tr-TR" sz="2200" b="1" dirty="0">
                <a:latin typeface="Comic Sans MS" pitchFamily="66" charset="0"/>
              </a:rPr>
              <a:t>İşletmelerde çalışanlar, yaptıkları işin niteliği, yönetimdeki yerleri, örgütlenmeleri, ücret sistemlerinin farklılığı gibi çeşitli ölçüler açısından üçe ayrılır:</a:t>
            </a:r>
          </a:p>
          <a:p>
            <a:pPr>
              <a:lnSpc>
                <a:spcPct val="120000"/>
              </a:lnSpc>
              <a:spcBef>
                <a:spcPts val="1200"/>
              </a:spcBef>
              <a:buNone/>
            </a:pPr>
            <a:r>
              <a:rPr lang="tr-TR" sz="2200" b="1" dirty="0">
                <a:latin typeface="Comic Sans MS" pitchFamily="66" charset="0"/>
              </a:rPr>
              <a:t>Büro Personeli: </a:t>
            </a:r>
            <a:r>
              <a:rPr lang="tr-TR" sz="2200" dirty="0">
                <a:latin typeface="Comic Sans MS" pitchFamily="66" charset="0"/>
              </a:rPr>
              <a:t>Büro işlerinde görev yapan yöneticiler dışındaki tüm çalışanlardır. </a:t>
            </a:r>
          </a:p>
          <a:p>
            <a:pPr>
              <a:lnSpc>
                <a:spcPct val="120000"/>
              </a:lnSpc>
              <a:spcBef>
                <a:spcPts val="1200"/>
              </a:spcBef>
              <a:buNone/>
            </a:pPr>
            <a:r>
              <a:rPr lang="tr-TR" sz="2200" b="1" dirty="0">
                <a:latin typeface="Comic Sans MS" pitchFamily="66" charset="0"/>
              </a:rPr>
              <a:t>Teknik Personel: </a:t>
            </a:r>
            <a:r>
              <a:rPr lang="tr-TR" sz="2200" dirty="0">
                <a:latin typeface="Comic Sans MS" pitchFamily="66" charset="0"/>
              </a:rPr>
              <a:t>Teknik işlerde çalışan ve yöneticiler dışında kalan mühendis, tekniker ve ustabaşı gibi personeldir. </a:t>
            </a:r>
          </a:p>
          <a:p>
            <a:pPr>
              <a:lnSpc>
                <a:spcPct val="120000"/>
              </a:lnSpc>
              <a:spcBef>
                <a:spcPts val="1200"/>
              </a:spcBef>
              <a:buNone/>
            </a:pPr>
            <a:r>
              <a:rPr lang="tr-TR" sz="2200" b="1" dirty="0">
                <a:latin typeface="Comic Sans MS" pitchFamily="66" charset="0"/>
              </a:rPr>
              <a:t>İşçiler: </a:t>
            </a:r>
            <a:r>
              <a:rPr lang="tr-TR" sz="2200" dirty="0">
                <a:latin typeface="Comic Sans MS" pitchFamily="66" charset="0"/>
              </a:rPr>
              <a:t>Bedensel güçlerini üretimde doğrudan doğruya kullanan, yönetim, denetim gibi işlerle uğraşmayan çalışanlardır.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38912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tr-TR" dirty="0">
                <a:latin typeface="Comic Sans MS" pitchFamily="66" charset="0"/>
              </a:rPr>
              <a:t>İnsan Kaynakları Yönetiminin amacı;</a:t>
            </a:r>
          </a:p>
          <a:p>
            <a:pPr lvl="1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İşgörenin</a:t>
            </a:r>
            <a:r>
              <a:rPr lang="tr-TR" dirty="0">
                <a:latin typeface="Comic Sans MS" pitchFamily="66" charset="0"/>
              </a:rPr>
              <a:t> (çalışanların) verimliliğini artırmak </a:t>
            </a:r>
          </a:p>
          <a:p>
            <a:pPr lvl="1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 İş yaşamının kalitesini yükseltmek</a:t>
            </a:r>
          </a:p>
          <a:p>
            <a:pPr>
              <a:lnSpc>
                <a:spcPct val="120000"/>
              </a:lnSpc>
              <a:buClrTx/>
              <a:buNone/>
            </a:pPr>
            <a:r>
              <a:rPr lang="tr-TR" dirty="0">
                <a:latin typeface="Comic Sans MS" pitchFamily="66" charset="0"/>
              </a:rPr>
              <a:t>		</a:t>
            </a:r>
            <a:endParaRPr lang="tr-TR" sz="1200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buClrTx/>
              <a:buNone/>
            </a:pPr>
            <a:r>
              <a:rPr lang="tr-TR" dirty="0">
                <a:latin typeface="Comic Sans MS" pitchFamily="66" charset="0"/>
              </a:rPr>
              <a:t>		</a:t>
            </a:r>
            <a:r>
              <a:rPr lang="tr-TR" i="1" dirty="0">
                <a:latin typeface="Comic Sans MS" pitchFamily="66" charset="0"/>
              </a:rPr>
              <a:t>Aslında her iki amaç da birbirine bağılıdır. </a:t>
            </a:r>
          </a:p>
          <a:p>
            <a:pPr>
              <a:lnSpc>
                <a:spcPct val="120000"/>
              </a:lnSpc>
              <a:buClrTx/>
              <a:buNone/>
            </a:pPr>
            <a:r>
              <a:rPr lang="tr-TR" i="1" dirty="0">
                <a:latin typeface="Comic Sans MS" pitchFamily="66" charset="0"/>
              </a:rPr>
              <a:t>   İş yaşamının kalitesinin artırılması </a:t>
            </a:r>
            <a:r>
              <a:rPr lang="tr-TR" i="1" dirty="0" err="1">
                <a:latin typeface="Comic Sans MS" pitchFamily="66" charset="0"/>
              </a:rPr>
              <a:t>işgörenlerin</a:t>
            </a:r>
            <a:r>
              <a:rPr lang="tr-TR" i="1" dirty="0">
                <a:latin typeface="Comic Sans MS" pitchFamily="66" charset="0"/>
              </a:rPr>
              <a:t> verimliliklerinin artırılmasına bağlıdır.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Comic Sans MS" pitchFamily="66" charset="0"/>
              </a:rPr>
              <a:t>İnsan Kaynakları Yönetiminin Önemi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İşletmeler hem ulusal hem de uluslararası rekabet koşulları altında varlıklarını sürdürebilmek için etkin ve verimli bir şekilde faaliyetlerini yerine getirmek,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İleriyi görebilmek,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Yaratıcı olmak,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Teknolojiyi yakalamak,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Girdi maliyetlerini azaltmak zorundadırlar.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Comic Sans MS" pitchFamily="66" charset="0"/>
              </a:rPr>
              <a:t>İnsan Kaynakları Yönetiminin Önemi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Emek (</a:t>
            </a:r>
            <a:r>
              <a:rPr lang="tr-TR" sz="2200" dirty="0" err="1">
                <a:latin typeface="Comic Sans MS" pitchFamily="66" charset="0"/>
              </a:rPr>
              <a:t>işgören</a:t>
            </a:r>
            <a:r>
              <a:rPr lang="tr-TR" sz="2200" dirty="0">
                <a:latin typeface="Comic Sans MS" pitchFamily="66" charset="0"/>
              </a:rPr>
              <a:t>), sermaye ve hammadde gibi üretimin gerçekleştirilmesinde kullanılan araçlardan birisidir. Ancak, diğer üretim araçlarının sağlanması ve kullanımı </a:t>
            </a:r>
            <a:r>
              <a:rPr lang="tr-TR" sz="2200" dirty="0" err="1">
                <a:latin typeface="Comic Sans MS" pitchFamily="66" charset="0"/>
              </a:rPr>
              <a:t>işgören</a:t>
            </a:r>
            <a:r>
              <a:rPr lang="tr-TR" sz="2200" dirty="0">
                <a:latin typeface="Comic Sans MS" pitchFamily="66" charset="0"/>
              </a:rPr>
              <a:t> faktörüne bağlıdır.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200" dirty="0" err="1">
                <a:latin typeface="Comic Sans MS" pitchFamily="66" charset="0"/>
              </a:rPr>
              <a:t>İşgöreni</a:t>
            </a:r>
            <a:r>
              <a:rPr lang="tr-TR" sz="2200" dirty="0">
                <a:latin typeface="Comic Sans MS" pitchFamily="66" charset="0"/>
              </a:rPr>
              <a:t> (emeği) diğer üretim faktörlerinden ayıran bir başka özellik, çalışanların düşünen, etkilenen sosyal bir varlık olmasıdır.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Comic Sans MS" pitchFamily="66" charset="0"/>
              </a:rPr>
              <a:t>İnsan Kaynakları Yönetiminin Önemi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683086"/>
            <a:ext cx="8229600" cy="438912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İşletmelerin en büyük maliyet kalemi, </a:t>
            </a:r>
            <a:r>
              <a:rPr lang="tr-TR" sz="2200" dirty="0" err="1">
                <a:latin typeface="Comic Sans MS" pitchFamily="66" charset="0"/>
              </a:rPr>
              <a:t>işgören</a:t>
            </a:r>
            <a:r>
              <a:rPr lang="tr-TR" sz="2200" dirty="0">
                <a:latin typeface="Comic Sans MS" pitchFamily="66" charset="0"/>
              </a:rPr>
              <a:t> giderleridir.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 </a:t>
            </a:r>
            <a:r>
              <a:rPr lang="tr-TR" sz="2200" dirty="0" err="1">
                <a:latin typeface="Comic Sans MS" pitchFamily="66" charset="0"/>
              </a:rPr>
              <a:t>İşgören</a:t>
            </a:r>
            <a:r>
              <a:rPr lang="tr-TR" sz="2200" dirty="0">
                <a:latin typeface="Comic Sans MS" pitchFamily="66" charset="0"/>
              </a:rPr>
              <a:t> de para ve teçhizat gibi bir üretim aracıdır.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Sosyal varlık olması nedeniyle diğer üretim araçlarından farklıdır.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İnsanı çalıştırmak her zaman kolay değildir.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İşletmelerin kuruluş nedeni de, temel faktörü de insandır.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İşletmelerde insana yönelik kararlarda hata payının en aza indirilmesi gerekir.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Comic Sans MS" pitchFamily="66" charset="0"/>
              </a:rPr>
              <a:t>İnsan Kaynakları Yönetiminin İlgi Alanı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 Çalışanlar nasıl etkin ve verimli çalıştırılacak?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 İşletmenin yaşamı nasıl garanti altına alınacak?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İşgörenler</a:t>
            </a:r>
            <a:r>
              <a:rPr lang="tr-TR" dirty="0">
                <a:latin typeface="Comic Sans MS" pitchFamily="66" charset="0"/>
              </a:rPr>
              <a:t> nasıl daha iyi çalıştırılacak?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 Yaptıkları işten tatmin olmaları nasıl sağlanacak?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Nasıl bir yol ve yöntem izlenecek?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80256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Comic Sans MS" pitchFamily="66" charset="0"/>
              </a:rPr>
              <a:t>İnsan Kaynakları Yönetiminin Amaçları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11648"/>
            <a:ext cx="8229600" cy="453199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100" dirty="0">
                <a:latin typeface="Comic Sans MS" pitchFamily="66" charset="0"/>
              </a:rPr>
              <a:t>Yönetimin örgütsel amaçları çalışanları aracılığıyla elde etme imkanı bulması,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100" dirty="0">
                <a:latin typeface="Comic Sans MS" pitchFamily="66" charset="0"/>
              </a:rPr>
              <a:t>İnsanların tüm kapasite ve potansiyellerinden yararlanılması,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100" dirty="0">
                <a:latin typeface="Comic Sans MS" pitchFamily="66" charset="0"/>
              </a:rPr>
              <a:t>Çalışan niteliklerinin yükseltilmesi yoluyla kendilerinin ve örgütün performansının arttırılması,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100" dirty="0">
                <a:latin typeface="Comic Sans MS" pitchFamily="66" charset="0"/>
              </a:rPr>
              <a:t>Çalışanların örgütün amaçlarına katkıda bulunmak için daha fazla kendilerini vermelerinin sağlanması, 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tr-TR" sz="2100" dirty="0">
                <a:latin typeface="Comic Sans MS" pitchFamily="66" charset="0"/>
              </a:rPr>
              <a:t>Çalışanların beklentilerinin karşılanması ve mesleki bakımdan gelişmelerinin sağlanması,</a:t>
            </a:r>
          </a:p>
          <a:p>
            <a:pPr>
              <a:lnSpc>
                <a:spcPct val="120000"/>
              </a:lnSpc>
              <a:spcBef>
                <a:spcPts val="1200"/>
              </a:spcBef>
              <a:buNone/>
            </a:pPr>
            <a:endParaRPr lang="tr-TR" sz="21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</TotalTime>
  <Words>539</Words>
  <Application>Microsoft Office PowerPoint</Application>
  <PresentationFormat>Ekran Gösterisi (4:3)</PresentationFormat>
  <Paragraphs>59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Calibri</vt:lpstr>
      <vt:lpstr>Comic Sans MS</vt:lpstr>
      <vt:lpstr>Constantia</vt:lpstr>
      <vt:lpstr>Wingdings</vt:lpstr>
      <vt:lpstr>Wingdings 2</vt:lpstr>
      <vt:lpstr>Akış</vt:lpstr>
      <vt:lpstr>İnsan Kaynakları Yönetimi (İK)</vt:lpstr>
      <vt:lpstr>İnsan Kaynakları Yönetimi Nedir?</vt:lpstr>
      <vt:lpstr>PowerPoint Sunusu</vt:lpstr>
      <vt:lpstr>PowerPoint Sunusu</vt:lpstr>
      <vt:lpstr>İnsan Kaynakları Yönetiminin Önemi</vt:lpstr>
      <vt:lpstr>İnsan Kaynakları Yönetiminin Önemi</vt:lpstr>
      <vt:lpstr>İnsan Kaynakları Yönetiminin Önemi</vt:lpstr>
      <vt:lpstr>İnsan Kaynakları Yönetiminin İlgi Alanı</vt:lpstr>
      <vt:lpstr>İnsan Kaynakları Yönetiminin Amaçları </vt:lpstr>
      <vt:lpstr>İnsan Kaynakları Yönetiminin Amaçları </vt:lpstr>
      <vt:lpstr>İnsan Kaynakları Yönetiminin Özellikleri </vt:lpstr>
      <vt:lpstr>İnsan Kaynakları Yönetiminin Rolü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İnsan Kaynakları</dc:title>
  <dc:creator>User</dc:creator>
  <cp:lastModifiedBy>User</cp:lastModifiedBy>
  <cp:revision>8</cp:revision>
  <dcterms:created xsi:type="dcterms:W3CDTF">2020-05-01T14:56:18Z</dcterms:created>
  <dcterms:modified xsi:type="dcterms:W3CDTF">2020-05-07T09:49:31Z</dcterms:modified>
</cp:coreProperties>
</file>