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61" r:id="rId4"/>
    <p:sldId id="259" r:id="rId5"/>
    <p:sldId id="260" r:id="rId6"/>
    <p:sldId id="262" r:id="rId7"/>
    <p:sldId id="263" r:id="rId8"/>
    <p:sldId id="264"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3/17/2020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3/17/2020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3/17/2020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3/17/2020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3/17/2020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fontScale="90000"/>
          </a:bodyPr>
          <a:lstStyle/>
          <a:p>
            <a:r>
              <a:rPr lang="ru-RU" sz="4400" i="1" dirty="0">
                <a:solidFill>
                  <a:schemeClr val="tx1"/>
                </a:solidFill>
              </a:rPr>
              <a:t>История русской культуры</a:t>
            </a:r>
            <a:br>
              <a:rPr lang="ru-RU" sz="4400" i="1" dirty="0">
                <a:solidFill>
                  <a:schemeClr val="tx1"/>
                </a:solidFill>
              </a:rPr>
            </a:br>
            <a:endParaRPr lang="en-US" sz="44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 1</a:t>
            </a:r>
            <a:endParaRPr lang="en-US" i="1"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fontScale="90000"/>
          </a:bodyPr>
          <a:lstStyle/>
          <a:p>
            <a:pPr algn="just">
              <a:lnSpc>
                <a:spcPct val="100000"/>
              </a:lnSpc>
              <a:spcBef>
                <a:spcPts val="600"/>
              </a:spcBef>
              <a:spcAft>
                <a:spcPts val="600"/>
              </a:spcAft>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Согласно другой теории, русы и славяне отличались друг от друга не по народности, а социально. Русы – это воины, князья, бояре, дружинники, а славяне – земледельцы, пахари. Русы и славяне составляли разные профессиональные группы населения. Первые составляли административный аппарат, вторые занимались земледелием. Таким образом, русичи были гражданами городов, а славяне сельскими жителями. </a:t>
            </a:r>
            <a:br>
              <a:rPr lang="ru-RU" sz="2000" i="1" dirty="0">
                <a:latin typeface="Arial" panose="020B0604020202020204" pitchFamily="34" charset="0"/>
                <a:ea typeface="Calibri" panose="020F0502020204030204" pitchFamily="34" charset="0"/>
                <a:cs typeface="Arial" panose="020B0604020202020204" pitchFamily="34" charset="0"/>
              </a:rPr>
            </a:br>
            <a:r>
              <a:rPr lang="ru-RU" sz="2000" i="1" dirty="0">
                <a:latin typeface="Arial" panose="020B0604020202020204" pitchFamily="34" charset="0"/>
                <a:ea typeface="Calibri" panose="020F0502020204030204" pitchFamily="34" charset="0"/>
                <a:cs typeface="Arial" panose="020B0604020202020204" pitchFamily="34" charset="0"/>
              </a:rPr>
              <a:t>	Другие исследователи полагают, что русы обитали на севере Европы у озера Ильмень. В древние времена озеро ильмень называлось Русским морем. Центром была Старая Русса, экономика которой базировалась на производстве и торговле солью. Древнее название этого дела «вар» или «варка», отсюда и название людей, занимавшихся этим делом – «варщики» или «варяги». И путь «из варяг в греки», по которому на юг отправлялись караваны с солью. </a:t>
            </a:r>
            <a:br>
              <a:rPr lang="ru-RU" sz="2000" i="1" dirty="0">
                <a:latin typeface="Arial" panose="020B0604020202020204" pitchFamily="34" charset="0"/>
                <a:ea typeface="Calibri" panose="020F0502020204030204" pitchFamily="34" charset="0"/>
                <a:cs typeface="Arial" panose="020B0604020202020204" pitchFamily="34" charset="0"/>
              </a:rPr>
            </a:br>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753F999-3F3A-442C-83BC-4A08E4B9E48B}"/>
              </a:ext>
            </a:extLst>
          </p:cNvPr>
          <p:cNvSpPr/>
          <p:nvPr/>
        </p:nvSpPr>
        <p:spPr>
          <a:xfrm>
            <a:off x="4797287" y="890871"/>
            <a:ext cx="6337894"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6DE4686-C00D-4AF5-8367-05D3B2579896}"/>
              </a:ext>
            </a:extLst>
          </p:cNvPr>
          <p:cNvSpPr/>
          <p:nvPr/>
        </p:nvSpPr>
        <p:spPr>
          <a:xfrm>
            <a:off x="5039181" y="890871"/>
            <a:ext cx="6096000" cy="400110"/>
          </a:xfrm>
          <a:prstGeom prst="rect">
            <a:avLst/>
          </a:prstGeom>
        </p:spPr>
        <p:txBody>
          <a:bodyPr>
            <a:spAutoFit/>
          </a:bodyPr>
          <a:lstStyle/>
          <a:p>
            <a:pPr algn="just"/>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E7A7C19-FDD5-4198-A526-C47A9C95C401}"/>
              </a:ext>
            </a:extLst>
          </p:cNvPr>
          <p:cNvSpPr/>
          <p:nvPr/>
        </p:nvSpPr>
        <p:spPr>
          <a:xfrm>
            <a:off x="4918234" y="1115593"/>
            <a:ext cx="6096000" cy="369332"/>
          </a:xfrm>
          <a:prstGeom prst="rect">
            <a:avLst/>
          </a:prstGeom>
        </p:spPr>
        <p:txBody>
          <a:bodyPr>
            <a:spAutoFit/>
          </a:bodyPr>
          <a:lstStyle/>
          <a:p>
            <a:pPr algn="just"/>
            <a:r>
              <a:rPr lang="tr-TR" dirty="0">
                <a:latin typeface="Ariel"/>
              </a:rPr>
              <a:t>	</a:t>
            </a:r>
            <a:endParaRPr lang="ru-RU" i="1" dirty="0">
              <a:latin typeface="Ariel"/>
            </a:endParaRPr>
          </a:p>
        </p:txBody>
      </p:sp>
    </p:spTree>
    <p:extLst>
      <p:ext uri="{BB962C8B-B14F-4D97-AF65-F5344CB8AC3E}">
        <p14:creationId xmlns:p14="http://schemas.microsoft.com/office/powerpoint/2010/main" val="104070833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a:bodyPr>
          <a:lstStyle/>
          <a:p>
            <a:pPr algn="just">
              <a:lnSpc>
                <a:spcPct val="100000"/>
              </a:lnSpc>
              <a:spcBef>
                <a:spcPts val="600"/>
              </a:spcBef>
              <a:spcAft>
                <a:spcPts val="600"/>
              </a:spcAft>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1800" i="1" dirty="0">
                <a:latin typeface="Arial" panose="020B0604020202020204" pitchFamily="34" charset="0"/>
                <a:ea typeface="Calibri" panose="020F0502020204030204" pitchFamily="34" charset="0"/>
                <a:cs typeface="Arial" panose="020B0604020202020204" pitchFamily="34" charset="0"/>
              </a:rPr>
              <a:t>Немало ученых считает, что варяги – это норманны или викинги, пришедшие в период скандинавского переселения на юг, от них и пошла Русская земля и русская история. Согласно «Повести временных лет», новгородцы сначала были славянами, а потом стали варягами, из-за массового наплыва варяг. То есть произошло смешение</a:t>
            </a:r>
            <a:r>
              <a:rPr lang="tr-TR" sz="1800" i="1" dirty="0">
                <a:latin typeface="Arial" panose="020B0604020202020204" pitchFamily="34" charset="0"/>
                <a:ea typeface="Calibri" panose="020F0502020204030204" pitchFamily="34" charset="0"/>
                <a:cs typeface="Arial" panose="020B0604020202020204" pitchFamily="34" charset="0"/>
              </a:rPr>
              <a:t> </a:t>
            </a:r>
            <a:r>
              <a:rPr lang="ru-RU" sz="1800" i="1" dirty="0">
                <a:latin typeface="Arial" panose="020B0604020202020204" pitchFamily="34" charset="0"/>
                <a:ea typeface="Calibri" panose="020F0502020204030204" pitchFamily="34" charset="0"/>
                <a:cs typeface="Arial" panose="020B0604020202020204" pitchFamily="34" charset="0"/>
              </a:rPr>
              <a:t>народов. </a:t>
            </a:r>
            <a:br>
              <a:rPr lang="ru-RU" sz="1800" i="1" dirty="0">
                <a:latin typeface="Arial" panose="020B0604020202020204" pitchFamily="34" charset="0"/>
                <a:ea typeface="Calibri" panose="020F0502020204030204" pitchFamily="34" charset="0"/>
                <a:cs typeface="Arial" panose="020B0604020202020204" pitchFamily="34" charset="0"/>
              </a:rPr>
            </a:br>
            <a:r>
              <a:rPr lang="tr-TR" sz="1800" i="1" dirty="0">
                <a:latin typeface="Arial" panose="020B0604020202020204" pitchFamily="34" charset="0"/>
                <a:ea typeface="Calibri" panose="020F050202020403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E7A7C19-FDD5-4198-A526-C47A9C95C401}"/>
              </a:ext>
            </a:extLst>
          </p:cNvPr>
          <p:cNvSpPr/>
          <p:nvPr/>
        </p:nvSpPr>
        <p:spPr>
          <a:xfrm>
            <a:off x="4918234" y="1115593"/>
            <a:ext cx="6096000" cy="369332"/>
          </a:xfrm>
          <a:prstGeom prst="rect">
            <a:avLst/>
          </a:prstGeom>
        </p:spPr>
        <p:txBody>
          <a:bodyPr>
            <a:spAutoFit/>
          </a:bodyPr>
          <a:lstStyle/>
          <a:p>
            <a:pPr algn="just"/>
            <a:r>
              <a:rPr lang="tr-TR" dirty="0">
                <a:latin typeface="Ariel"/>
              </a:rPr>
              <a:t>	</a:t>
            </a:r>
            <a:endParaRPr lang="ru-RU" i="1" dirty="0">
              <a:latin typeface="Ariel"/>
            </a:endParaRPr>
          </a:p>
        </p:txBody>
      </p:sp>
    </p:spTree>
    <p:extLst>
      <p:ext uri="{BB962C8B-B14F-4D97-AF65-F5344CB8AC3E}">
        <p14:creationId xmlns:p14="http://schemas.microsoft.com/office/powerpoint/2010/main" val="162263976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fontScale="90000"/>
          </a:bodyPr>
          <a:lstStyle/>
          <a:p>
            <a:pPr>
              <a:lnSpc>
                <a:spcPct val="100000"/>
              </a:lnSpc>
              <a:spcBef>
                <a:spcPts val="600"/>
              </a:spcBef>
              <a:spcAft>
                <a:spcPts val="600"/>
              </a:spcAft>
            </a:pPr>
            <a:r>
              <a:rPr lang="ru-RU" sz="1800" b="1" i="1" dirty="0">
                <a:latin typeface="Arial" panose="020B0604020202020204" pitchFamily="34" charset="0"/>
                <a:ea typeface="Calibri" panose="020F0502020204030204" pitchFamily="34" charset="0"/>
                <a:cs typeface="Arial" panose="020B0604020202020204" pitchFamily="34" charset="0"/>
              </a:rPr>
              <a:t>Список литературы, использованный при составлении слайдов:</a:t>
            </a:r>
            <a:br>
              <a:rPr lang="ru-RU" sz="1800" b="1" i="1" dirty="0">
                <a:latin typeface="Arial" panose="020B0604020202020204" pitchFamily="34" charset="0"/>
                <a:ea typeface="Calibri" panose="020F0502020204030204" pitchFamily="34" charset="0"/>
                <a:cs typeface="Arial" panose="020B0604020202020204" pitchFamily="34" charset="0"/>
              </a:rPr>
            </a:b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ea typeface="Calibri" panose="020F0502020204030204" pitchFamily="34" charset="0"/>
                <a:cs typeface="Arial" panose="020B0604020202020204" pitchFamily="34" charset="0"/>
              </a:rPr>
              <a:t>Харвест</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Бутромеев</a:t>
            </a:r>
            <a:r>
              <a:rPr lang="ru-RU" sz="1800" i="1" dirty="0">
                <a:latin typeface="Arial" panose="020B0604020202020204" pitchFamily="34" charset="0"/>
                <a:ea typeface="Calibri" panose="020F050202020403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Юрайт</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Забылин</a:t>
            </a:r>
            <a:r>
              <a:rPr lang="ru-RU" sz="1800" i="1" dirty="0">
                <a:latin typeface="Arial" panose="020B0604020202020204" pitchFamily="34" charset="0"/>
                <a:ea typeface="Calibri" panose="020F050202020403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Стахорский</a:t>
            </a:r>
            <a:r>
              <a:rPr lang="ru-RU" sz="1800" i="1" dirty="0">
                <a:latin typeface="Arial" panose="020B0604020202020204" pitchFamily="34" charset="0"/>
                <a:ea typeface="Calibri" panose="020F050202020403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 </a:t>
            </a:r>
            <a:br>
              <a:rPr lang="ru-RU" sz="1800" i="1" dirty="0">
                <a:latin typeface="Arial" panose="020B0604020202020204" pitchFamily="34" charset="0"/>
                <a:ea typeface="Calibri" panose="020F0502020204030204" pitchFamily="34" charset="0"/>
                <a:cs typeface="Arial" panose="020B0604020202020204" pitchFamily="34" charset="0"/>
              </a:rPr>
            </a:br>
            <a:r>
              <a:rPr lang="tr-TR" sz="1800" i="1" dirty="0">
                <a:latin typeface="Arial" panose="020B0604020202020204" pitchFamily="34" charset="0"/>
                <a:ea typeface="Calibri" panose="020F0502020204030204" pitchFamily="34" charset="0"/>
                <a:cs typeface="Arial" panose="020B0604020202020204" pitchFamily="34" charset="0"/>
              </a:rPr>
              <a:t>	</a:t>
            </a:r>
            <a:r>
              <a:rPr lang="ru-RU" sz="1800" i="1" dirty="0">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E7A7C19-FDD5-4198-A526-C47A9C95C401}"/>
              </a:ext>
            </a:extLst>
          </p:cNvPr>
          <p:cNvSpPr/>
          <p:nvPr/>
        </p:nvSpPr>
        <p:spPr>
          <a:xfrm>
            <a:off x="4918234" y="1115593"/>
            <a:ext cx="6096000" cy="369332"/>
          </a:xfrm>
          <a:prstGeom prst="rect">
            <a:avLst/>
          </a:prstGeom>
        </p:spPr>
        <p:txBody>
          <a:bodyPr>
            <a:spAutoFit/>
          </a:bodyPr>
          <a:lstStyle/>
          <a:p>
            <a:pPr algn="just"/>
            <a:r>
              <a:rPr lang="tr-TR" dirty="0">
                <a:latin typeface="Ariel"/>
              </a:rPr>
              <a:t>	</a:t>
            </a:r>
            <a:endParaRPr lang="ru-RU" i="1" dirty="0">
              <a:latin typeface="Ariel"/>
            </a:endParaRPr>
          </a:p>
        </p:txBody>
      </p:sp>
    </p:spTree>
    <p:extLst>
      <p:ext uri="{BB962C8B-B14F-4D97-AF65-F5344CB8AC3E}">
        <p14:creationId xmlns:p14="http://schemas.microsoft.com/office/powerpoint/2010/main" val="394354695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38936"/>
          </a:xfrm>
        </p:spPr>
        <p:txBody>
          <a:bodyPr>
            <a:normAutofit/>
          </a:bodyPr>
          <a:lstStyle/>
          <a:p>
            <a:pPr algn="just"/>
            <a:r>
              <a:rPr lang="ru-RU" sz="2000" dirty="0"/>
              <a:t>	</a:t>
            </a:r>
            <a:r>
              <a:rPr lang="ru-RU" sz="1800" i="1" dirty="0">
                <a:latin typeface="Arial" panose="020B0604020202020204" pitchFamily="34" charset="0"/>
                <a:cs typeface="Arial" panose="020B0604020202020204" pitchFamily="34" charset="0"/>
              </a:rPr>
              <a:t>Несмотря на всю свою яркую индивидуальность культура России имеет общую с западной культурой основу. Этой основой является античная культура. Западная Европа переняла античную культуру через Римскую империю, а Россия через Византию. Античная система взглядов очень двойственна. С одной стороны она эгоцентрична. Отражается это в стремлении создать новый тип человека, человека – центра культуры, независимой личности, способной быть ответственной за свои поступки и решения. С другой стороны античная культура - социоцентрична. Социоцентричность напротив противостоит свободной личности и утверждает главенство и первенство социума, т.е. стремится к государственности. В процессе исторического развития на Западе стал доминировать эгоцентричный тип культуры, а в Византии и ее наследнице России социоцентричная культура. </a:t>
            </a:r>
            <a:br>
              <a:rPr lang="en-US" sz="1800" i="1" dirty="0">
                <a:latin typeface="Arial" panose="020B0604020202020204" pitchFamily="34" charset="0"/>
                <a:cs typeface="Arial" panose="020B0604020202020204" pitchFamily="34" charset="0"/>
              </a:rPr>
            </a:b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46383"/>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3" y="642594"/>
            <a:ext cx="7340156" cy="5638936"/>
          </a:xfrm>
        </p:spPr>
        <p:txBody>
          <a:bodyPr>
            <a:normAutofit fontScale="90000"/>
          </a:bodyPr>
          <a:lstStyle/>
          <a:p>
            <a:pPr algn="just">
              <a:lnSpc>
                <a:spcPct val="100000"/>
              </a:lnSpc>
              <a:spcBef>
                <a:spcPts val="600"/>
              </a:spcBef>
              <a:spcAft>
                <a:spcPts val="600"/>
              </a:spcAft>
            </a:pPr>
            <a:r>
              <a:rPr lang="ru-RU" sz="2000" dirty="0"/>
              <a:t>	</a:t>
            </a:r>
            <a:r>
              <a:rPr lang="ru-RU" sz="2000" i="1" dirty="0">
                <a:latin typeface="Arial" panose="020B0604020202020204" pitchFamily="34" charset="0"/>
                <a:cs typeface="Arial" panose="020B0604020202020204" pitchFamily="34" charset="0"/>
              </a:rPr>
              <a:t>Другой важной особенностью русской культуры ее идея-</a:t>
            </a:r>
            <a:r>
              <a:rPr lang="ru-RU" sz="2000" i="1" dirty="0" err="1">
                <a:latin typeface="Arial" panose="020B0604020202020204" pitchFamily="34" charset="0"/>
                <a:cs typeface="Arial" panose="020B0604020202020204" pitchFamily="34" charset="0"/>
              </a:rPr>
              <a:t>кратичность</a:t>
            </a:r>
            <a:r>
              <a:rPr lang="ru-RU" sz="2000" i="1" dirty="0">
                <a:latin typeface="Arial" panose="020B0604020202020204" pitchFamily="34" charset="0"/>
                <a:cs typeface="Arial" panose="020B0604020202020204" pitchFamily="34" charset="0"/>
              </a:rPr>
              <a:t>. В России всегда власть строилась на идее, а не на законе, как в Европе, или на традиции, как на Востоке. Россия как бы занимает </a:t>
            </a:r>
            <a:r>
              <a:rPr lang="ru-RU" sz="2000" i="1" dirty="0" err="1">
                <a:latin typeface="Arial" panose="020B0604020202020204" pitchFamily="34" charset="0"/>
                <a:cs typeface="Arial" panose="020B0604020202020204" pitchFamily="34" charset="0"/>
              </a:rPr>
              <a:t>серединчатое</a:t>
            </a:r>
            <a:r>
              <a:rPr lang="ru-RU" sz="2000" i="1" dirty="0">
                <a:latin typeface="Arial" panose="020B0604020202020204" pitchFamily="34" charset="0"/>
                <a:cs typeface="Arial" panose="020B0604020202020204" pitchFamily="34" charset="0"/>
              </a:rPr>
              <a:t> место между </a:t>
            </a:r>
            <a:r>
              <a:rPr lang="ru-RU" sz="2000" i="1" dirty="0" err="1">
                <a:latin typeface="Arial" panose="020B0604020202020204" pitchFamily="34" charset="0"/>
                <a:cs typeface="Arial" panose="020B0604020202020204" pitchFamily="34" charset="0"/>
              </a:rPr>
              <a:t>номо-кратичным</a:t>
            </a:r>
            <a:r>
              <a:rPr lang="ru-RU" sz="2000" i="1" dirty="0">
                <a:latin typeface="Arial" panose="020B0604020202020204" pitchFamily="34" charset="0"/>
                <a:cs typeface="Arial" panose="020B0604020202020204" pitchFamily="34" charset="0"/>
              </a:rPr>
              <a:t> Западом и этно-</a:t>
            </a:r>
            <a:r>
              <a:rPr lang="ru-RU" sz="2000" i="1" dirty="0" err="1">
                <a:latin typeface="Arial" panose="020B0604020202020204" pitchFamily="34" charset="0"/>
                <a:cs typeface="Arial" panose="020B0604020202020204" pitchFamily="34" charset="0"/>
              </a:rPr>
              <a:t>кратичным</a:t>
            </a:r>
            <a:r>
              <a:rPr lang="ru-RU" sz="2000" i="1" dirty="0">
                <a:latin typeface="Arial" panose="020B0604020202020204" pitchFamily="34" charset="0"/>
                <a:cs typeface="Arial" panose="020B0604020202020204" pitchFamily="34" charset="0"/>
              </a:rPr>
              <a:t> Востоком. В отличие от Запада в России личная свобода никогда не была главной жизненной ценностью, в отличие от Востока русская идея подразумевает активного человека и духовное взаимодействие Бога и человека. Данная особенность отразилась на историческом развитии. Так в России практически не было эпохи Возрождения, не было периода Реформации и т.д. В этом Россия очень схожа с Турцией, которую также не задели эти процессы. Знаменитый российский ученый Н.С. Трубецкой утверждал: «Россия - скорее Азия, чем Европа». Россия отличается особой, индивидуальной, несхожей ни с какой другой культурой. Российская культура это синергия славянской, западной и монгольской культур.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70352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27964" y="609527"/>
            <a:ext cx="6718433" cy="5638936"/>
          </a:xfrm>
        </p:spPr>
        <p:txBody>
          <a:bodyPr>
            <a:normAutofit fontScale="90000"/>
          </a:bodyPr>
          <a:lstStyle/>
          <a:p>
            <a:pPr algn="just">
              <a:lnSpc>
                <a:spcPct val="100000"/>
              </a:lnSpc>
              <a:spcBef>
                <a:spcPts val="600"/>
              </a:spcBef>
              <a:spcAft>
                <a:spcPts val="600"/>
              </a:spcAft>
            </a:pPr>
            <a:r>
              <a:rPr lang="ru-RU" sz="2000" dirty="0"/>
              <a:t>	</a:t>
            </a:r>
            <a:r>
              <a:rPr lang="ru-RU" sz="2000" i="1" dirty="0">
                <a:solidFill>
                  <a:schemeClr val="tx1"/>
                </a:solidFill>
                <a:latin typeface="Arial" panose="020B0604020202020204" pitchFamily="34" charset="0"/>
                <a:ea typeface="Calibri" panose="020F0502020204030204" pitchFamily="34" charset="0"/>
                <a:cs typeface="Arial" panose="020B0604020202020204" pitchFamily="34" charset="0"/>
              </a:rPr>
              <a:t>Русскую культуру можно считать очень молодой, ей всего чуть больше тысячи лет. Именно потому что русская культура очень молода, в ней достаточно поздно появились институты культуры. Первый университет был открыт только в 18 веке, тогда же появилась и первая общественная библиотека, типографское дело получило развитие в 16 веке, первый музей был открыт только в 18 веке. История развития русской культуры тесно связана с западными институтами культуры: религии, образовании, книжного дела, театра и т.д. Однако было бы неправильным говорить о полном копировании западной культуры. Социоцентрическая основа русской культуры изменяла заимствуемые институты в соответствии с культурными потребностями и особенностями России. Так появились русский балет, русская классическая музыка, русская живопись и русская литература. </a:t>
            </a:r>
            <a:br>
              <a:rPr 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br>
            <a:r>
              <a:rPr lang="ru-RU" sz="2000"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en-US" sz="20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522442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38936"/>
          </a:xfrm>
        </p:spPr>
        <p:txBody>
          <a:bodyPr>
            <a:normAutofit/>
          </a:bodyPr>
          <a:lstStyle/>
          <a:p>
            <a:pPr algn="just">
              <a:lnSpc>
                <a:spcPct val="100000"/>
              </a:lnSpc>
              <a:spcBef>
                <a:spcPts val="600"/>
              </a:spcBef>
              <a:spcAft>
                <a:spcPts val="600"/>
              </a:spcAft>
            </a:pPr>
            <a:r>
              <a:rPr lang="ru-RU" sz="2000" dirty="0"/>
              <a:t>	</a:t>
            </a:r>
            <a:r>
              <a:rPr lang="ru-RU" sz="1800" i="1" dirty="0">
                <a:latin typeface="Arial" panose="020B0604020202020204" pitchFamily="34" charset="0"/>
                <a:cs typeface="Arial" panose="020B0604020202020204" pitchFamily="34" charset="0"/>
              </a:rPr>
              <a:t>Выбор </a:t>
            </a:r>
            <a:r>
              <a:rPr lang="ru-RU" sz="1800" i="1" dirty="0" err="1">
                <a:latin typeface="Arial" panose="020B0604020202020204" pitchFamily="34" charset="0"/>
                <a:cs typeface="Arial" panose="020B0604020202020204" pitchFamily="34" charset="0"/>
              </a:rPr>
              <a:t>социоцентризма</a:t>
            </a:r>
            <a:r>
              <a:rPr lang="ru-RU" sz="1800" i="1" dirty="0">
                <a:latin typeface="Arial" panose="020B0604020202020204" pitchFamily="34" charset="0"/>
                <a:cs typeface="Arial" panose="020B0604020202020204" pitchFamily="34" charset="0"/>
              </a:rPr>
              <a:t> в качестве фундамента развития культуры можно объяснить и географическим расположением России. Огромные территории и суровый климат не благоволили индивидуальному существованию человека. Справиться с климатическими трудностями можно было только сообща, т.е. коллективно.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205421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46383"/>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a:bodyPr>
          <a:lstStyle/>
          <a:p>
            <a:pPr algn="just">
              <a:lnSpc>
                <a:spcPct val="100000"/>
              </a:lnSpc>
              <a:spcBef>
                <a:spcPts val="600"/>
              </a:spcBef>
              <a:spcAft>
                <a:spcPts val="600"/>
              </a:spcAft>
            </a:pPr>
            <a:r>
              <a:rPr lang="ru-RU" sz="2000" dirty="0"/>
              <a:t>	</a:t>
            </a:r>
            <a:r>
              <a:rPr lang="ru-RU" sz="1800" i="1" dirty="0">
                <a:latin typeface="Arial" panose="020B0604020202020204" pitchFamily="34" charset="0"/>
                <a:cs typeface="Arial" panose="020B0604020202020204" pitchFamily="34" charset="0"/>
              </a:rPr>
              <a:t>На территории России проживает более ста народностей. У всех этих народностей свои социальные, экономические и культурные особенности. Большая территория, большое количество народностей усложняет объединение. Удержать  страну от распада в подобных условиях возможно только  сильной централизованной властью и общей идеей. Именно поэтому понятие русского всегда было наполнено культурологическим, а не этническим смыслом. В России русским считался тот, кто был готов служить России, подчиняться царю, веровать в православную церковь.</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486204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a:bodyPr>
          <a:lstStyle/>
          <a:p>
            <a:pPr algn="just">
              <a:lnSpc>
                <a:spcPct val="100000"/>
              </a:lnSpc>
              <a:spcBef>
                <a:spcPts val="600"/>
              </a:spcBef>
              <a:spcAft>
                <a:spcPts val="600"/>
              </a:spcAft>
            </a:pPr>
            <a:r>
              <a:rPr lang="ru-RU" sz="2000" dirty="0"/>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753F999-3F3A-442C-83BC-4A08E4B9E48B}"/>
              </a:ext>
            </a:extLst>
          </p:cNvPr>
          <p:cNvSpPr/>
          <p:nvPr/>
        </p:nvSpPr>
        <p:spPr>
          <a:xfrm>
            <a:off x="4797287" y="890871"/>
            <a:ext cx="6337894" cy="4555093"/>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i="1" dirty="0">
                <a:latin typeface="Arial" panose="020B0604020202020204" pitchFamily="34" charset="0"/>
                <a:cs typeface="Arial" panose="020B0604020202020204" pitchFamily="34" charset="0"/>
              </a:rPr>
              <a:t>Тяжелые климатические условия способствовали формированию особого русского менталитета, общественного сознания, основанного на коллективной форме жизни и труда. Получить пищу для выживания можно было только в результате коллективного труда. Это условие практически полностью исключало формирование независимой свободной личности и индивидуального менталитета. Все эти условия закрепляли патриархальность русского сознания. Мужчина, как источник силы и достатка, всегда главнее женщины. Следует заметить, что большая часть территорий России являются зоной рискованного земледелия, именно поэтому уровень благополучия всегда русских людей всегда повышался с юга на север, где климат более стабилен. </a:t>
            </a:r>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243334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651513" y="642594"/>
            <a:ext cx="6877878" cy="5638936"/>
          </a:xfrm>
        </p:spPr>
        <p:txBody>
          <a:bodyPr>
            <a:normAutofit/>
          </a:bodyPr>
          <a:lstStyle/>
          <a:p>
            <a:pPr algn="just">
              <a:lnSpc>
                <a:spcPct val="100000"/>
              </a:lnSpc>
              <a:spcBef>
                <a:spcPts val="600"/>
              </a:spcBef>
              <a:spcAft>
                <a:spcPts val="600"/>
              </a:spcAft>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1800" i="1" dirty="0">
                <a:latin typeface="Arial" panose="020B0604020202020204" pitchFamily="34" charset="0"/>
                <a:ea typeface="Calibri" panose="020F0502020204030204" pitchFamily="34" charset="0"/>
                <a:cs typeface="Arial" panose="020B0604020202020204" pitchFamily="34" charset="0"/>
              </a:rPr>
              <a:t>Большие территории требуют сильной власти на основе мощного бюрократического аппарата. Содержание бюрократического аппарата требует больших расходов. Традиционно власть в России заботилась, прежде всего, о сохранении государственности, забирая при этом на свои расходы большую часть производственной продукции и оставляя населению прожиточный минимум. Таким образом, можно сказать, что только громадные усилия русского народа позволяли ликвидировать пропасть между интересами государства, власти и общества, стремившегося встать вровень с европейскими государствами. </a:t>
            </a:r>
            <a:r>
              <a:rPr lang="ru-RU" sz="1800" i="1" dirty="0">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753F999-3F3A-442C-83BC-4A08E4B9E48B}"/>
              </a:ext>
            </a:extLst>
          </p:cNvPr>
          <p:cNvSpPr/>
          <p:nvPr/>
        </p:nvSpPr>
        <p:spPr>
          <a:xfrm>
            <a:off x="4797287" y="890871"/>
            <a:ext cx="6337894"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69298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33067"/>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2" y="374904"/>
            <a:ext cx="7340155" cy="5906626"/>
          </a:xfrm>
        </p:spPr>
        <p:txBody>
          <a:bodyPr>
            <a:normAutofit/>
          </a:bodyPr>
          <a:lstStyle/>
          <a:p>
            <a:pPr algn="just">
              <a:lnSpc>
                <a:spcPct val="100000"/>
              </a:lnSpc>
              <a:spcBef>
                <a:spcPts val="600"/>
              </a:spcBef>
              <a:spcAft>
                <a:spcPts val="600"/>
              </a:spcAft>
            </a:pPr>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753F999-3F3A-442C-83BC-4A08E4B9E48B}"/>
              </a:ext>
            </a:extLst>
          </p:cNvPr>
          <p:cNvSpPr/>
          <p:nvPr/>
        </p:nvSpPr>
        <p:spPr>
          <a:xfrm>
            <a:off x="4797287" y="890871"/>
            <a:ext cx="6337894"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6DE4686-C00D-4AF5-8367-05D3B2579896}"/>
              </a:ext>
            </a:extLst>
          </p:cNvPr>
          <p:cNvSpPr/>
          <p:nvPr/>
        </p:nvSpPr>
        <p:spPr>
          <a:xfrm>
            <a:off x="5039181" y="890871"/>
            <a:ext cx="6096000" cy="400110"/>
          </a:xfrm>
          <a:prstGeom prst="rect">
            <a:avLst/>
          </a:prstGeom>
        </p:spPr>
        <p:txBody>
          <a:bodyPr>
            <a:spAutoFit/>
          </a:bodyPr>
          <a:lstStyle/>
          <a:p>
            <a:pPr algn="just"/>
            <a:r>
              <a:rPr lang="tr-TR" sz="2000" i="1" dirty="0">
                <a:latin typeface="Arial" panose="020B0604020202020204" pitchFamily="34" charset="0"/>
                <a:ea typeface="Calibri" panose="020F050202020403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E7A7C19-FDD5-4198-A526-C47A9C95C401}"/>
              </a:ext>
            </a:extLst>
          </p:cNvPr>
          <p:cNvSpPr/>
          <p:nvPr/>
        </p:nvSpPr>
        <p:spPr>
          <a:xfrm>
            <a:off x="4918233" y="1115593"/>
            <a:ext cx="6748317" cy="5016758"/>
          </a:xfrm>
          <a:prstGeom prst="rect">
            <a:avLst/>
          </a:prstGeom>
        </p:spPr>
        <p:txBody>
          <a:bodyPr wrap="square">
            <a:spAutoFit/>
          </a:bodyPr>
          <a:lstStyle/>
          <a:p>
            <a:pPr algn="just"/>
            <a:r>
              <a:rPr lang="tr-TR" dirty="0">
                <a:latin typeface="Ariel"/>
              </a:rPr>
              <a:t>	</a:t>
            </a:r>
            <a:r>
              <a:rPr lang="ru-RU" sz="2000" i="1" dirty="0">
                <a:latin typeface="Ariel"/>
              </a:rPr>
              <a:t>Трактовка русской культуры во многом зависит от происхождения Руси и русскости. Тот факт, что государство с названием Русь существовало, а народа, который в те далекие времена именовался «</a:t>
            </a:r>
            <a:r>
              <a:rPr lang="ru-RU" sz="2000" i="1" dirty="0" err="1">
                <a:latin typeface="Ariel"/>
              </a:rPr>
              <a:t>русью</a:t>
            </a:r>
            <a:r>
              <a:rPr lang="ru-RU" sz="2000" i="1" dirty="0">
                <a:latin typeface="Ariel"/>
              </a:rPr>
              <a:t>» не было, вызывает много споров. В те далекие времена существовало государство Русь, а жили в нем славяне. «Откуда пошла Русь?» и «Кто такие русские?» На сегодняшний день не существует однозначного ответа на этот вопрос. Разные ученые придерживаются разных версий. </a:t>
            </a:r>
          </a:p>
          <a:p>
            <a:pPr algn="just"/>
            <a:r>
              <a:rPr lang="ru-RU" sz="2000" i="1" dirty="0">
                <a:latin typeface="Ariel"/>
              </a:rPr>
              <a:t>	Одни исследователи полагают, что истоки руссов находятся в южных евразийских степях, на стыке славянских и хазарских территорий. В защиту этой версии говорят названия рек протекающих через эти территории: Рос (древнее название Волги), </a:t>
            </a:r>
            <a:r>
              <a:rPr lang="ru-RU" sz="2000" i="1" dirty="0" err="1">
                <a:latin typeface="Ariel"/>
              </a:rPr>
              <a:t>Рось</a:t>
            </a:r>
            <a:r>
              <a:rPr lang="ru-RU" sz="2000" i="1" dirty="0">
                <a:latin typeface="Ariel"/>
              </a:rPr>
              <a:t>, </a:t>
            </a:r>
            <a:r>
              <a:rPr lang="ru-RU" sz="2000" i="1" dirty="0" err="1">
                <a:latin typeface="Ariel"/>
              </a:rPr>
              <a:t>Россава</a:t>
            </a:r>
            <a:r>
              <a:rPr lang="ru-RU" sz="2000" i="1" dirty="0">
                <a:latin typeface="Ariel"/>
              </a:rPr>
              <a:t>, </a:t>
            </a:r>
            <a:r>
              <a:rPr lang="ru-RU" sz="2000" i="1" dirty="0" err="1">
                <a:latin typeface="Ariel"/>
              </a:rPr>
              <a:t>Роська</a:t>
            </a:r>
            <a:r>
              <a:rPr lang="ru-RU" sz="2000" i="1" dirty="0">
                <a:latin typeface="Ariel"/>
              </a:rPr>
              <a:t> и т.д.</a:t>
            </a:r>
          </a:p>
        </p:txBody>
      </p:sp>
    </p:spTree>
    <p:extLst>
      <p:ext uri="{BB962C8B-B14F-4D97-AF65-F5344CB8AC3E}">
        <p14:creationId xmlns:p14="http://schemas.microsoft.com/office/powerpoint/2010/main" val="292691980"/>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1317</Words>
  <Application>Microsoft Office PowerPoint</Application>
  <PresentationFormat>Widescreen</PresentationFormat>
  <Paragraphs>24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Ariel</vt:lpstr>
      <vt:lpstr>Avenir Next LT Pro</vt:lpstr>
      <vt:lpstr>Avenir Next LT Pro Light</vt:lpstr>
      <vt:lpstr>Garamond</vt:lpstr>
      <vt:lpstr>SavonVTI</vt:lpstr>
      <vt:lpstr>История русской культуры </vt:lpstr>
      <vt:lpstr> Несмотря на всю свою яркую индивидуальность культура России имеет общую с западной культурой основу. Этой основой является античная культура. Западная Европа переняла античную культуру через Римскую империю, а Россия через Византию. Античная система взглядов очень двойственна. С одной стороны она эгоцентрична. Отражается это в стремлении создать новый тип человека, человека – центра культуры, независимой личности, способной быть ответственной за свои поступки и решения. С другой стороны античная культура - социоцентрична. Социоцентричность напротив противостоит свободной личности и утверждает главенство и первенство социума, т.е. стремится к государственности. В процессе исторического развития на Западе стал доминировать эгоцентричный тип культуры, а в Византии и ее наследнице России социоцентричная культура.  </vt:lpstr>
      <vt:lpstr> Другой важной особенностью русской культуры ее идея-кратичность. В России всегда власть строилась на идее, а не на законе, как в Европе, или на традиции, как на Востоке. Россия как бы занимает серединчатое место между номо-кратичным Западом и этно-кратичным Востоком. В отличие от Запада в России личная свобода никогда не была главной жизненной ценностью, в отличие от Востока русская идея подразумевает активного человека и духовное взаимодействие Бога и человека. Данная особенность отразилась на историческом развитии. Так в России практически не было эпохи Возрождения, не было периода Реформации и т.д. В этом Россия очень схожа с Турцией, которую также не задели эти процессы. Знаменитый российский ученый Н.С. Трубецкой утверждал: «Россия - скорее Азия, чем Европа». Россия отличается особой, индивидуальной, несхожей ни с какой другой культурой. Российская культура это синергия славянской, западной и монгольской культур. </vt:lpstr>
      <vt:lpstr> Русскую культуру можно считать очень молодой, ей всего чуть больше тысячи лет. Именно потому что русская культура очень молода, в ней достаточно поздно появились институты культуры. Первый университет был открыт только в 18 веке, тогда же появилась и первая общественная библиотека, типографское дело получило развитие в 16 веке, первый музей был открыт только в 18 веке. История развития русской культуры тесно связана с западными институтами культуры: религии, образовании, книжного дела, театра и т.д. Однако было бы неправильным говорить о полном копировании западной культуры. Социоцентрическая основа русской культуры изменяла заимствуемые институты в соответствии с культурными потребностями и особенностями России. Так появились русский балет, русская классическая музыка, русская живопись и русская литература.   </vt:lpstr>
      <vt:lpstr> Выбор социоцентризма в качестве фундамента развития культуры можно объяснить и географическим расположением России. Огромные территории и суровый климат не благоволили индивидуальному существованию человека. Справиться с климатическими трудностями можно было только сообща, т.е. коллективно. </vt:lpstr>
      <vt:lpstr> На территории России проживает более ста народностей. У всех этих народностей свои социальные, экономические и культурные особенности. Большая территория, большое количество народностей усложняет объединение. Удержать  страну от распада в подобных условиях возможно только  сильной централизованной властью и общей идеей. Именно поэтому понятие русского всегда было наполнено культурологическим, а не этническим смыслом. В России русским считался тот, кто был готов служить России, подчиняться царю, веровать в православную церковь.</vt:lpstr>
      <vt:lpstr> </vt:lpstr>
      <vt:lpstr> Большие территории требуют сильной власти на основе мощного бюрократического аппарата. Содержание бюрократического аппарата требует больших расходов. Традиционно власть в России заботилась, прежде всего, о сохранении государственности, забирая при этом на свои расходы большую часть производственной продукции и оставляя населению прожиточный минимум. Таким образом, можно сказать, что только громадные усилия русского народа позволяли ликвидировать пропасть между интересами государства, власти и общества, стремившегося встать вровень с европейскими государствами.  </vt:lpstr>
      <vt:lpstr>  </vt:lpstr>
      <vt:lpstr> Согласно другой теории, русы и славяне отличались друг от друга не по народности, а социально. Русы – это воины, князья, бояре, дружинники, а славяне – земледельцы, пахари. Русы и славяне составляли разные профессиональные группы населения. Первые составляли административный аппарат, вторые занимались земледелием. Таким образом, русичи были гражданами городов, а славяне сельскими жителями.   Другие исследователи полагают, что русы обитали на севере Европы у озера Ильмень. В древние времена озеро ильмень называлось Русским морем. Центром была Старая Русса, экономика которой базировалась на производстве и торговле солью. Древнее название этого дела «вар» или «варка», отсюда и название людей, занимавшихся этим делом – «варщики» или «варяги». И путь «из варяг в греки», по которому на юг отправлялись караваны с солью.    </vt:lpstr>
      <vt:lpstr> Немало ученых считает, что варяги – это норманны или викинги, пришедшие в период скандинавского переселения на юг, от них и пошла Русская земля и русская история. Согласно «Повести временных лет», новгородцы сначала были славянами, а потом стали варягами, из-за массового наплыва варяг. То есть произошло смешение народов.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2020-01-07T19:01:20Z</dcterms:created>
  <dcterms:modified xsi:type="dcterms:W3CDTF">2020-03-17T08:35:41Z</dcterms:modified>
</cp:coreProperties>
</file>