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1" r:id="rId9"/>
    <p:sldId id="272" r:id="rId10"/>
    <p:sldId id="273" r:id="rId11"/>
    <p:sldId id="274" r:id="rId12"/>
    <p:sldId id="275" r:id="rId13"/>
    <p:sldId id="263" r:id="rId14"/>
    <p:sldId id="264" r:id="rId15"/>
    <p:sldId id="265" r:id="rId16"/>
    <p:sldId id="266" r:id="rId17"/>
    <p:sldId id="267" r:id="rId18"/>
    <p:sldId id="268" r:id="rId19"/>
    <p:sldId id="269" r:id="rId20"/>
    <p:sldId id="270"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B94750B-3C68-4B37-BAF6-FC8B76A86BB2}" type="datetimeFigureOut">
              <a:rPr lang="tr-TR" smtClean="0"/>
              <a:t>25.02.2016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992852-B12C-4B8C-B439-8065EFC7FEE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94750B-3C68-4B37-BAF6-FC8B76A86BB2}" type="datetimeFigureOut">
              <a:rPr lang="tr-TR" smtClean="0"/>
              <a:t>25.02.2016</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992852-B12C-4B8C-B439-8065EFC7FEE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571481"/>
            <a:ext cx="7772400" cy="1357321"/>
          </a:xfrm>
        </p:spPr>
        <p:txBody>
          <a:bodyPr>
            <a:normAutofit/>
          </a:bodyPr>
          <a:lstStyle/>
          <a:p>
            <a:r>
              <a:rPr lang="tr-TR" dirty="0"/>
              <a:t>B</a:t>
            </a:r>
            <a:r>
              <a:rPr lang="tr-TR" dirty="0" smtClean="0"/>
              <a:t>AGHDAD</a:t>
            </a:r>
            <a:endParaRPr lang="tr-TR" dirty="0"/>
          </a:p>
        </p:txBody>
      </p:sp>
      <p:sp>
        <p:nvSpPr>
          <p:cNvPr id="3" name="2 Alt Başlık"/>
          <p:cNvSpPr>
            <a:spLocks noGrp="1"/>
          </p:cNvSpPr>
          <p:nvPr>
            <p:ph type="subTitle" idx="1"/>
          </p:nvPr>
        </p:nvSpPr>
        <p:spPr>
          <a:xfrm>
            <a:off x="857224" y="2000240"/>
            <a:ext cx="7286676" cy="2857520"/>
          </a:xfrm>
        </p:spPr>
        <p:txBody>
          <a:bodyPr>
            <a:normAutofit/>
          </a:bodyPr>
          <a:lstStyle/>
          <a:p>
            <a:pPr algn="just"/>
            <a:r>
              <a:rPr lang="tr-TR" dirty="0" err="1">
                <a:solidFill>
                  <a:schemeClr val="tx1"/>
                </a:solidFill>
              </a:rPr>
              <a:t>The</a:t>
            </a:r>
            <a:r>
              <a:rPr lang="tr-TR" dirty="0">
                <a:solidFill>
                  <a:schemeClr val="tx1"/>
                </a:solidFill>
              </a:rPr>
              <a:t> </a:t>
            </a:r>
            <a:r>
              <a:rPr lang="tr-TR" dirty="0" err="1">
                <a:solidFill>
                  <a:schemeClr val="tx1"/>
                </a:solidFill>
              </a:rPr>
              <a:t>Islamic</a:t>
            </a:r>
            <a:r>
              <a:rPr lang="tr-TR" dirty="0">
                <a:solidFill>
                  <a:schemeClr val="tx1"/>
                </a:solidFill>
              </a:rPr>
              <a:t> Golden </a:t>
            </a:r>
            <a:r>
              <a:rPr lang="tr-TR" dirty="0" err="1">
                <a:solidFill>
                  <a:schemeClr val="tx1"/>
                </a:solidFill>
              </a:rPr>
              <a:t>Age</a:t>
            </a:r>
            <a:r>
              <a:rPr lang="tr-TR" dirty="0">
                <a:solidFill>
                  <a:schemeClr val="tx1"/>
                </a:solidFill>
              </a:rPr>
              <a:t> is </a:t>
            </a:r>
            <a:r>
              <a:rPr lang="tr-TR" dirty="0" err="1">
                <a:solidFill>
                  <a:schemeClr val="tx1"/>
                </a:solidFill>
              </a:rPr>
              <a:t>traditionally</a:t>
            </a:r>
            <a:r>
              <a:rPr lang="tr-TR" dirty="0">
                <a:solidFill>
                  <a:schemeClr val="tx1"/>
                </a:solidFill>
              </a:rPr>
              <a:t> </a:t>
            </a:r>
            <a:r>
              <a:rPr lang="tr-TR" dirty="0" err="1">
                <a:solidFill>
                  <a:schemeClr val="tx1"/>
                </a:solidFill>
              </a:rPr>
              <a:t>dated</a:t>
            </a:r>
            <a:r>
              <a:rPr lang="tr-TR" dirty="0">
                <a:solidFill>
                  <a:schemeClr val="tx1"/>
                </a:solidFill>
              </a:rPr>
              <a:t> </a:t>
            </a:r>
            <a:r>
              <a:rPr lang="tr-TR" dirty="0" err="1">
                <a:solidFill>
                  <a:schemeClr val="tx1"/>
                </a:solidFill>
              </a:rPr>
              <a:t>from</a:t>
            </a:r>
            <a:r>
              <a:rPr lang="tr-TR" dirty="0">
                <a:solidFill>
                  <a:schemeClr val="tx1"/>
                </a:solidFill>
              </a:rPr>
              <a:t> </a:t>
            </a:r>
            <a:r>
              <a:rPr lang="tr-TR" dirty="0" err="1">
                <a:solidFill>
                  <a:schemeClr val="tx1"/>
                </a:solidFill>
              </a:rPr>
              <a:t>the</a:t>
            </a:r>
            <a:r>
              <a:rPr lang="tr-TR" dirty="0">
                <a:solidFill>
                  <a:schemeClr val="tx1"/>
                </a:solidFill>
              </a:rPr>
              <a:t> </a:t>
            </a:r>
            <a:r>
              <a:rPr lang="tr-TR" dirty="0" err="1">
                <a:solidFill>
                  <a:schemeClr val="tx1"/>
                </a:solidFill>
              </a:rPr>
              <a:t>mid</a:t>
            </a:r>
            <a:r>
              <a:rPr lang="tr-TR" dirty="0">
                <a:solidFill>
                  <a:schemeClr val="tx1"/>
                </a:solidFill>
              </a:rPr>
              <a:t>-7th </a:t>
            </a:r>
            <a:r>
              <a:rPr lang="tr-TR" dirty="0" err="1">
                <a:solidFill>
                  <a:schemeClr val="tx1"/>
                </a:solidFill>
              </a:rPr>
              <a:t>century</a:t>
            </a:r>
            <a:r>
              <a:rPr lang="tr-TR" dirty="0">
                <a:solidFill>
                  <a:schemeClr val="tx1"/>
                </a:solidFill>
              </a:rPr>
              <a:t> </a:t>
            </a:r>
            <a:r>
              <a:rPr lang="tr-TR" dirty="0" err="1">
                <a:solidFill>
                  <a:schemeClr val="tx1"/>
                </a:solidFill>
              </a:rPr>
              <a:t>to</a:t>
            </a:r>
            <a:r>
              <a:rPr lang="tr-TR" dirty="0">
                <a:solidFill>
                  <a:schemeClr val="tx1"/>
                </a:solidFill>
              </a:rPr>
              <a:t> </a:t>
            </a:r>
            <a:r>
              <a:rPr lang="tr-TR" dirty="0" err="1">
                <a:solidFill>
                  <a:schemeClr val="tx1"/>
                </a:solidFill>
              </a:rPr>
              <a:t>the</a:t>
            </a:r>
            <a:r>
              <a:rPr lang="tr-TR" dirty="0">
                <a:solidFill>
                  <a:schemeClr val="tx1"/>
                </a:solidFill>
              </a:rPr>
              <a:t> </a:t>
            </a:r>
            <a:r>
              <a:rPr lang="tr-TR" dirty="0" err="1">
                <a:solidFill>
                  <a:schemeClr val="tx1"/>
                </a:solidFill>
              </a:rPr>
              <a:t>mid</a:t>
            </a:r>
            <a:r>
              <a:rPr lang="tr-TR" dirty="0">
                <a:solidFill>
                  <a:schemeClr val="tx1"/>
                </a:solidFill>
              </a:rPr>
              <a:t>-13th </a:t>
            </a:r>
            <a:r>
              <a:rPr lang="tr-TR" dirty="0" err="1">
                <a:solidFill>
                  <a:schemeClr val="tx1"/>
                </a:solidFill>
              </a:rPr>
              <a:t>century</a:t>
            </a:r>
            <a:r>
              <a:rPr lang="tr-TR" dirty="0">
                <a:solidFill>
                  <a:schemeClr val="tx1"/>
                </a:solidFill>
              </a:rPr>
              <a:t> at </a:t>
            </a:r>
            <a:r>
              <a:rPr lang="tr-TR" dirty="0" err="1">
                <a:solidFill>
                  <a:schemeClr val="tx1"/>
                </a:solidFill>
              </a:rPr>
              <a:t>which</a:t>
            </a:r>
            <a:r>
              <a:rPr lang="tr-TR" dirty="0">
                <a:solidFill>
                  <a:schemeClr val="tx1"/>
                </a:solidFill>
              </a:rPr>
              <a:t> </a:t>
            </a:r>
            <a:r>
              <a:rPr lang="tr-TR" dirty="0" err="1">
                <a:solidFill>
                  <a:schemeClr val="tx1"/>
                </a:solidFill>
              </a:rPr>
              <a:t>Muslim</a:t>
            </a:r>
            <a:r>
              <a:rPr lang="tr-TR" dirty="0">
                <a:solidFill>
                  <a:schemeClr val="tx1"/>
                </a:solidFill>
              </a:rPr>
              <a:t> </a:t>
            </a:r>
            <a:r>
              <a:rPr lang="tr-TR" dirty="0" err="1">
                <a:solidFill>
                  <a:schemeClr val="tx1"/>
                </a:solidFill>
              </a:rPr>
              <a:t>rulers</a:t>
            </a:r>
            <a:r>
              <a:rPr lang="tr-TR" dirty="0">
                <a:solidFill>
                  <a:schemeClr val="tx1"/>
                </a:solidFill>
              </a:rPr>
              <a:t> </a:t>
            </a:r>
            <a:r>
              <a:rPr lang="tr-TR" dirty="0" err="1">
                <a:solidFill>
                  <a:schemeClr val="tx1"/>
                </a:solidFill>
              </a:rPr>
              <a:t>established</a:t>
            </a:r>
            <a:r>
              <a:rPr lang="tr-TR" dirty="0">
                <a:solidFill>
                  <a:schemeClr val="tx1"/>
                </a:solidFill>
              </a:rPr>
              <a:t> </a:t>
            </a:r>
            <a:r>
              <a:rPr lang="tr-TR" dirty="0" err="1">
                <a:solidFill>
                  <a:schemeClr val="tx1"/>
                </a:solidFill>
              </a:rPr>
              <a:t>one</a:t>
            </a:r>
            <a:r>
              <a:rPr lang="tr-TR" dirty="0">
                <a:solidFill>
                  <a:schemeClr val="tx1"/>
                </a:solidFill>
              </a:rPr>
              <a:t> of </a:t>
            </a:r>
            <a:r>
              <a:rPr lang="tr-TR" dirty="0" err="1">
                <a:solidFill>
                  <a:schemeClr val="tx1"/>
                </a:solidFill>
              </a:rPr>
              <a:t>the</a:t>
            </a:r>
            <a:r>
              <a:rPr lang="tr-TR" dirty="0">
                <a:solidFill>
                  <a:schemeClr val="tx1"/>
                </a:solidFill>
              </a:rPr>
              <a:t> </a:t>
            </a:r>
            <a:r>
              <a:rPr lang="tr-TR" dirty="0" err="1">
                <a:solidFill>
                  <a:schemeClr val="tx1"/>
                </a:solidFill>
              </a:rPr>
              <a:t>largest</a:t>
            </a:r>
            <a:r>
              <a:rPr lang="tr-TR" dirty="0">
                <a:solidFill>
                  <a:schemeClr val="tx1"/>
                </a:solidFill>
              </a:rPr>
              <a:t> </a:t>
            </a:r>
            <a:r>
              <a:rPr lang="tr-TR" dirty="0" err="1">
                <a:solidFill>
                  <a:schemeClr val="tx1"/>
                </a:solidFill>
              </a:rPr>
              <a:t>empires</a:t>
            </a:r>
            <a:r>
              <a:rPr lang="tr-TR" dirty="0">
                <a:solidFill>
                  <a:schemeClr val="tx1"/>
                </a:solidFill>
              </a:rPr>
              <a:t> in </a:t>
            </a:r>
            <a:r>
              <a:rPr lang="tr-TR" dirty="0" err="1">
                <a:solidFill>
                  <a:schemeClr val="tx1"/>
                </a:solidFill>
              </a:rPr>
              <a:t>history</a:t>
            </a:r>
            <a:r>
              <a:rPr lang="tr-TR" dirty="0">
                <a:solidFill>
                  <a:schemeClr val="tx1"/>
                </a:solidFill>
              </a:rPr>
              <a:t>.</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a:t>They studied the works of Aristotle, Plato, Hippocrates, Euclid, Ptolemy, Pythagoras, </a:t>
            </a:r>
            <a:r>
              <a:rPr lang="en-US" dirty="0" err="1"/>
              <a:t>Brahmagupta</a:t>
            </a:r>
            <a:r>
              <a:rPr lang="en-US" dirty="0"/>
              <a:t> and many others. Then, they began building on and testing the knowledge of the greatest ancient scholars, resulting in the development of the scientific method of observation and experimentation.</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a:t>University</a:t>
            </a:r>
            <a:endParaRPr lang="tr-TR" dirty="0"/>
          </a:p>
        </p:txBody>
      </p:sp>
      <p:sp>
        <p:nvSpPr>
          <p:cNvPr id="3" name="2 İçerik Yer Tutucusu"/>
          <p:cNvSpPr>
            <a:spLocks noGrp="1"/>
          </p:cNvSpPr>
          <p:nvPr>
            <p:ph idx="1"/>
          </p:nvPr>
        </p:nvSpPr>
        <p:spPr/>
        <p:txBody>
          <a:bodyPr>
            <a:normAutofit fontScale="92500" lnSpcReduction="10000"/>
          </a:bodyPr>
          <a:lstStyle/>
          <a:p>
            <a:r>
              <a:rPr lang="en-US" dirty="0"/>
              <a:t>During the later part of the 11th century, Baghdad introduced the precursor to the modern university in the form of a chain of </a:t>
            </a:r>
            <a:r>
              <a:rPr lang="en-US" dirty="0" err="1"/>
              <a:t>madrasahs</a:t>
            </a:r>
            <a:r>
              <a:rPr lang="en-US" dirty="0"/>
              <a:t> which housed students and a salaried faculty. They were known as the </a:t>
            </a:r>
            <a:r>
              <a:rPr lang="en-US" dirty="0" err="1"/>
              <a:t>Nizamiyah</a:t>
            </a:r>
            <a:r>
              <a:rPr lang="en-US" dirty="0"/>
              <a:t>, after their founder </a:t>
            </a:r>
            <a:r>
              <a:rPr lang="en-US" dirty="0" err="1"/>
              <a:t>Nizam</a:t>
            </a:r>
            <a:r>
              <a:rPr lang="en-US" dirty="0"/>
              <a:t> al-</a:t>
            </a:r>
            <a:r>
              <a:rPr lang="en-US" dirty="0" err="1"/>
              <a:t>Mulk</a:t>
            </a:r>
            <a:r>
              <a:rPr lang="en-US" dirty="0"/>
              <a:t>, a Seljuk vizier. The largest and most splendid of these was located in Baghdad; the great theologian al-</a:t>
            </a:r>
            <a:r>
              <a:rPr lang="en-US" dirty="0" err="1"/>
              <a:t>Ghazali</a:t>
            </a:r>
            <a:r>
              <a:rPr lang="en-US" dirty="0"/>
              <a:t> and the celebrated historian of Saladin, </a:t>
            </a:r>
            <a:r>
              <a:rPr lang="en-US" dirty="0" err="1"/>
              <a:t>Baha</a:t>
            </a:r>
            <a:r>
              <a:rPr lang="en-US" dirty="0"/>
              <a:t> </a:t>
            </a:r>
            <a:r>
              <a:rPr lang="en-US" dirty="0" err="1"/>
              <a:t>Eddin</a:t>
            </a:r>
            <a:r>
              <a:rPr lang="en-US" dirty="0"/>
              <a:t>, were lecturers there.</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a:t>The al-</a:t>
            </a:r>
            <a:r>
              <a:rPr lang="en-US" dirty="0" err="1"/>
              <a:t>Mustansiriyah</a:t>
            </a:r>
            <a:r>
              <a:rPr lang="en-US" dirty="0"/>
              <a:t> college was established in 1234 C.E. by Caliph al-</a:t>
            </a:r>
            <a:r>
              <a:rPr lang="en-US" dirty="0" err="1"/>
              <a:t>Mustansir</a:t>
            </a:r>
            <a:r>
              <a:rPr lang="en-US" dirty="0"/>
              <a:t>. It was a large two-storied building, oblong in shape, with a courtyard in the center. Housing and food were provided for those students who required it. </a:t>
            </a:r>
            <a:r>
              <a:rPr lang="en-US"/>
              <a:t>The curriculum included religious studies, mathematics, medicine, and history, among other subjects.</a:t>
            </a:r>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a:t>The</a:t>
            </a:r>
            <a:r>
              <a:rPr lang="tr-TR" dirty="0"/>
              <a:t> </a:t>
            </a:r>
            <a:r>
              <a:rPr lang="tr-TR" dirty="0" err="1"/>
              <a:t>Scholars</a:t>
            </a:r>
            <a:r>
              <a:rPr lang="tr-TR" dirty="0"/>
              <a:t> of </a:t>
            </a:r>
            <a:r>
              <a:rPr lang="tr-TR" dirty="0" err="1"/>
              <a:t>Baghdad</a:t>
            </a:r>
            <a:r>
              <a:rPr lang="tr-TR" dirty="0"/>
              <a:t/>
            </a:r>
            <a:br>
              <a:rPr lang="tr-TR" dirty="0"/>
            </a:br>
            <a:endParaRPr lang="tr-TR" dirty="0"/>
          </a:p>
        </p:txBody>
      </p:sp>
      <p:sp>
        <p:nvSpPr>
          <p:cNvPr id="3" name="2 İçerik Yer Tutucusu"/>
          <p:cNvSpPr>
            <a:spLocks noGrp="1"/>
          </p:cNvSpPr>
          <p:nvPr>
            <p:ph idx="1"/>
          </p:nvPr>
        </p:nvSpPr>
        <p:spPr/>
        <p:txBody>
          <a:bodyPr/>
          <a:lstStyle/>
          <a:p>
            <a:r>
              <a:rPr lang="en-US" dirty="0"/>
              <a:t>It is impossible to list and deal with all the scholars who lived and worked in Baghdad in the centuries of Islamic scientific glory (7</a:t>
            </a:r>
            <a:r>
              <a:rPr lang="en-US" baseline="30000" dirty="0"/>
              <a:t>th</a:t>
            </a:r>
            <a:r>
              <a:rPr lang="en-US" dirty="0"/>
              <a:t>-13</a:t>
            </a:r>
            <a:r>
              <a:rPr lang="en-US" baseline="30000" dirty="0"/>
              <a:t>th</a:t>
            </a:r>
            <a:r>
              <a:rPr lang="en-US" dirty="0"/>
              <a:t> centuries CE). Thus, here we concentrate on some who represented diverse disciplines.</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b="1" dirty="0" smtClean="0"/>
              <a:t>Al-</a:t>
            </a:r>
            <a:r>
              <a:rPr lang="en-US" b="1" dirty="0" err="1" smtClean="0"/>
              <a:t>Fazari</a:t>
            </a:r>
            <a:r>
              <a:rPr lang="en-US" b="1" dirty="0" smtClean="0"/>
              <a:t> Muhammad </a:t>
            </a:r>
            <a:r>
              <a:rPr lang="en-US" b="1" dirty="0" err="1" smtClean="0"/>
              <a:t>ibn</a:t>
            </a:r>
            <a:r>
              <a:rPr lang="en-US" b="1" dirty="0" smtClean="0"/>
              <a:t> Ibrahim</a:t>
            </a:r>
            <a:endParaRPr lang="tr-TR" dirty="0"/>
          </a:p>
        </p:txBody>
      </p:sp>
      <p:sp>
        <p:nvSpPr>
          <p:cNvPr id="3" name="2 İçerik Yer Tutucusu"/>
          <p:cNvSpPr>
            <a:spLocks noGrp="1"/>
          </p:cNvSpPr>
          <p:nvPr>
            <p:ph idx="1"/>
          </p:nvPr>
        </p:nvSpPr>
        <p:spPr/>
        <p:txBody>
          <a:bodyPr>
            <a:normAutofit fontScale="92500" lnSpcReduction="10000"/>
          </a:bodyPr>
          <a:lstStyle/>
          <a:p>
            <a:r>
              <a:rPr lang="en-US" dirty="0"/>
              <a:t> </a:t>
            </a:r>
            <a:r>
              <a:rPr lang="tr-TR" dirty="0" smtClean="0"/>
              <a:t>he </a:t>
            </a:r>
            <a:r>
              <a:rPr lang="en-US" dirty="0" smtClean="0"/>
              <a:t>was </a:t>
            </a:r>
            <a:r>
              <a:rPr lang="en-US" dirty="0"/>
              <a:t>an astronomer that flourished around the second half of the 8</a:t>
            </a:r>
            <a:r>
              <a:rPr lang="en-US" baseline="30000" dirty="0"/>
              <a:t>th</a:t>
            </a:r>
            <a:r>
              <a:rPr lang="en-US" dirty="0"/>
              <a:t> century CE in Baghdad. He is first heard of in connection with the building of Baghdad in the latter half of 762, when he was associated with the other early scholars of Islam: </a:t>
            </a:r>
            <a:r>
              <a:rPr lang="en-US" dirty="0" err="1"/>
              <a:t>Nawbakht</a:t>
            </a:r>
            <a:r>
              <a:rPr lang="en-US" dirty="0"/>
              <a:t>, </a:t>
            </a:r>
            <a:r>
              <a:rPr lang="en-US" dirty="0" err="1"/>
              <a:t>Masha'Allah</a:t>
            </a:r>
            <a:r>
              <a:rPr lang="en-US" dirty="0"/>
              <a:t> and </a:t>
            </a:r>
            <a:r>
              <a:rPr lang="en-US" dirty="0" err="1"/>
              <a:t>Umar</a:t>
            </a:r>
            <a:r>
              <a:rPr lang="en-US" dirty="0"/>
              <a:t> </a:t>
            </a:r>
            <a:r>
              <a:rPr lang="en-US" dirty="0" err="1"/>
              <a:t>ibn</a:t>
            </a:r>
            <a:r>
              <a:rPr lang="en-US" dirty="0"/>
              <a:t> Al </a:t>
            </a:r>
            <a:r>
              <a:rPr lang="en-US" dirty="0" err="1"/>
              <a:t>Farrukhan</a:t>
            </a:r>
            <a:r>
              <a:rPr lang="en-US" dirty="0"/>
              <a:t> Al-</a:t>
            </a:r>
            <a:r>
              <a:rPr lang="en-US" dirty="0" err="1"/>
              <a:t>Tabari</a:t>
            </a:r>
            <a:r>
              <a:rPr lang="en-US" dirty="0"/>
              <a:t> who were themselves involved in the same task. The first work that Al-</a:t>
            </a:r>
            <a:r>
              <a:rPr lang="en-US" dirty="0" err="1"/>
              <a:t>Fazari</a:t>
            </a:r>
            <a:r>
              <a:rPr lang="en-US" dirty="0"/>
              <a:t> completed was the </a:t>
            </a:r>
            <a:r>
              <a:rPr lang="en-US" i="1" dirty="0" err="1"/>
              <a:t>Zij</a:t>
            </a:r>
            <a:r>
              <a:rPr lang="en-US" i="1" dirty="0"/>
              <a:t> Al-</a:t>
            </a:r>
            <a:r>
              <a:rPr lang="en-US" i="1" dirty="0" err="1"/>
              <a:t>Sindhind</a:t>
            </a:r>
            <a:r>
              <a:rPr lang="en-US" i="1" dirty="0"/>
              <a:t> Al-</a:t>
            </a:r>
            <a:r>
              <a:rPr lang="en-US" i="1" dirty="0" err="1"/>
              <a:t>kabir</a:t>
            </a:r>
            <a:r>
              <a:rPr lang="en-US" dirty="0"/>
              <a:t> which bore much Indian influence.</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a:t>Yuhanna</a:t>
            </a:r>
            <a:r>
              <a:rPr lang="tr-TR" b="1" dirty="0"/>
              <a:t> </a:t>
            </a:r>
            <a:r>
              <a:rPr lang="tr-TR" b="1" dirty="0" err="1"/>
              <a:t>ibn</a:t>
            </a:r>
            <a:r>
              <a:rPr lang="tr-TR" b="1" dirty="0"/>
              <a:t> </a:t>
            </a:r>
            <a:r>
              <a:rPr lang="tr-TR" b="1" dirty="0" err="1"/>
              <a:t>Sarabiyun</a:t>
            </a:r>
            <a:endParaRPr lang="tr-TR" dirty="0"/>
          </a:p>
        </p:txBody>
      </p:sp>
      <p:sp>
        <p:nvSpPr>
          <p:cNvPr id="3" name="2 İçerik Yer Tutucusu"/>
          <p:cNvSpPr>
            <a:spLocks noGrp="1"/>
          </p:cNvSpPr>
          <p:nvPr>
            <p:ph idx="1"/>
          </p:nvPr>
        </p:nvSpPr>
        <p:spPr/>
        <p:txBody>
          <a:bodyPr>
            <a:normAutofit fontScale="92500" lnSpcReduction="10000"/>
          </a:bodyPr>
          <a:lstStyle/>
          <a:p>
            <a:r>
              <a:rPr lang="en-US" dirty="0"/>
              <a:t>known in Latin as </a:t>
            </a:r>
            <a:r>
              <a:rPr lang="en-US" dirty="0" err="1"/>
              <a:t>Ibn</a:t>
            </a:r>
            <a:r>
              <a:rPr lang="en-US" dirty="0"/>
              <a:t> </a:t>
            </a:r>
            <a:r>
              <a:rPr lang="en-US" dirty="0" err="1"/>
              <a:t>Serapion</a:t>
            </a:r>
            <a:r>
              <a:rPr lang="en-US" dirty="0"/>
              <a:t> (beginning of 9th century) and not to be mistaken with the physician </a:t>
            </a:r>
            <a:r>
              <a:rPr lang="en-US" dirty="0" err="1"/>
              <a:t>Yahia</a:t>
            </a:r>
            <a:r>
              <a:rPr lang="en-US" dirty="0"/>
              <a:t> </a:t>
            </a:r>
            <a:r>
              <a:rPr lang="en-US" dirty="0" err="1"/>
              <a:t>Ibn</a:t>
            </a:r>
            <a:r>
              <a:rPr lang="en-US" dirty="0"/>
              <a:t> </a:t>
            </a:r>
            <a:r>
              <a:rPr lang="en-US" dirty="0" err="1"/>
              <a:t>Sarafyun</a:t>
            </a:r>
            <a:r>
              <a:rPr lang="en-US" dirty="0"/>
              <a:t>, was a geographer. He authored a book on geography containing a description of the various seas, islands, lakes, mountains and rivers of the world. His descriptions of the Euphrates and Tigris and of the Nile are very significant. His account of the canals of Baghdad is our main basis of the reconstruction of the medieval plan of that city.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Abu Al-</a:t>
            </a:r>
            <a:r>
              <a:rPr lang="tr-TR" b="1" dirty="0" err="1"/>
              <a:t>Wafa</a:t>
            </a:r>
            <a:r>
              <a:rPr lang="tr-TR" b="1" dirty="0"/>
              <a:t> Al-</a:t>
            </a:r>
            <a:r>
              <a:rPr lang="tr-TR" b="1" dirty="0" err="1"/>
              <a:t>Buzjani</a:t>
            </a:r>
            <a:r>
              <a:rPr lang="tr-TR" dirty="0"/>
              <a:t> (940-998</a:t>
            </a:r>
            <a:r>
              <a:rPr lang="tr-TR" dirty="0" smtClean="0"/>
              <a:t>)</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a</a:t>
            </a:r>
            <a:r>
              <a:rPr lang="en-US" dirty="0" smtClean="0"/>
              <a:t>s </a:t>
            </a:r>
            <a:r>
              <a:rPr lang="en-US" dirty="0"/>
              <a:t>his name indicates, he was born in </a:t>
            </a:r>
            <a:r>
              <a:rPr lang="en-US" dirty="0" err="1"/>
              <a:t>Buzjan</a:t>
            </a:r>
            <a:r>
              <a:rPr lang="en-US" dirty="0"/>
              <a:t> (</a:t>
            </a:r>
            <a:r>
              <a:rPr lang="en-US" dirty="0" err="1"/>
              <a:t>Quhistan</a:t>
            </a:r>
            <a:r>
              <a:rPr lang="en-US" dirty="0"/>
              <a:t>) but he flourished in Baghdad where he died. He was an astronomer and mathematician. Abu Al-</a:t>
            </a:r>
            <a:r>
              <a:rPr lang="en-US" dirty="0" err="1"/>
              <a:t>Wafa</a:t>
            </a:r>
            <a:r>
              <a:rPr lang="en-US" dirty="0"/>
              <a:t> was the greatest mathematician of the tenth century, according to </a:t>
            </a:r>
            <a:r>
              <a:rPr lang="en-US" dirty="0" err="1"/>
              <a:t>Kattani</a:t>
            </a:r>
            <a:r>
              <a:rPr lang="en-US" dirty="0"/>
              <a:t>. He wrote commentaries on Euclid, </a:t>
            </a:r>
            <a:r>
              <a:rPr lang="en-US" dirty="0" err="1"/>
              <a:t>Diophantos</a:t>
            </a:r>
            <a:r>
              <a:rPr lang="en-US" dirty="0"/>
              <a:t> and Al-Khwarizmi (all lost); astronomical tables (</a:t>
            </a:r>
            <a:r>
              <a:rPr lang="en-US" i="1" dirty="0" err="1"/>
              <a:t>zij</a:t>
            </a:r>
            <a:r>
              <a:rPr lang="en-US" i="1" dirty="0"/>
              <a:t> Al-</a:t>
            </a:r>
            <a:r>
              <a:rPr lang="en-US" i="1" dirty="0" err="1"/>
              <a:t>wadih</a:t>
            </a:r>
            <a:r>
              <a:rPr lang="en-US" dirty="0"/>
              <a:t>) of which we possibly have a later adaptation; a practical arithmetic; "the complete book" (</a:t>
            </a:r>
            <a:r>
              <a:rPr lang="en-US" i="1" dirty="0" err="1"/>
              <a:t>Kitab</a:t>
            </a:r>
            <a:r>
              <a:rPr lang="en-US" i="1" dirty="0"/>
              <a:t> Al-</a:t>
            </a:r>
            <a:r>
              <a:rPr lang="en-US" i="1" dirty="0" err="1"/>
              <a:t>kamil</a:t>
            </a:r>
            <a:r>
              <a:rPr lang="en-US" dirty="0"/>
              <a:t>) and a book of applied geometry (</a:t>
            </a:r>
            <a:r>
              <a:rPr lang="en-US" i="1" dirty="0" err="1"/>
              <a:t>Kitab</a:t>
            </a:r>
            <a:r>
              <a:rPr lang="en-US" i="1" dirty="0"/>
              <a:t> al </a:t>
            </a:r>
            <a:r>
              <a:rPr lang="en-US" i="1" dirty="0" err="1"/>
              <a:t>handasa</a:t>
            </a:r>
            <a:r>
              <a:rPr lang="en-US" i="1" dirty="0"/>
              <a:t>)</a:t>
            </a:r>
            <a:r>
              <a:rPr lang="en-US" dirty="0"/>
              <a:t>.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Al</a:t>
            </a:r>
            <a:r>
              <a:rPr lang="tr-TR" dirty="0"/>
              <a:t> </a:t>
            </a:r>
            <a:r>
              <a:rPr lang="tr-TR" b="1" dirty="0" err="1"/>
              <a:t>Karaji</a:t>
            </a:r>
            <a:r>
              <a:rPr lang="tr-TR" dirty="0"/>
              <a:t> (</a:t>
            </a:r>
            <a:r>
              <a:rPr lang="tr-TR" dirty="0" err="1"/>
              <a:t>sometimes</a:t>
            </a:r>
            <a:r>
              <a:rPr lang="tr-TR" dirty="0"/>
              <a:t> </a:t>
            </a:r>
            <a:r>
              <a:rPr lang="tr-TR" dirty="0" err="1"/>
              <a:t>spelt</a:t>
            </a:r>
            <a:r>
              <a:rPr lang="tr-TR" dirty="0"/>
              <a:t> as Al-</a:t>
            </a:r>
            <a:r>
              <a:rPr lang="tr-TR" dirty="0" err="1"/>
              <a:t>Karkhi</a:t>
            </a:r>
            <a:r>
              <a:rPr lang="tr-TR" dirty="0"/>
              <a:t>)</a:t>
            </a:r>
          </a:p>
        </p:txBody>
      </p:sp>
      <p:sp>
        <p:nvSpPr>
          <p:cNvPr id="3" name="2 İçerik Yer Tutucusu"/>
          <p:cNvSpPr>
            <a:spLocks noGrp="1"/>
          </p:cNvSpPr>
          <p:nvPr>
            <p:ph idx="1"/>
          </p:nvPr>
        </p:nvSpPr>
        <p:spPr/>
        <p:txBody>
          <a:bodyPr>
            <a:normAutofit fontScale="85000" lnSpcReduction="10000"/>
          </a:bodyPr>
          <a:lstStyle/>
          <a:p>
            <a:r>
              <a:rPr lang="en-US" dirty="0"/>
              <a:t>Abu </a:t>
            </a:r>
            <a:r>
              <a:rPr lang="en-US" dirty="0" err="1"/>
              <a:t>Bakr</a:t>
            </a:r>
            <a:r>
              <a:rPr lang="en-US" dirty="0"/>
              <a:t> </a:t>
            </a:r>
            <a:r>
              <a:rPr lang="en-US" dirty="0" err="1"/>
              <a:t>ibn</a:t>
            </a:r>
            <a:r>
              <a:rPr lang="en-US" dirty="0"/>
              <a:t> Muhammad </a:t>
            </a:r>
            <a:r>
              <a:rPr lang="en-US" dirty="0" err="1"/>
              <a:t>ibn</a:t>
            </a:r>
            <a:r>
              <a:rPr lang="en-US" dirty="0"/>
              <a:t> Al-</a:t>
            </a:r>
            <a:r>
              <a:rPr lang="en-US" dirty="0" err="1"/>
              <a:t>Husayn</a:t>
            </a:r>
            <a:r>
              <a:rPr lang="en-US" dirty="0"/>
              <a:t> (Al-</a:t>
            </a:r>
            <a:r>
              <a:rPr lang="en-US" dirty="0" err="1"/>
              <a:t>Hasan</a:t>
            </a:r>
            <a:r>
              <a:rPr lang="en-US" dirty="0"/>
              <a:t>) (ca. 1000) was a mathematician active in Baghdad. Virtually nothing is known of his origins, teachers or education, except what he himself wrote:</a:t>
            </a:r>
          </a:p>
          <a:p>
            <a:r>
              <a:rPr lang="en-US" i="1" dirty="0"/>
              <a:t>"When I arrived in Iraq and saw how both small and great people loved and venerated science, I began to write works on arithmetic and geometry, one quickly after another, until I went back to the mountain countries [cities located between Azerbaijan, Iraq, Kurdistan, Persia, and the lands bordering on the Caspian Sea] where I came to stay."</a:t>
            </a:r>
            <a:endParaRPr lang="en-US" dirty="0"/>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Al-</a:t>
            </a:r>
            <a:r>
              <a:rPr lang="tr-TR" b="1" dirty="0" err="1"/>
              <a:t>Ghazali</a:t>
            </a:r>
            <a:endParaRPr lang="tr-TR" dirty="0"/>
          </a:p>
        </p:txBody>
      </p:sp>
      <p:sp>
        <p:nvSpPr>
          <p:cNvPr id="3" name="2 İçerik Yer Tutucusu"/>
          <p:cNvSpPr>
            <a:spLocks noGrp="1"/>
          </p:cNvSpPr>
          <p:nvPr>
            <p:ph idx="1"/>
          </p:nvPr>
        </p:nvSpPr>
        <p:spPr/>
        <p:txBody>
          <a:bodyPr>
            <a:normAutofit fontScale="92500" lnSpcReduction="20000"/>
          </a:bodyPr>
          <a:lstStyle/>
          <a:p>
            <a:r>
              <a:rPr lang="en-US" dirty="0"/>
              <a:t>known in Europe as </a:t>
            </a:r>
            <a:r>
              <a:rPr lang="en-US" dirty="0" err="1"/>
              <a:t>Algazel</a:t>
            </a:r>
            <a:r>
              <a:rPr lang="en-US" dirty="0"/>
              <a:t>, was one of the most illustrious Muslim scholars. He was born in 1058 near the city of </a:t>
            </a:r>
            <a:r>
              <a:rPr lang="en-US" dirty="0" err="1"/>
              <a:t>Tus</a:t>
            </a:r>
            <a:r>
              <a:rPr lang="en-US" dirty="0"/>
              <a:t> and died in 1111. He was the son of a poor, illiterate man and as a youth he studied law, theology and philosophy before becoming a teacher of law. He became famous throughout Islam for his eloquence and learning. Al-</a:t>
            </a:r>
            <a:r>
              <a:rPr lang="en-US" dirty="0" err="1"/>
              <a:t>Ghazali</a:t>
            </a:r>
            <a:r>
              <a:rPr lang="en-US" dirty="0"/>
              <a:t> spent much of his life teaching and writing, staying in Jerusalem, Damascus and Baghdad where he flourished and where he taught at the </a:t>
            </a:r>
            <a:r>
              <a:rPr lang="en-US" dirty="0" err="1"/>
              <a:t>Nizamiyyah</a:t>
            </a:r>
            <a:r>
              <a:rPr lang="en-US" dirty="0"/>
              <a:t> College.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'Ali </a:t>
            </a:r>
            <a:r>
              <a:rPr lang="tr-TR" b="1" dirty="0" err="1"/>
              <a:t>ibn</a:t>
            </a:r>
            <a:r>
              <a:rPr lang="tr-TR" b="1" dirty="0"/>
              <a:t> 'Isa</a:t>
            </a:r>
            <a:r>
              <a:rPr lang="tr-TR" dirty="0"/>
              <a:t> </a:t>
            </a:r>
          </a:p>
        </p:txBody>
      </p:sp>
      <p:sp>
        <p:nvSpPr>
          <p:cNvPr id="3" name="2 İçerik Yer Tutucusu"/>
          <p:cNvSpPr>
            <a:spLocks noGrp="1"/>
          </p:cNvSpPr>
          <p:nvPr>
            <p:ph idx="1"/>
          </p:nvPr>
        </p:nvSpPr>
        <p:spPr/>
        <p:txBody>
          <a:bodyPr>
            <a:normAutofit fontScale="92500" lnSpcReduction="20000"/>
          </a:bodyPr>
          <a:lstStyle/>
          <a:p>
            <a:r>
              <a:rPr lang="en-US" dirty="0"/>
              <a:t> </a:t>
            </a:r>
            <a:r>
              <a:rPr lang="tr-TR" dirty="0" smtClean="0"/>
              <a:t>He </a:t>
            </a:r>
            <a:r>
              <a:rPr lang="en-US" dirty="0" smtClean="0"/>
              <a:t>was </a:t>
            </a:r>
            <a:r>
              <a:rPr lang="en-US" dirty="0"/>
              <a:t>a notable oculist (</a:t>
            </a:r>
            <a:r>
              <a:rPr lang="en-US" dirty="0" err="1"/>
              <a:t>kahhal</a:t>
            </a:r>
            <a:r>
              <a:rPr lang="en-US" dirty="0"/>
              <a:t>) of Baghdad whose life falls in the first half of the 11</a:t>
            </a:r>
            <a:r>
              <a:rPr lang="en-US" baseline="30000" dirty="0"/>
              <a:t>th</a:t>
            </a:r>
            <a:r>
              <a:rPr lang="en-US" dirty="0"/>
              <a:t> century. His main work is </a:t>
            </a:r>
            <a:r>
              <a:rPr lang="en-US" i="1" dirty="0" err="1"/>
              <a:t>Tadkirat</a:t>
            </a:r>
            <a:r>
              <a:rPr lang="en-US" i="1" dirty="0"/>
              <a:t> Al-</a:t>
            </a:r>
            <a:r>
              <a:rPr lang="en-US" i="1" dirty="0" err="1"/>
              <a:t>kahhalin</a:t>
            </a:r>
            <a:r>
              <a:rPr lang="en-US" dirty="0"/>
              <a:t> (Manual for Oculists or Note-book of the Oculists). It is the classical handbook of Muslim ophthalmology, translated once into Hebrew and twice into Latin, and was printed with the title of </a:t>
            </a:r>
            <a:r>
              <a:rPr lang="en-US" i="1" dirty="0" err="1"/>
              <a:t>Tractatus</a:t>
            </a:r>
            <a:r>
              <a:rPr lang="en-US" i="1" dirty="0"/>
              <a:t> de </a:t>
            </a:r>
            <a:r>
              <a:rPr lang="en-US" i="1" dirty="0" err="1"/>
              <a:t>oculis</a:t>
            </a:r>
            <a:r>
              <a:rPr lang="en-US" i="1" dirty="0"/>
              <a:t> </a:t>
            </a:r>
            <a:r>
              <a:rPr lang="en-US" i="1" dirty="0" err="1"/>
              <a:t>Jesu</a:t>
            </a:r>
            <a:r>
              <a:rPr lang="en-US" i="1" dirty="0"/>
              <a:t> </a:t>
            </a:r>
            <a:r>
              <a:rPr lang="en-US" i="1" dirty="0" err="1"/>
              <a:t>Halis</a:t>
            </a:r>
            <a:r>
              <a:rPr lang="en-US" dirty="0"/>
              <a:t> in Venice in 1497, 1499 and 1500. It is the oldest Muslim work on ophthalmology that is complete and survives in the original state.</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ORIGINS</a:t>
            </a:r>
            <a:endParaRPr lang="tr-TR" dirty="0"/>
          </a:p>
        </p:txBody>
      </p:sp>
      <p:sp>
        <p:nvSpPr>
          <p:cNvPr id="3" name="2 İçerik Yer Tutucusu"/>
          <p:cNvSpPr>
            <a:spLocks noGrp="1"/>
          </p:cNvSpPr>
          <p:nvPr>
            <p:ph idx="1"/>
          </p:nvPr>
        </p:nvSpPr>
        <p:spPr/>
        <p:txBody>
          <a:bodyPr/>
          <a:lstStyle/>
          <a:p>
            <a:r>
              <a:rPr lang="tr-TR" dirty="0" err="1" smtClean="0"/>
              <a:t>The</a:t>
            </a:r>
            <a:r>
              <a:rPr lang="tr-TR" dirty="0" smtClean="0"/>
              <a:t> name </a:t>
            </a:r>
            <a:r>
              <a:rPr lang="tr-TR" dirty="0" err="1" smtClean="0"/>
              <a:t>Baghdad</a:t>
            </a:r>
            <a:r>
              <a:rPr lang="tr-TR" dirty="0" smtClean="0"/>
              <a:t> is </a:t>
            </a:r>
            <a:r>
              <a:rPr lang="tr-TR" dirty="0" err="1" smtClean="0"/>
              <a:t>pre</a:t>
            </a:r>
            <a:r>
              <a:rPr lang="tr-TR" dirty="0" smtClean="0"/>
              <a:t>-</a:t>
            </a:r>
            <a:r>
              <a:rPr lang="tr-TR" dirty="0" err="1" smtClean="0"/>
              <a:t>Islamic</a:t>
            </a:r>
            <a:r>
              <a:rPr lang="tr-TR" dirty="0" smtClean="0"/>
              <a:t>, </a:t>
            </a:r>
            <a:r>
              <a:rPr lang="tr-TR" dirty="0" err="1" smtClean="0"/>
              <a:t>related</a:t>
            </a:r>
            <a:r>
              <a:rPr lang="tr-TR" dirty="0" smtClean="0"/>
              <a:t> </a:t>
            </a:r>
            <a:r>
              <a:rPr lang="tr-TR" dirty="0" err="1" smtClean="0"/>
              <a:t>to</a:t>
            </a:r>
            <a:r>
              <a:rPr lang="tr-TR" dirty="0" smtClean="0"/>
              <a:t> </a:t>
            </a:r>
            <a:r>
              <a:rPr lang="tr-TR" dirty="0" err="1" smtClean="0"/>
              <a:t>previous</a:t>
            </a:r>
            <a:r>
              <a:rPr lang="tr-TR" dirty="0" smtClean="0"/>
              <a:t> </a:t>
            </a:r>
            <a:r>
              <a:rPr lang="tr-TR" dirty="0" err="1" smtClean="0"/>
              <a:t>settlements</a:t>
            </a:r>
            <a:r>
              <a:rPr lang="tr-TR" dirty="0" smtClean="0"/>
              <a:t> on </a:t>
            </a:r>
            <a:r>
              <a:rPr lang="tr-TR" dirty="0" err="1" smtClean="0"/>
              <a:t>the</a:t>
            </a:r>
            <a:r>
              <a:rPr lang="tr-TR" dirty="0" smtClean="0"/>
              <a:t> site</a:t>
            </a:r>
          </a:p>
          <a:p>
            <a:r>
              <a:rPr lang="tr-TR" dirty="0" err="1" smtClean="0"/>
              <a:t>Arab</a:t>
            </a:r>
            <a:r>
              <a:rPr lang="tr-TR" dirty="0" smtClean="0"/>
              <a:t> </a:t>
            </a:r>
            <a:r>
              <a:rPr lang="tr-TR" dirty="0" err="1" smtClean="0"/>
              <a:t>authors</a:t>
            </a:r>
            <a:r>
              <a:rPr lang="tr-TR" dirty="0" smtClean="0"/>
              <a:t> </a:t>
            </a:r>
            <a:r>
              <a:rPr lang="tr-TR" dirty="0" err="1" smtClean="0"/>
              <a:t>give</a:t>
            </a:r>
            <a:r>
              <a:rPr lang="tr-TR" dirty="0" smtClean="0"/>
              <a:t> </a:t>
            </a:r>
            <a:r>
              <a:rPr lang="tr-TR" dirty="0" err="1" smtClean="0"/>
              <a:t>different</a:t>
            </a:r>
            <a:r>
              <a:rPr lang="tr-TR" dirty="0" smtClean="0"/>
              <a:t> </a:t>
            </a:r>
            <a:r>
              <a:rPr lang="tr-TR" dirty="0" err="1" smtClean="0"/>
              <a:t>hypothetical</a:t>
            </a:r>
            <a:r>
              <a:rPr lang="tr-TR" dirty="0" smtClean="0"/>
              <a:t> </a:t>
            </a:r>
            <a:r>
              <a:rPr lang="tr-TR" dirty="0" err="1" smtClean="0"/>
              <a:t>explanations</a:t>
            </a:r>
            <a:r>
              <a:rPr lang="tr-TR" dirty="0" smtClean="0"/>
              <a:t>: </a:t>
            </a:r>
            <a:r>
              <a:rPr lang="tr-TR" dirty="0" err="1" smtClean="0"/>
              <a:t>the</a:t>
            </a:r>
            <a:r>
              <a:rPr lang="tr-TR" dirty="0" smtClean="0"/>
              <a:t> </a:t>
            </a:r>
            <a:r>
              <a:rPr lang="tr-TR" dirty="0" err="1" smtClean="0"/>
              <a:t>most</a:t>
            </a:r>
            <a:r>
              <a:rPr lang="tr-TR" dirty="0" smtClean="0"/>
              <a:t> </a:t>
            </a:r>
            <a:r>
              <a:rPr lang="tr-TR" dirty="0" err="1" smtClean="0"/>
              <a:t>common</a:t>
            </a:r>
            <a:r>
              <a:rPr lang="tr-TR" dirty="0" smtClean="0"/>
              <a:t> of </a:t>
            </a:r>
            <a:r>
              <a:rPr lang="tr-TR" dirty="0" err="1" smtClean="0"/>
              <a:t>which</a:t>
            </a:r>
            <a:r>
              <a:rPr lang="tr-TR" dirty="0" smtClean="0"/>
              <a:t> is “</a:t>
            </a:r>
            <a:r>
              <a:rPr lang="tr-TR" dirty="0" err="1" smtClean="0"/>
              <a:t>given</a:t>
            </a:r>
            <a:r>
              <a:rPr lang="tr-TR" dirty="0" smtClean="0"/>
              <a:t> </a:t>
            </a:r>
            <a:r>
              <a:rPr lang="tr-TR" dirty="0" err="1" smtClean="0"/>
              <a:t>by</a:t>
            </a:r>
            <a:r>
              <a:rPr lang="tr-TR" dirty="0" smtClean="0"/>
              <a:t> </a:t>
            </a:r>
            <a:r>
              <a:rPr lang="tr-TR" dirty="0" err="1" smtClean="0"/>
              <a:t>God</a:t>
            </a:r>
            <a:r>
              <a:rPr lang="tr-TR" dirty="0" smtClean="0"/>
              <a:t>” </a:t>
            </a:r>
            <a:r>
              <a:rPr lang="tr-TR" dirty="0" err="1" smtClean="0"/>
              <a:t>or</a:t>
            </a:r>
            <a:r>
              <a:rPr lang="tr-TR" dirty="0" smtClean="0"/>
              <a:t> “</a:t>
            </a:r>
            <a:r>
              <a:rPr lang="tr-TR" dirty="0" err="1" smtClean="0"/>
              <a:t>gift</a:t>
            </a:r>
            <a:r>
              <a:rPr lang="tr-TR" dirty="0" smtClean="0"/>
              <a:t> of </a:t>
            </a:r>
            <a:r>
              <a:rPr lang="tr-TR" dirty="0" err="1" smtClean="0"/>
              <a:t>God</a:t>
            </a:r>
            <a:r>
              <a:rPr lang="tr-TR" dirty="0" smtClean="0"/>
              <a:t>”</a:t>
            </a:r>
          </a:p>
          <a:p>
            <a:r>
              <a:rPr lang="tr-TR" dirty="0" err="1" smtClean="0"/>
              <a:t>Others</a:t>
            </a:r>
            <a:r>
              <a:rPr lang="tr-TR" dirty="0" smtClean="0"/>
              <a:t> </a:t>
            </a:r>
            <a:r>
              <a:rPr lang="tr-TR" dirty="0" err="1" smtClean="0"/>
              <a:t>tend</a:t>
            </a:r>
            <a:r>
              <a:rPr lang="tr-TR" dirty="0" smtClean="0"/>
              <a:t> </a:t>
            </a:r>
            <a:r>
              <a:rPr lang="tr-TR" dirty="0" err="1" smtClean="0"/>
              <a:t>to</a:t>
            </a:r>
            <a:r>
              <a:rPr lang="tr-TR" dirty="0" smtClean="0"/>
              <a:t> </a:t>
            </a:r>
            <a:r>
              <a:rPr lang="tr-TR" dirty="0" err="1" smtClean="0"/>
              <a:t>give</a:t>
            </a:r>
            <a:r>
              <a:rPr lang="tr-TR" dirty="0" smtClean="0"/>
              <a:t> </a:t>
            </a:r>
            <a:r>
              <a:rPr lang="tr-TR" dirty="0" err="1" smtClean="0"/>
              <a:t>the</a:t>
            </a:r>
            <a:r>
              <a:rPr lang="tr-TR" dirty="0" smtClean="0"/>
              <a:t> name an </a:t>
            </a:r>
            <a:r>
              <a:rPr lang="tr-TR" dirty="0" err="1" smtClean="0"/>
              <a:t>Aramaic</a:t>
            </a:r>
            <a:r>
              <a:rPr lang="tr-TR" dirty="0" smtClean="0"/>
              <a:t> </a:t>
            </a:r>
            <a:r>
              <a:rPr lang="tr-TR" dirty="0" err="1" smtClean="0"/>
              <a:t>origin</a:t>
            </a:r>
            <a:r>
              <a:rPr lang="tr-TR" dirty="0" smtClean="0"/>
              <a:t> </a:t>
            </a:r>
            <a:r>
              <a:rPr lang="tr-TR" dirty="0" err="1" smtClean="0"/>
              <a:t>meaning</a:t>
            </a:r>
            <a:r>
              <a:rPr lang="tr-TR" dirty="0" smtClean="0"/>
              <a:t>, “</a:t>
            </a:r>
            <a:r>
              <a:rPr lang="tr-TR" dirty="0" err="1" smtClean="0"/>
              <a:t>the</a:t>
            </a:r>
            <a:r>
              <a:rPr lang="tr-TR" dirty="0" smtClean="0"/>
              <a:t> </a:t>
            </a:r>
            <a:r>
              <a:rPr lang="tr-TR" dirty="0" err="1" smtClean="0"/>
              <a:t>home</a:t>
            </a:r>
            <a:r>
              <a:rPr lang="tr-TR" dirty="0" smtClean="0"/>
              <a:t> </a:t>
            </a:r>
            <a:r>
              <a:rPr lang="tr-TR" dirty="0" err="1" smtClean="0"/>
              <a:t>or</a:t>
            </a:r>
            <a:r>
              <a:rPr lang="tr-TR" dirty="0" smtClean="0"/>
              <a:t> </a:t>
            </a:r>
            <a:r>
              <a:rPr lang="tr-TR" dirty="0" err="1" smtClean="0"/>
              <a:t>enclosure</a:t>
            </a:r>
            <a:r>
              <a:rPr lang="tr-TR" dirty="0" smtClean="0"/>
              <a:t> of </a:t>
            </a:r>
            <a:r>
              <a:rPr lang="tr-TR" dirty="0" err="1" smtClean="0"/>
              <a:t>sheep</a:t>
            </a:r>
            <a:r>
              <a:rPr lang="tr-TR" dirty="0" smtClean="0"/>
              <a:t>”</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Al-Badi Al-</a:t>
            </a:r>
            <a:r>
              <a:rPr lang="tr-TR" b="1" dirty="0" err="1"/>
              <a:t>Asturlabi</a:t>
            </a:r>
            <a:r>
              <a:rPr lang="tr-TR" dirty="0"/>
              <a:t> (d. 1140) </a:t>
            </a:r>
          </a:p>
        </p:txBody>
      </p:sp>
      <p:sp>
        <p:nvSpPr>
          <p:cNvPr id="3" name="2 İçerik Yer Tutucusu"/>
          <p:cNvSpPr>
            <a:spLocks noGrp="1"/>
          </p:cNvSpPr>
          <p:nvPr>
            <p:ph idx="1"/>
          </p:nvPr>
        </p:nvSpPr>
        <p:spPr/>
        <p:txBody>
          <a:bodyPr>
            <a:normAutofit lnSpcReduction="10000"/>
          </a:bodyPr>
          <a:lstStyle/>
          <a:p>
            <a:r>
              <a:rPr lang="en-US" dirty="0"/>
              <a:t>died at Baghdad; he was a Muslim astronomer and director of astronomical observations in the palace of the Seljuk Sultan of Iraq, </a:t>
            </a:r>
            <a:r>
              <a:rPr lang="en-US" dirty="0" err="1"/>
              <a:t>Mughith</a:t>
            </a:r>
            <a:r>
              <a:rPr lang="en-US" dirty="0"/>
              <a:t> Al-Din Mahmud; he compiled astronomical tables known as the </a:t>
            </a:r>
            <a:r>
              <a:rPr lang="en-US" i="1" dirty="0" err="1"/>
              <a:t>Zij</a:t>
            </a:r>
            <a:r>
              <a:rPr lang="en-US" i="1" dirty="0"/>
              <a:t> Al-</a:t>
            </a:r>
            <a:r>
              <a:rPr lang="en-US" i="1" dirty="0" err="1"/>
              <a:t>Mhamudi</a:t>
            </a:r>
            <a:r>
              <a:rPr lang="en-US" dirty="0"/>
              <a:t> (The </a:t>
            </a:r>
            <a:r>
              <a:rPr lang="en-US" dirty="0" err="1"/>
              <a:t>Mahmudic</a:t>
            </a:r>
            <a:r>
              <a:rPr lang="en-US" dirty="0"/>
              <a:t> tables); the greatest expert of those times in the knowledge and construction of astrolabes. He made astronomical observations in Baghdad in 1130.</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Abbasid</a:t>
            </a:r>
            <a:r>
              <a:rPr lang="tr-TR" dirty="0" smtClean="0"/>
              <a:t> </a:t>
            </a:r>
            <a:r>
              <a:rPr lang="tr-TR" dirty="0" err="1" smtClean="0"/>
              <a:t>Caliph</a:t>
            </a:r>
            <a:r>
              <a:rPr lang="tr-TR" dirty="0" smtClean="0"/>
              <a:t> Mansur;</a:t>
            </a:r>
            <a:endParaRPr lang="tr-TR" dirty="0"/>
          </a:p>
        </p:txBody>
      </p:sp>
      <p:sp>
        <p:nvSpPr>
          <p:cNvPr id="3" name="2 İçerik Yer Tutucusu"/>
          <p:cNvSpPr>
            <a:spLocks noGrp="1"/>
          </p:cNvSpPr>
          <p:nvPr>
            <p:ph idx="1"/>
          </p:nvPr>
        </p:nvSpPr>
        <p:spPr/>
        <p:txBody>
          <a:bodyPr>
            <a:normAutofit fontScale="92500"/>
          </a:bodyPr>
          <a:lstStyle/>
          <a:p>
            <a:r>
              <a:rPr lang="tr-TR" dirty="0" err="1" smtClean="0"/>
              <a:t>Called</a:t>
            </a:r>
            <a:r>
              <a:rPr lang="tr-TR" dirty="0" smtClean="0"/>
              <a:t> his </a:t>
            </a:r>
            <a:r>
              <a:rPr lang="tr-TR" dirty="0" err="1" smtClean="0"/>
              <a:t>city</a:t>
            </a:r>
            <a:r>
              <a:rPr lang="tr-TR" dirty="0" smtClean="0"/>
              <a:t> “</a:t>
            </a:r>
            <a:r>
              <a:rPr lang="tr-TR" dirty="0" err="1" smtClean="0"/>
              <a:t>Madinat</a:t>
            </a:r>
            <a:r>
              <a:rPr lang="tr-TR" dirty="0" smtClean="0"/>
              <a:t> al-Salam” (</a:t>
            </a:r>
            <a:r>
              <a:rPr lang="tr-TR" dirty="0" err="1" smtClean="0"/>
              <a:t>city</a:t>
            </a:r>
            <a:r>
              <a:rPr lang="tr-TR" dirty="0" smtClean="0"/>
              <a:t> of </a:t>
            </a:r>
            <a:r>
              <a:rPr lang="tr-TR" dirty="0" err="1" smtClean="0"/>
              <a:t>peace</a:t>
            </a:r>
            <a:r>
              <a:rPr lang="tr-TR" dirty="0" smtClean="0"/>
              <a:t>). </a:t>
            </a:r>
            <a:r>
              <a:rPr lang="tr-TR" dirty="0" err="1" smtClean="0"/>
              <a:t>This</a:t>
            </a:r>
            <a:r>
              <a:rPr lang="tr-TR" dirty="0" smtClean="0"/>
              <a:t> </a:t>
            </a:r>
            <a:r>
              <a:rPr lang="tr-TR" dirty="0" err="1" smtClean="0"/>
              <a:t>was</a:t>
            </a:r>
            <a:r>
              <a:rPr lang="tr-TR" dirty="0" smtClean="0"/>
              <a:t> </a:t>
            </a:r>
            <a:r>
              <a:rPr lang="tr-TR" dirty="0" err="1" smtClean="0"/>
              <a:t>the</a:t>
            </a:r>
            <a:r>
              <a:rPr lang="tr-TR" dirty="0" smtClean="0"/>
              <a:t> </a:t>
            </a:r>
            <a:r>
              <a:rPr lang="tr-TR" dirty="0" err="1" smtClean="0"/>
              <a:t>official</a:t>
            </a:r>
            <a:r>
              <a:rPr lang="tr-TR" dirty="0" smtClean="0"/>
              <a:t> name on </a:t>
            </a:r>
            <a:r>
              <a:rPr lang="tr-TR" dirty="0" err="1" smtClean="0"/>
              <a:t>documents</a:t>
            </a:r>
            <a:r>
              <a:rPr lang="tr-TR" dirty="0" smtClean="0"/>
              <a:t>, </a:t>
            </a:r>
            <a:r>
              <a:rPr lang="tr-TR" dirty="0" err="1" smtClean="0"/>
              <a:t>coins</a:t>
            </a:r>
            <a:r>
              <a:rPr lang="tr-TR" dirty="0"/>
              <a:t> </a:t>
            </a:r>
            <a:r>
              <a:rPr lang="tr-TR" dirty="0" err="1" smtClean="0"/>
              <a:t>etc</a:t>
            </a:r>
            <a:r>
              <a:rPr lang="tr-TR" dirty="0" smtClean="0"/>
              <a:t>. </a:t>
            </a:r>
            <a:r>
              <a:rPr lang="tr-TR" dirty="0" err="1" smtClean="0"/>
              <a:t>Yhe</a:t>
            </a:r>
            <a:r>
              <a:rPr lang="tr-TR" dirty="0" smtClean="0"/>
              <a:t> </a:t>
            </a:r>
            <a:r>
              <a:rPr lang="tr-TR" dirty="0" err="1" smtClean="0"/>
              <a:t>city</a:t>
            </a:r>
            <a:r>
              <a:rPr lang="tr-TR" dirty="0" smtClean="0"/>
              <a:t> </a:t>
            </a:r>
            <a:r>
              <a:rPr lang="tr-TR" dirty="0" err="1" smtClean="0"/>
              <a:t>was</a:t>
            </a:r>
            <a:r>
              <a:rPr lang="tr-TR" dirty="0" smtClean="0"/>
              <a:t> </a:t>
            </a:r>
            <a:r>
              <a:rPr lang="tr-TR" dirty="0" err="1" smtClean="0"/>
              <a:t>built</a:t>
            </a:r>
            <a:r>
              <a:rPr lang="tr-TR" dirty="0" smtClean="0"/>
              <a:t> </a:t>
            </a:r>
            <a:r>
              <a:rPr lang="tr-TR" dirty="0" err="1" smtClean="0"/>
              <a:t>mainly</a:t>
            </a:r>
            <a:r>
              <a:rPr lang="tr-TR" dirty="0" smtClean="0"/>
              <a:t> of sun-</a:t>
            </a:r>
            <a:r>
              <a:rPr lang="tr-TR" dirty="0" err="1" smtClean="0"/>
              <a:t>burnt</a:t>
            </a:r>
            <a:r>
              <a:rPr lang="tr-TR" dirty="0" smtClean="0"/>
              <a:t> </a:t>
            </a:r>
            <a:r>
              <a:rPr lang="tr-TR" dirty="0" err="1" smtClean="0"/>
              <a:t>bricks</a:t>
            </a:r>
            <a:endParaRPr lang="tr-TR" dirty="0" smtClean="0"/>
          </a:p>
          <a:p>
            <a:r>
              <a:rPr lang="tr-TR" dirty="0" err="1" smtClean="0"/>
              <a:t>The</a:t>
            </a:r>
            <a:r>
              <a:rPr lang="tr-TR" dirty="0" smtClean="0"/>
              <a:t> plan of </a:t>
            </a:r>
            <a:r>
              <a:rPr lang="tr-TR" dirty="0" err="1" smtClean="0"/>
              <a:t>Baghdad</a:t>
            </a:r>
            <a:r>
              <a:rPr lang="tr-TR" dirty="0" smtClean="0"/>
              <a:t> </a:t>
            </a:r>
            <a:r>
              <a:rPr lang="tr-TR" dirty="0" err="1" smtClean="0"/>
              <a:t>reflects</a:t>
            </a:r>
            <a:r>
              <a:rPr lang="tr-TR" dirty="0" smtClean="0"/>
              <a:t> </a:t>
            </a:r>
            <a:r>
              <a:rPr lang="tr-TR" dirty="0" err="1" smtClean="0"/>
              <a:t>social</a:t>
            </a:r>
            <a:r>
              <a:rPr lang="tr-TR" dirty="0" smtClean="0"/>
              <a:t> </a:t>
            </a:r>
            <a:r>
              <a:rPr lang="tr-TR" dirty="0" err="1" smtClean="0"/>
              <a:t>ideas</a:t>
            </a:r>
            <a:r>
              <a:rPr lang="tr-TR" dirty="0" smtClean="0"/>
              <a:t>. </a:t>
            </a:r>
            <a:r>
              <a:rPr lang="tr-TR" dirty="0" err="1" smtClean="0"/>
              <a:t>Each</a:t>
            </a:r>
            <a:r>
              <a:rPr lang="tr-TR" dirty="0" smtClean="0"/>
              <a:t> </a:t>
            </a:r>
            <a:r>
              <a:rPr lang="tr-TR" dirty="0" err="1" smtClean="0"/>
              <a:t>quarter</a:t>
            </a:r>
            <a:r>
              <a:rPr lang="tr-TR" dirty="0" smtClean="0"/>
              <a:t> had a </a:t>
            </a:r>
            <a:r>
              <a:rPr lang="tr-TR" dirty="0" err="1" smtClean="0"/>
              <a:t>person</a:t>
            </a:r>
            <a:r>
              <a:rPr lang="tr-TR" dirty="0" smtClean="0"/>
              <a:t> in </a:t>
            </a:r>
            <a:r>
              <a:rPr lang="tr-TR" dirty="0" err="1" smtClean="0"/>
              <a:t>charge</a:t>
            </a:r>
            <a:r>
              <a:rPr lang="tr-TR" dirty="0" smtClean="0"/>
              <a:t>, </a:t>
            </a:r>
            <a:r>
              <a:rPr lang="tr-TR" dirty="0" err="1" smtClean="0"/>
              <a:t>and</a:t>
            </a:r>
            <a:r>
              <a:rPr lang="tr-TR" dirty="0" smtClean="0"/>
              <a:t> </a:t>
            </a:r>
            <a:r>
              <a:rPr lang="tr-TR" dirty="0" err="1" smtClean="0"/>
              <a:t>generally</a:t>
            </a:r>
            <a:r>
              <a:rPr lang="tr-TR" dirty="0" smtClean="0"/>
              <a:t> had a </a:t>
            </a:r>
            <a:r>
              <a:rPr lang="tr-TR" dirty="0" err="1" smtClean="0"/>
              <a:t>homogeneous</a:t>
            </a:r>
            <a:r>
              <a:rPr lang="tr-TR" dirty="0" smtClean="0"/>
              <a:t> </a:t>
            </a:r>
            <a:r>
              <a:rPr lang="tr-TR" dirty="0" err="1" smtClean="0"/>
              <a:t>group</a:t>
            </a:r>
            <a:r>
              <a:rPr lang="tr-TR" dirty="0" smtClean="0"/>
              <a:t>, </a:t>
            </a:r>
            <a:r>
              <a:rPr lang="tr-TR" dirty="0" err="1" smtClean="0"/>
              <a:t>ethnically</a:t>
            </a:r>
            <a:r>
              <a:rPr lang="tr-TR" dirty="0" smtClean="0"/>
              <a:t> </a:t>
            </a:r>
            <a:r>
              <a:rPr lang="tr-TR" dirty="0" err="1" smtClean="0"/>
              <a:t>or</a:t>
            </a:r>
            <a:r>
              <a:rPr lang="tr-TR" dirty="0" smtClean="0"/>
              <a:t> </a:t>
            </a:r>
            <a:r>
              <a:rPr lang="tr-TR" dirty="0" err="1" smtClean="0"/>
              <a:t>by</a:t>
            </a:r>
            <a:r>
              <a:rPr lang="tr-TR" dirty="0" smtClean="0"/>
              <a:t> </a:t>
            </a:r>
            <a:r>
              <a:rPr lang="tr-TR" dirty="0" err="1" smtClean="0"/>
              <a:t>vocation</a:t>
            </a:r>
            <a:r>
              <a:rPr lang="tr-TR" dirty="0" smtClean="0"/>
              <a:t>.</a:t>
            </a:r>
          </a:p>
          <a:p>
            <a:r>
              <a:rPr lang="tr-TR" dirty="0" err="1" smtClean="0"/>
              <a:t>Markets</a:t>
            </a:r>
            <a:r>
              <a:rPr lang="tr-TR" dirty="0" smtClean="0"/>
              <a:t> </a:t>
            </a:r>
            <a:r>
              <a:rPr lang="tr-TR" dirty="0" err="1" smtClean="0"/>
              <a:t>play</a:t>
            </a:r>
            <a:r>
              <a:rPr lang="tr-TR" dirty="0" smtClean="0"/>
              <a:t> a </a:t>
            </a:r>
            <a:r>
              <a:rPr lang="tr-TR" dirty="0" err="1" smtClean="0"/>
              <a:t>prominent</a:t>
            </a:r>
            <a:r>
              <a:rPr lang="tr-TR" dirty="0" smtClean="0"/>
              <a:t> </a:t>
            </a:r>
            <a:r>
              <a:rPr lang="tr-TR" dirty="0" err="1" smtClean="0"/>
              <a:t>part</a:t>
            </a:r>
            <a:r>
              <a:rPr lang="tr-TR" dirty="0" smtClean="0"/>
              <a:t> in </a:t>
            </a:r>
            <a:r>
              <a:rPr lang="tr-TR" dirty="0" err="1" smtClean="0"/>
              <a:t>the</a:t>
            </a:r>
            <a:r>
              <a:rPr lang="tr-TR" dirty="0" smtClean="0"/>
              <a:t> plan of </a:t>
            </a:r>
            <a:r>
              <a:rPr lang="tr-TR" dirty="0" err="1" smtClean="0"/>
              <a:t>Baghdad</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smtClean="0"/>
              <a:t>Baghdad</a:t>
            </a:r>
            <a:r>
              <a:rPr lang="tr-TR" dirty="0" smtClean="0"/>
              <a:t> </a:t>
            </a:r>
            <a:r>
              <a:rPr lang="tr-TR" dirty="0" err="1" smtClean="0"/>
              <a:t>was</a:t>
            </a:r>
            <a:r>
              <a:rPr lang="tr-TR" dirty="0" smtClean="0"/>
              <a:t> a </a:t>
            </a:r>
            <a:r>
              <a:rPr lang="tr-TR" dirty="0" err="1" smtClean="0"/>
              <a:t>great</a:t>
            </a:r>
            <a:r>
              <a:rPr lang="tr-TR" dirty="0" smtClean="0"/>
              <a:t> </a:t>
            </a:r>
            <a:r>
              <a:rPr lang="tr-TR" dirty="0" err="1" smtClean="0"/>
              <a:t>centre</a:t>
            </a:r>
            <a:r>
              <a:rPr lang="tr-TR" dirty="0" smtClean="0"/>
              <a:t> of </a:t>
            </a:r>
            <a:r>
              <a:rPr lang="tr-TR" dirty="0" err="1" smtClean="0"/>
              <a:t>culture</a:t>
            </a:r>
            <a:r>
              <a:rPr lang="tr-TR" dirty="0" smtClean="0"/>
              <a:t>. </a:t>
            </a:r>
            <a:r>
              <a:rPr lang="tr-TR" dirty="0" err="1" smtClean="0"/>
              <a:t>It</a:t>
            </a:r>
            <a:r>
              <a:rPr lang="tr-TR" dirty="0" smtClean="0"/>
              <a:t> </a:t>
            </a:r>
            <a:r>
              <a:rPr lang="tr-TR" dirty="0" err="1" smtClean="0"/>
              <a:t>was</a:t>
            </a:r>
            <a:r>
              <a:rPr lang="tr-TR" dirty="0" smtClean="0"/>
              <a:t> </a:t>
            </a:r>
            <a:r>
              <a:rPr lang="tr-TR" dirty="0" err="1" smtClean="0"/>
              <a:t>the</a:t>
            </a:r>
            <a:r>
              <a:rPr lang="tr-TR" dirty="0" smtClean="0"/>
              <a:t> </a:t>
            </a:r>
            <a:r>
              <a:rPr lang="tr-TR" dirty="0" err="1" smtClean="0"/>
              <a:t>home</a:t>
            </a:r>
            <a:r>
              <a:rPr lang="tr-TR" dirty="0" smtClean="0"/>
              <a:t> of </a:t>
            </a:r>
            <a:r>
              <a:rPr lang="tr-TR" dirty="0" err="1" smtClean="0"/>
              <a:t>the</a:t>
            </a:r>
            <a:r>
              <a:rPr lang="tr-TR" dirty="0" smtClean="0"/>
              <a:t> </a:t>
            </a:r>
            <a:r>
              <a:rPr lang="tr-TR" dirty="0" err="1" smtClean="0"/>
              <a:t>Hanafî</a:t>
            </a:r>
            <a:r>
              <a:rPr lang="tr-TR" dirty="0" smtClean="0"/>
              <a:t> </a:t>
            </a:r>
            <a:r>
              <a:rPr lang="tr-TR" dirty="0" err="1" smtClean="0"/>
              <a:t>and</a:t>
            </a:r>
            <a:r>
              <a:rPr lang="tr-TR" dirty="0" smtClean="0"/>
              <a:t> </a:t>
            </a:r>
            <a:r>
              <a:rPr lang="tr-TR" dirty="0" err="1" smtClean="0"/>
              <a:t>Hanbalî</a:t>
            </a:r>
            <a:r>
              <a:rPr lang="tr-TR" dirty="0" smtClean="0"/>
              <a:t> </a:t>
            </a:r>
            <a:r>
              <a:rPr lang="tr-TR" dirty="0" err="1" smtClean="0"/>
              <a:t>school</a:t>
            </a:r>
            <a:r>
              <a:rPr lang="tr-TR" dirty="0" smtClean="0"/>
              <a:t> of </a:t>
            </a:r>
            <a:r>
              <a:rPr lang="tr-TR" dirty="0" err="1" smtClean="0"/>
              <a:t>law</a:t>
            </a:r>
            <a:r>
              <a:rPr lang="tr-TR" dirty="0" smtClean="0"/>
              <a:t>. </a:t>
            </a:r>
            <a:r>
              <a:rPr lang="tr-TR" dirty="0" err="1" smtClean="0"/>
              <a:t>It</a:t>
            </a:r>
            <a:r>
              <a:rPr lang="tr-TR" dirty="0" smtClean="0"/>
              <a:t> </a:t>
            </a:r>
            <a:r>
              <a:rPr lang="tr-TR" dirty="0" err="1" smtClean="0"/>
              <a:t>was</a:t>
            </a:r>
            <a:r>
              <a:rPr lang="tr-TR" dirty="0" smtClean="0"/>
              <a:t> </a:t>
            </a:r>
            <a:r>
              <a:rPr lang="tr-TR" dirty="0" err="1" smtClean="0"/>
              <a:t>the</a:t>
            </a:r>
            <a:r>
              <a:rPr lang="tr-TR" dirty="0" smtClean="0"/>
              <a:t> </a:t>
            </a:r>
            <a:r>
              <a:rPr lang="tr-TR" dirty="0" err="1" smtClean="0"/>
              <a:t>centre</a:t>
            </a:r>
            <a:r>
              <a:rPr lang="tr-TR" dirty="0" smtClean="0"/>
              <a:t> </a:t>
            </a:r>
            <a:r>
              <a:rPr lang="tr-TR" dirty="0" err="1" smtClean="0"/>
              <a:t>for</a:t>
            </a:r>
            <a:r>
              <a:rPr lang="tr-TR" dirty="0" smtClean="0"/>
              <a:t> </a:t>
            </a:r>
            <a:r>
              <a:rPr lang="tr-TR" dirty="0" err="1" smtClean="0"/>
              <a:t>translations</a:t>
            </a:r>
            <a:r>
              <a:rPr lang="tr-TR" dirty="0" smtClean="0"/>
              <a:t>, in </a:t>
            </a:r>
            <a:r>
              <a:rPr lang="tr-TR" dirty="0" err="1" smtClean="0"/>
              <a:t>the</a:t>
            </a:r>
            <a:r>
              <a:rPr lang="tr-TR" dirty="0" smtClean="0"/>
              <a:t> Bayt al-</a:t>
            </a:r>
            <a:r>
              <a:rPr lang="tr-TR" dirty="0" err="1" smtClean="0"/>
              <a:t>Hikma</a:t>
            </a:r>
            <a:r>
              <a:rPr lang="tr-TR" dirty="0"/>
              <a:t> </a:t>
            </a:r>
            <a:r>
              <a:rPr lang="tr-TR" dirty="0" err="1" smtClean="0"/>
              <a:t>and</a:t>
            </a:r>
            <a:r>
              <a:rPr lang="tr-TR" dirty="0" smtClean="0"/>
              <a:t> </a:t>
            </a:r>
            <a:r>
              <a:rPr lang="tr-TR" dirty="0" err="1" smtClean="0"/>
              <a:t>out</a:t>
            </a:r>
            <a:r>
              <a:rPr lang="tr-TR" dirty="0" smtClean="0"/>
              <a:t> </a:t>
            </a:r>
            <a:r>
              <a:rPr lang="tr-TR" dirty="0" err="1" smtClean="0"/>
              <a:t>side</a:t>
            </a:r>
            <a:r>
              <a:rPr lang="tr-TR" dirty="0" smtClean="0"/>
              <a:t>, </a:t>
            </a:r>
            <a:r>
              <a:rPr lang="tr-TR" dirty="0" err="1" smtClean="0"/>
              <a:t>and</a:t>
            </a:r>
            <a:r>
              <a:rPr lang="tr-TR" dirty="0" smtClean="0"/>
              <a:t> of </a:t>
            </a:r>
            <a:r>
              <a:rPr lang="tr-TR" dirty="0" err="1" smtClean="0"/>
              <a:t>some</a:t>
            </a:r>
            <a:r>
              <a:rPr lang="tr-TR" dirty="0" smtClean="0"/>
              <a:t> </a:t>
            </a:r>
            <a:r>
              <a:rPr lang="tr-TR" dirty="0" err="1" smtClean="0"/>
              <a:t>scientific</a:t>
            </a:r>
            <a:r>
              <a:rPr lang="tr-TR" dirty="0" smtClean="0"/>
              <a:t> </a:t>
            </a:r>
            <a:r>
              <a:rPr lang="tr-TR" dirty="0" err="1" smtClean="0"/>
              <a:t>experimentation</a:t>
            </a:r>
            <a:r>
              <a:rPr lang="tr-TR" dirty="0" smtClean="0"/>
              <a:t>. </a:t>
            </a:r>
            <a:r>
              <a:rPr lang="tr-TR" dirty="0" err="1" smtClean="0"/>
              <a:t>Its</a:t>
            </a:r>
            <a:r>
              <a:rPr lang="tr-TR" dirty="0" smtClean="0"/>
              <a:t> </a:t>
            </a:r>
            <a:r>
              <a:rPr lang="tr-TR" dirty="0" err="1" smtClean="0"/>
              <a:t>mosques</a:t>
            </a:r>
            <a:r>
              <a:rPr lang="tr-TR" dirty="0" smtClean="0"/>
              <a:t>, </a:t>
            </a:r>
            <a:r>
              <a:rPr lang="tr-TR" dirty="0" err="1" smtClean="0"/>
              <a:t>especially</a:t>
            </a:r>
            <a:r>
              <a:rPr lang="tr-TR" dirty="0" smtClean="0"/>
              <a:t> </a:t>
            </a:r>
            <a:r>
              <a:rPr lang="tr-TR" dirty="0" err="1" smtClean="0"/>
              <a:t>the</a:t>
            </a:r>
            <a:r>
              <a:rPr lang="tr-TR" dirty="0" smtClean="0"/>
              <a:t> </a:t>
            </a:r>
            <a:r>
              <a:rPr lang="tr-TR" dirty="0" err="1" smtClean="0"/>
              <a:t>Jami</a:t>
            </a:r>
            <a:r>
              <a:rPr lang="tr-TR" dirty="0" smtClean="0"/>
              <a:t>’ al-Mansur, </a:t>
            </a:r>
            <a:r>
              <a:rPr lang="tr-TR" dirty="0" err="1" smtClean="0"/>
              <a:t>were</a:t>
            </a:r>
            <a:r>
              <a:rPr lang="tr-TR" dirty="0" smtClean="0"/>
              <a:t> </a:t>
            </a:r>
            <a:r>
              <a:rPr lang="tr-TR" dirty="0" err="1" smtClean="0"/>
              <a:t>great</a:t>
            </a:r>
            <a:r>
              <a:rPr lang="tr-TR" dirty="0" smtClean="0"/>
              <a:t> </a:t>
            </a:r>
            <a:r>
              <a:rPr lang="tr-TR" dirty="0" err="1" smtClean="0"/>
              <a:t>centres</a:t>
            </a:r>
            <a:r>
              <a:rPr lang="tr-TR" dirty="0" smtClean="0"/>
              <a:t> of </a:t>
            </a:r>
            <a:r>
              <a:rPr lang="tr-TR" dirty="0" err="1" smtClean="0"/>
              <a:t>learning</a:t>
            </a:r>
            <a:r>
              <a:rPr lang="tr-TR" dirty="0" smtClean="0"/>
              <a:t>. </a:t>
            </a:r>
            <a:r>
              <a:rPr lang="tr-TR" dirty="0" err="1" smtClean="0"/>
              <a:t>The</a:t>
            </a:r>
            <a:r>
              <a:rPr lang="tr-TR" dirty="0" smtClean="0"/>
              <a:t> </a:t>
            </a:r>
            <a:r>
              <a:rPr lang="tr-TR" dirty="0" err="1" smtClean="0"/>
              <a:t>large</a:t>
            </a:r>
            <a:r>
              <a:rPr lang="tr-TR" dirty="0" smtClean="0"/>
              <a:t> </a:t>
            </a:r>
            <a:r>
              <a:rPr lang="tr-TR" dirty="0" err="1" smtClean="0"/>
              <a:t>number</a:t>
            </a:r>
            <a:r>
              <a:rPr lang="tr-TR" dirty="0" smtClean="0"/>
              <a:t> of </a:t>
            </a:r>
            <a:r>
              <a:rPr lang="tr-TR" dirty="0" err="1" smtClean="0"/>
              <a:t>bookshops</a:t>
            </a:r>
            <a:r>
              <a:rPr lang="tr-TR" dirty="0" smtClean="0"/>
              <a:t> </a:t>
            </a:r>
            <a:r>
              <a:rPr lang="tr-TR" dirty="0" err="1" smtClean="0"/>
              <a:t>which</a:t>
            </a:r>
            <a:r>
              <a:rPr lang="tr-TR" dirty="0" smtClean="0"/>
              <a:t> </a:t>
            </a:r>
            <a:r>
              <a:rPr lang="tr-TR" dirty="0" err="1" smtClean="0"/>
              <a:t>were</a:t>
            </a:r>
            <a:r>
              <a:rPr lang="tr-TR" dirty="0" smtClean="0"/>
              <a:t> </a:t>
            </a:r>
            <a:r>
              <a:rPr lang="tr-TR" dirty="0" err="1" smtClean="0"/>
              <a:t>sometimes</a:t>
            </a:r>
            <a:r>
              <a:rPr lang="tr-TR" dirty="0" smtClean="0"/>
              <a:t> </a:t>
            </a:r>
            <a:r>
              <a:rPr lang="tr-TR" dirty="0" err="1" smtClean="0"/>
              <a:t>literary</a:t>
            </a:r>
            <a:r>
              <a:rPr lang="tr-TR" dirty="0" smtClean="0"/>
              <a:t> </a:t>
            </a:r>
            <a:r>
              <a:rPr lang="tr-TR" dirty="0" err="1" smtClean="0"/>
              <a:t>salons</a:t>
            </a:r>
            <a:r>
              <a:rPr lang="tr-TR" dirty="0" smtClean="0"/>
              <a:t>, </a:t>
            </a:r>
            <a:r>
              <a:rPr lang="tr-TR" dirty="0" err="1" smtClean="0"/>
              <a:t>indicates</a:t>
            </a:r>
            <a:r>
              <a:rPr lang="tr-TR" dirty="0" smtClean="0"/>
              <a:t> </a:t>
            </a:r>
            <a:r>
              <a:rPr lang="tr-TR" dirty="0" err="1" smtClean="0"/>
              <a:t>the</a:t>
            </a:r>
            <a:r>
              <a:rPr lang="tr-TR" dirty="0" smtClean="0"/>
              <a:t> </a:t>
            </a:r>
            <a:r>
              <a:rPr lang="tr-TR" dirty="0" err="1" smtClean="0"/>
              <a:t>extent</a:t>
            </a:r>
            <a:r>
              <a:rPr lang="tr-TR" dirty="0" smtClean="0"/>
              <a:t> of </a:t>
            </a:r>
            <a:r>
              <a:rPr lang="tr-TR" dirty="0" err="1" smtClean="0"/>
              <a:t>cultural</a:t>
            </a:r>
            <a:r>
              <a:rPr lang="tr-TR" dirty="0" smtClean="0"/>
              <a:t> </a:t>
            </a:r>
            <a:r>
              <a:rPr lang="tr-TR" dirty="0" err="1" smtClean="0"/>
              <a:t>activities</a:t>
            </a:r>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Its</a:t>
            </a:r>
            <a:r>
              <a:rPr lang="tr-TR" dirty="0" smtClean="0"/>
              <a:t> </a:t>
            </a:r>
            <a:r>
              <a:rPr lang="tr-TR" dirty="0" err="1" smtClean="0"/>
              <a:t>poets</a:t>
            </a:r>
            <a:r>
              <a:rPr lang="tr-TR" dirty="0" smtClean="0"/>
              <a:t>, </a:t>
            </a:r>
            <a:r>
              <a:rPr lang="tr-TR" dirty="0" err="1" smtClean="0"/>
              <a:t>historians</a:t>
            </a:r>
            <a:r>
              <a:rPr lang="tr-TR" dirty="0" smtClean="0"/>
              <a:t>, </a:t>
            </a:r>
            <a:r>
              <a:rPr lang="tr-TR" dirty="0" err="1" smtClean="0"/>
              <a:t>and</a:t>
            </a:r>
            <a:r>
              <a:rPr lang="tr-TR" dirty="0" smtClean="0"/>
              <a:t> </a:t>
            </a:r>
            <a:r>
              <a:rPr lang="tr-TR" dirty="0" err="1" smtClean="0"/>
              <a:t>scholars</a:t>
            </a:r>
            <a:r>
              <a:rPr lang="tr-TR" dirty="0" smtClean="0"/>
              <a:t> </a:t>
            </a:r>
            <a:r>
              <a:rPr lang="tr-TR" dirty="0" err="1" smtClean="0"/>
              <a:t>are</a:t>
            </a:r>
            <a:r>
              <a:rPr lang="tr-TR" dirty="0" smtClean="0"/>
              <a:t> </a:t>
            </a:r>
            <a:r>
              <a:rPr lang="tr-TR" dirty="0" err="1" smtClean="0"/>
              <a:t>too</a:t>
            </a:r>
            <a:r>
              <a:rPr lang="tr-TR" dirty="0" smtClean="0"/>
              <a:t> </a:t>
            </a:r>
            <a:r>
              <a:rPr lang="tr-TR" dirty="0" err="1" smtClean="0"/>
              <a:t>numerous</a:t>
            </a:r>
            <a:r>
              <a:rPr lang="tr-TR" dirty="0" smtClean="0"/>
              <a:t> </a:t>
            </a:r>
            <a:r>
              <a:rPr lang="tr-TR" dirty="0" err="1" smtClean="0"/>
              <a:t>to</a:t>
            </a:r>
            <a:r>
              <a:rPr lang="tr-TR" dirty="0" smtClean="0"/>
              <a:t> </a:t>
            </a:r>
            <a:r>
              <a:rPr lang="tr-TR" dirty="0" err="1" smtClean="0"/>
              <a:t>mention</a:t>
            </a:r>
            <a:r>
              <a:rPr lang="tr-TR" dirty="0" smtClean="0"/>
              <a:t>. Not </a:t>
            </a:r>
            <a:r>
              <a:rPr lang="tr-TR" dirty="0" err="1" smtClean="0"/>
              <a:t>only</a:t>
            </a:r>
            <a:r>
              <a:rPr lang="tr-TR" dirty="0" smtClean="0"/>
              <a:t> </a:t>
            </a:r>
            <a:r>
              <a:rPr lang="tr-TR" dirty="0" err="1" smtClean="0"/>
              <a:t>caliphs</a:t>
            </a:r>
            <a:r>
              <a:rPr lang="tr-TR" dirty="0" smtClean="0"/>
              <a:t>, but </a:t>
            </a:r>
            <a:r>
              <a:rPr lang="tr-TR" dirty="0" err="1" smtClean="0"/>
              <a:t>ministers</a:t>
            </a:r>
            <a:r>
              <a:rPr lang="tr-TR" dirty="0" smtClean="0"/>
              <a:t> </a:t>
            </a:r>
            <a:r>
              <a:rPr lang="tr-TR" dirty="0" err="1" smtClean="0"/>
              <a:t>and</a:t>
            </a:r>
            <a:r>
              <a:rPr lang="tr-TR" dirty="0" smtClean="0"/>
              <a:t> </a:t>
            </a:r>
            <a:r>
              <a:rPr lang="tr-TR" dirty="0" err="1" smtClean="0"/>
              <a:t>dignitaries</a:t>
            </a:r>
            <a:r>
              <a:rPr lang="tr-TR" dirty="0" smtClean="0"/>
              <a:t> </a:t>
            </a:r>
            <a:r>
              <a:rPr lang="tr-TR" dirty="0" err="1" smtClean="0"/>
              <a:t>gave</a:t>
            </a:r>
            <a:r>
              <a:rPr lang="tr-TR" dirty="0" smtClean="0"/>
              <a:t> </a:t>
            </a:r>
            <a:r>
              <a:rPr lang="tr-TR" dirty="0" err="1" smtClean="0"/>
              <a:t>every</a:t>
            </a:r>
            <a:r>
              <a:rPr lang="tr-TR" dirty="0" smtClean="0"/>
              <a:t> </a:t>
            </a:r>
            <a:r>
              <a:rPr lang="tr-TR" dirty="0" err="1" smtClean="0"/>
              <a:t>encouragement</a:t>
            </a:r>
            <a:r>
              <a:rPr lang="tr-TR" dirty="0" smtClean="0"/>
              <a:t> </a:t>
            </a:r>
            <a:r>
              <a:rPr lang="tr-TR" dirty="0" err="1" smtClean="0"/>
              <a:t>to</a:t>
            </a:r>
            <a:r>
              <a:rPr lang="tr-TR" dirty="0" smtClean="0"/>
              <a:t> </a:t>
            </a:r>
            <a:r>
              <a:rPr lang="tr-TR" dirty="0" err="1" smtClean="0"/>
              <a:t>learning</a:t>
            </a:r>
            <a:r>
              <a:rPr lang="tr-TR" dirty="0" smtClean="0"/>
              <a:t>.</a:t>
            </a:r>
          </a:p>
          <a:p>
            <a:r>
              <a:rPr lang="tr-TR" dirty="0" err="1" smtClean="0"/>
              <a:t>The</a:t>
            </a:r>
            <a:r>
              <a:rPr lang="tr-TR" dirty="0" smtClean="0"/>
              <a:t> </a:t>
            </a:r>
            <a:r>
              <a:rPr lang="tr-TR" dirty="0" err="1" smtClean="0"/>
              <a:t>creative</a:t>
            </a:r>
            <a:r>
              <a:rPr lang="tr-TR" dirty="0" smtClean="0"/>
              <a:t> </a:t>
            </a:r>
            <a:r>
              <a:rPr lang="tr-TR" dirty="0" err="1" smtClean="0"/>
              <a:t>period</a:t>
            </a:r>
            <a:r>
              <a:rPr lang="tr-TR" dirty="0" smtClean="0"/>
              <a:t> of </a:t>
            </a:r>
            <a:r>
              <a:rPr lang="tr-TR" dirty="0" err="1" smtClean="0"/>
              <a:t>Islamic</a:t>
            </a:r>
            <a:r>
              <a:rPr lang="tr-TR" dirty="0" smtClean="0"/>
              <a:t> </a:t>
            </a:r>
            <a:r>
              <a:rPr lang="tr-TR" dirty="0" err="1" smtClean="0"/>
              <a:t>culture</a:t>
            </a:r>
            <a:r>
              <a:rPr lang="tr-TR" dirty="0" smtClean="0"/>
              <a:t> is </a:t>
            </a:r>
            <a:r>
              <a:rPr lang="tr-TR" dirty="0" err="1" smtClean="0"/>
              <a:t>associated</a:t>
            </a:r>
            <a:r>
              <a:rPr lang="tr-TR" dirty="0" smtClean="0"/>
              <a:t> </a:t>
            </a:r>
            <a:r>
              <a:rPr lang="tr-TR" dirty="0" err="1" smtClean="0"/>
              <a:t>with</a:t>
            </a:r>
            <a:r>
              <a:rPr lang="tr-TR" dirty="0" smtClean="0"/>
              <a:t> </a:t>
            </a:r>
            <a:r>
              <a:rPr lang="tr-TR" dirty="0" err="1" smtClean="0"/>
              <a:t>the</a:t>
            </a:r>
            <a:r>
              <a:rPr lang="tr-TR" dirty="0" smtClean="0"/>
              <a:t> </a:t>
            </a:r>
            <a:r>
              <a:rPr lang="tr-TR" dirty="0" err="1" smtClean="0"/>
              <a:t>city</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err="1"/>
              <a:t>During</a:t>
            </a:r>
            <a:r>
              <a:rPr lang="tr-TR" dirty="0"/>
              <a:t> </a:t>
            </a:r>
            <a:r>
              <a:rPr lang="tr-TR" dirty="0" err="1"/>
              <a:t>this</a:t>
            </a:r>
            <a:r>
              <a:rPr lang="tr-TR" dirty="0"/>
              <a:t> </a:t>
            </a:r>
            <a:r>
              <a:rPr lang="tr-TR" dirty="0" err="1"/>
              <a:t>period</a:t>
            </a:r>
            <a:r>
              <a:rPr lang="tr-TR" dirty="0"/>
              <a:t>, </a:t>
            </a:r>
            <a:r>
              <a:rPr lang="tr-TR" dirty="0" err="1"/>
              <a:t>artists</a:t>
            </a:r>
            <a:r>
              <a:rPr lang="tr-TR" dirty="0"/>
              <a:t>, </a:t>
            </a:r>
            <a:r>
              <a:rPr lang="tr-TR" dirty="0" err="1"/>
              <a:t>engineers</a:t>
            </a:r>
            <a:r>
              <a:rPr lang="tr-TR" dirty="0"/>
              <a:t>, </a:t>
            </a:r>
            <a:r>
              <a:rPr lang="tr-TR" dirty="0" err="1"/>
              <a:t>scholars</a:t>
            </a:r>
            <a:r>
              <a:rPr lang="tr-TR" dirty="0"/>
              <a:t>, </a:t>
            </a:r>
            <a:r>
              <a:rPr lang="tr-TR" dirty="0" err="1"/>
              <a:t>poets</a:t>
            </a:r>
            <a:r>
              <a:rPr lang="tr-TR" dirty="0"/>
              <a:t>, </a:t>
            </a:r>
            <a:r>
              <a:rPr lang="tr-TR" dirty="0" err="1"/>
              <a:t>philosophers</a:t>
            </a:r>
            <a:r>
              <a:rPr lang="tr-TR" dirty="0"/>
              <a:t>, </a:t>
            </a:r>
            <a:r>
              <a:rPr lang="tr-TR" dirty="0" err="1"/>
              <a:t>geographers</a:t>
            </a:r>
            <a:r>
              <a:rPr lang="tr-TR" dirty="0"/>
              <a:t> </a:t>
            </a:r>
            <a:r>
              <a:rPr lang="tr-TR" dirty="0" err="1"/>
              <a:t>and</a:t>
            </a:r>
            <a:r>
              <a:rPr lang="tr-TR" dirty="0"/>
              <a:t> </a:t>
            </a:r>
            <a:r>
              <a:rPr lang="tr-TR" dirty="0" err="1"/>
              <a:t>traders</a:t>
            </a:r>
            <a:r>
              <a:rPr lang="tr-TR" dirty="0"/>
              <a:t> in </a:t>
            </a:r>
            <a:r>
              <a:rPr lang="tr-TR" dirty="0" err="1"/>
              <a:t>the</a:t>
            </a:r>
            <a:r>
              <a:rPr lang="tr-TR" dirty="0"/>
              <a:t> </a:t>
            </a:r>
            <a:r>
              <a:rPr lang="tr-TR" dirty="0" err="1"/>
              <a:t>Islamic</a:t>
            </a:r>
            <a:r>
              <a:rPr lang="tr-TR" dirty="0"/>
              <a:t> </a:t>
            </a:r>
            <a:r>
              <a:rPr lang="tr-TR" dirty="0" err="1"/>
              <a:t>world</a:t>
            </a:r>
            <a:r>
              <a:rPr lang="tr-TR" dirty="0"/>
              <a:t> </a:t>
            </a:r>
            <a:r>
              <a:rPr lang="tr-TR" dirty="0" err="1"/>
              <a:t>contributed</a:t>
            </a:r>
            <a:r>
              <a:rPr lang="tr-TR" dirty="0"/>
              <a:t> </a:t>
            </a:r>
            <a:r>
              <a:rPr lang="tr-TR" dirty="0" err="1"/>
              <a:t>to</a:t>
            </a:r>
            <a:r>
              <a:rPr lang="tr-TR" dirty="0"/>
              <a:t> </a:t>
            </a:r>
            <a:r>
              <a:rPr lang="tr-TR" dirty="0" err="1"/>
              <a:t>agriculture</a:t>
            </a:r>
            <a:r>
              <a:rPr lang="tr-TR" dirty="0"/>
              <a:t>, </a:t>
            </a:r>
            <a:r>
              <a:rPr lang="tr-TR" dirty="0" err="1"/>
              <a:t>the</a:t>
            </a:r>
            <a:r>
              <a:rPr lang="tr-TR" dirty="0"/>
              <a:t> </a:t>
            </a:r>
            <a:r>
              <a:rPr lang="tr-TR" dirty="0" err="1"/>
              <a:t>arts</a:t>
            </a:r>
            <a:r>
              <a:rPr lang="tr-TR" dirty="0"/>
              <a:t>, </a:t>
            </a:r>
            <a:r>
              <a:rPr lang="tr-TR" dirty="0" err="1"/>
              <a:t>economics</a:t>
            </a:r>
            <a:r>
              <a:rPr lang="tr-TR" dirty="0"/>
              <a:t>, </a:t>
            </a:r>
            <a:r>
              <a:rPr lang="tr-TR" dirty="0" err="1"/>
              <a:t>industry</a:t>
            </a:r>
            <a:r>
              <a:rPr lang="tr-TR" dirty="0"/>
              <a:t>, </a:t>
            </a:r>
            <a:r>
              <a:rPr lang="tr-TR" dirty="0" err="1"/>
              <a:t>law</a:t>
            </a:r>
            <a:r>
              <a:rPr lang="tr-TR" dirty="0"/>
              <a:t>, </a:t>
            </a:r>
            <a:r>
              <a:rPr lang="tr-TR" dirty="0" err="1"/>
              <a:t>literature</a:t>
            </a:r>
            <a:r>
              <a:rPr lang="tr-TR" dirty="0"/>
              <a:t>,</a:t>
            </a:r>
            <a:r>
              <a:rPr lang="tr-TR" dirty="0" err="1"/>
              <a:t>navigation</a:t>
            </a:r>
            <a:r>
              <a:rPr lang="tr-TR" dirty="0"/>
              <a:t>, </a:t>
            </a:r>
            <a:r>
              <a:rPr lang="tr-TR" dirty="0" err="1"/>
              <a:t>philosophy</a:t>
            </a:r>
            <a:r>
              <a:rPr lang="tr-TR" dirty="0"/>
              <a:t>, </a:t>
            </a:r>
            <a:r>
              <a:rPr lang="tr-TR" dirty="0" err="1"/>
              <a:t>sciences</a:t>
            </a:r>
            <a:r>
              <a:rPr lang="tr-TR" dirty="0"/>
              <a:t>, </a:t>
            </a:r>
            <a:r>
              <a:rPr lang="tr-TR" dirty="0" err="1"/>
              <a:t>sociology</a:t>
            </a:r>
            <a:r>
              <a:rPr lang="tr-TR" dirty="0"/>
              <a:t>, </a:t>
            </a:r>
            <a:r>
              <a:rPr lang="tr-TR" dirty="0" err="1"/>
              <a:t>and</a:t>
            </a:r>
            <a:r>
              <a:rPr lang="tr-TR" dirty="0"/>
              <a:t> </a:t>
            </a:r>
            <a:r>
              <a:rPr lang="tr-TR" dirty="0" err="1"/>
              <a:t>technology</a:t>
            </a:r>
            <a:r>
              <a:rPr lang="tr-TR" dirty="0"/>
              <a:t>, </a:t>
            </a:r>
            <a:r>
              <a:rPr lang="tr-TR" dirty="0" err="1"/>
              <a:t>both</a:t>
            </a:r>
            <a:r>
              <a:rPr lang="tr-TR" dirty="0"/>
              <a:t> </a:t>
            </a:r>
            <a:r>
              <a:rPr lang="tr-TR" dirty="0" err="1"/>
              <a:t>by</a:t>
            </a:r>
            <a:r>
              <a:rPr lang="tr-TR" dirty="0"/>
              <a:t> </a:t>
            </a:r>
            <a:r>
              <a:rPr lang="tr-TR" dirty="0" err="1"/>
              <a:t>preserving</a:t>
            </a:r>
            <a:r>
              <a:rPr lang="tr-TR" dirty="0"/>
              <a:t> </a:t>
            </a:r>
            <a:r>
              <a:rPr lang="tr-TR" dirty="0" err="1"/>
              <a:t>earlier</a:t>
            </a:r>
            <a:r>
              <a:rPr lang="tr-TR" dirty="0"/>
              <a:t> </a:t>
            </a:r>
            <a:r>
              <a:rPr lang="tr-TR" dirty="0" err="1"/>
              <a:t>traditions</a:t>
            </a:r>
            <a:r>
              <a:rPr lang="tr-TR" dirty="0"/>
              <a:t> </a:t>
            </a:r>
            <a:r>
              <a:rPr lang="tr-TR" dirty="0" err="1"/>
              <a:t>and</a:t>
            </a:r>
            <a:r>
              <a:rPr lang="tr-TR" dirty="0"/>
              <a:t> </a:t>
            </a:r>
            <a:r>
              <a:rPr lang="tr-TR" dirty="0" err="1"/>
              <a:t>by</a:t>
            </a:r>
            <a:r>
              <a:rPr lang="tr-TR" dirty="0"/>
              <a:t> </a:t>
            </a:r>
            <a:r>
              <a:rPr lang="tr-TR" dirty="0" err="1"/>
              <a:t>adding</a:t>
            </a:r>
            <a:r>
              <a:rPr lang="tr-TR" dirty="0"/>
              <a:t> </a:t>
            </a:r>
            <a:r>
              <a:rPr lang="tr-TR" dirty="0" err="1"/>
              <a:t>inventions</a:t>
            </a:r>
            <a:r>
              <a:rPr lang="tr-TR" dirty="0"/>
              <a:t> </a:t>
            </a:r>
            <a:r>
              <a:rPr lang="tr-TR" dirty="0" err="1"/>
              <a:t>and</a:t>
            </a:r>
            <a:r>
              <a:rPr lang="tr-TR" dirty="0"/>
              <a:t> </a:t>
            </a:r>
            <a:r>
              <a:rPr lang="tr-TR" dirty="0" err="1"/>
              <a:t>innovations</a:t>
            </a:r>
            <a:r>
              <a:rPr lang="tr-TR" dirty="0"/>
              <a:t> of </a:t>
            </a:r>
            <a:r>
              <a:rPr lang="tr-TR" dirty="0" err="1"/>
              <a:t>their</a:t>
            </a:r>
            <a:r>
              <a:rPr lang="tr-TR" dirty="0"/>
              <a:t> </a:t>
            </a:r>
            <a:r>
              <a:rPr lang="tr-TR" dirty="0" err="1"/>
              <a:t>own</a:t>
            </a:r>
            <a:r>
              <a:rPr lang="tr-TR"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smtClean="0"/>
              <a:t>Also</a:t>
            </a:r>
            <a:r>
              <a:rPr lang="tr-TR" dirty="0" smtClean="0"/>
              <a:t> at </a:t>
            </a:r>
            <a:r>
              <a:rPr lang="tr-TR" dirty="0" err="1" smtClean="0"/>
              <a:t>that</a:t>
            </a:r>
            <a:r>
              <a:rPr lang="tr-TR" dirty="0" smtClean="0"/>
              <a:t> time </a:t>
            </a:r>
            <a:r>
              <a:rPr lang="tr-TR" dirty="0" err="1" smtClean="0"/>
              <a:t>the</a:t>
            </a:r>
            <a:r>
              <a:rPr lang="tr-TR" dirty="0" smtClean="0"/>
              <a:t> </a:t>
            </a:r>
            <a:r>
              <a:rPr lang="tr-TR" dirty="0" err="1" smtClean="0"/>
              <a:t>Muslim</a:t>
            </a:r>
            <a:r>
              <a:rPr lang="tr-TR" dirty="0" smtClean="0"/>
              <a:t> </a:t>
            </a:r>
            <a:r>
              <a:rPr lang="tr-TR" dirty="0" err="1" smtClean="0"/>
              <a:t>world</a:t>
            </a:r>
            <a:r>
              <a:rPr lang="tr-TR" dirty="0" smtClean="0"/>
              <a:t> </a:t>
            </a:r>
            <a:r>
              <a:rPr lang="tr-TR" dirty="0" err="1" smtClean="0"/>
              <a:t>became</a:t>
            </a:r>
            <a:r>
              <a:rPr lang="tr-TR" dirty="0" smtClean="0"/>
              <a:t> a </a:t>
            </a:r>
            <a:r>
              <a:rPr lang="tr-TR" dirty="0" err="1" smtClean="0"/>
              <a:t>major</a:t>
            </a:r>
            <a:r>
              <a:rPr lang="tr-TR" dirty="0" smtClean="0"/>
              <a:t> </a:t>
            </a:r>
            <a:r>
              <a:rPr lang="tr-TR" dirty="0" err="1" smtClean="0"/>
              <a:t>intellectual</a:t>
            </a:r>
            <a:r>
              <a:rPr lang="tr-TR" dirty="0" smtClean="0"/>
              <a:t> </a:t>
            </a:r>
            <a:r>
              <a:rPr lang="tr-TR" dirty="0" err="1" smtClean="0"/>
              <a:t>centre</a:t>
            </a:r>
            <a:r>
              <a:rPr lang="tr-TR" dirty="0" smtClean="0"/>
              <a:t> </a:t>
            </a:r>
            <a:r>
              <a:rPr lang="tr-TR" dirty="0" err="1" smtClean="0"/>
              <a:t>for</a:t>
            </a:r>
            <a:r>
              <a:rPr lang="tr-TR" dirty="0" smtClean="0"/>
              <a:t> </a:t>
            </a:r>
            <a:r>
              <a:rPr lang="tr-TR" dirty="0" err="1" smtClean="0"/>
              <a:t>science</a:t>
            </a:r>
            <a:r>
              <a:rPr lang="tr-TR" dirty="0" smtClean="0"/>
              <a:t>, </a:t>
            </a:r>
            <a:r>
              <a:rPr lang="tr-TR" dirty="0" err="1" smtClean="0"/>
              <a:t>philosophy</a:t>
            </a:r>
            <a:r>
              <a:rPr lang="tr-TR" dirty="0" smtClean="0"/>
              <a:t>, </a:t>
            </a:r>
            <a:r>
              <a:rPr lang="tr-TR" dirty="0" err="1" smtClean="0"/>
              <a:t>medicine</a:t>
            </a:r>
            <a:r>
              <a:rPr lang="tr-TR" dirty="0" smtClean="0"/>
              <a:t> </a:t>
            </a:r>
            <a:r>
              <a:rPr lang="tr-TR" dirty="0" err="1" smtClean="0"/>
              <a:t>and</a:t>
            </a:r>
            <a:r>
              <a:rPr lang="tr-TR" dirty="0" smtClean="0"/>
              <a:t> </a:t>
            </a:r>
            <a:r>
              <a:rPr lang="tr-TR" dirty="0" err="1" smtClean="0"/>
              <a:t>education</a:t>
            </a:r>
            <a:r>
              <a:rPr lang="tr-TR" dirty="0" smtClean="0"/>
              <a:t>. </a:t>
            </a:r>
            <a:r>
              <a:rPr lang="tr-TR" dirty="0" err="1" smtClean="0"/>
              <a:t>In</a:t>
            </a:r>
            <a:r>
              <a:rPr lang="tr-TR" dirty="0" smtClean="0"/>
              <a:t> </a:t>
            </a:r>
            <a:r>
              <a:rPr lang="tr-TR" dirty="0" err="1" smtClean="0"/>
              <a:t>Baghdad</a:t>
            </a:r>
            <a:r>
              <a:rPr lang="tr-TR" dirty="0" smtClean="0"/>
              <a:t> </a:t>
            </a:r>
            <a:r>
              <a:rPr lang="tr-TR" dirty="0" err="1" smtClean="0"/>
              <a:t>they</a:t>
            </a:r>
            <a:r>
              <a:rPr lang="tr-TR" dirty="0" smtClean="0"/>
              <a:t> </a:t>
            </a:r>
            <a:r>
              <a:rPr lang="tr-TR" dirty="0" err="1" smtClean="0"/>
              <a:t>established</a:t>
            </a:r>
            <a:r>
              <a:rPr lang="tr-TR" dirty="0" smtClean="0"/>
              <a:t> </a:t>
            </a:r>
            <a:r>
              <a:rPr lang="tr-TR" dirty="0" err="1" smtClean="0"/>
              <a:t>the</a:t>
            </a:r>
            <a:r>
              <a:rPr lang="tr-TR" dirty="0" smtClean="0"/>
              <a:t> “</a:t>
            </a:r>
            <a:r>
              <a:rPr lang="tr-TR" b="1" dirty="0" err="1" smtClean="0"/>
              <a:t>House</a:t>
            </a:r>
            <a:r>
              <a:rPr lang="tr-TR" b="1" dirty="0" smtClean="0"/>
              <a:t> of </a:t>
            </a:r>
            <a:r>
              <a:rPr lang="tr-TR" b="1" dirty="0" err="1" smtClean="0"/>
              <a:t>Wisdom</a:t>
            </a:r>
            <a:r>
              <a:rPr lang="tr-TR" dirty="0" smtClean="0"/>
              <a:t>“, </a:t>
            </a:r>
            <a:r>
              <a:rPr lang="tr-TR" dirty="0" err="1" smtClean="0"/>
              <a:t>where</a:t>
            </a:r>
            <a:r>
              <a:rPr lang="tr-TR" dirty="0" smtClean="0"/>
              <a:t> </a:t>
            </a:r>
            <a:r>
              <a:rPr lang="tr-TR" dirty="0" err="1" smtClean="0"/>
              <a:t>scholars</a:t>
            </a:r>
            <a:r>
              <a:rPr lang="tr-TR" dirty="0" smtClean="0"/>
              <a:t>, </a:t>
            </a:r>
            <a:r>
              <a:rPr lang="tr-TR" dirty="0" err="1" smtClean="0"/>
              <a:t>both</a:t>
            </a:r>
            <a:r>
              <a:rPr lang="tr-TR" dirty="0" smtClean="0"/>
              <a:t> </a:t>
            </a:r>
            <a:r>
              <a:rPr lang="tr-TR" dirty="0" err="1" smtClean="0"/>
              <a:t>Muslim</a:t>
            </a:r>
            <a:r>
              <a:rPr lang="tr-TR" dirty="0" smtClean="0"/>
              <a:t> </a:t>
            </a:r>
            <a:r>
              <a:rPr lang="tr-TR" dirty="0" err="1" smtClean="0"/>
              <a:t>and</a:t>
            </a:r>
            <a:r>
              <a:rPr lang="tr-TR" dirty="0" smtClean="0"/>
              <a:t> </a:t>
            </a:r>
            <a:r>
              <a:rPr lang="tr-TR" dirty="0" err="1" smtClean="0"/>
              <a:t>non</a:t>
            </a:r>
            <a:r>
              <a:rPr lang="tr-TR" dirty="0" smtClean="0"/>
              <a:t>-</a:t>
            </a:r>
            <a:r>
              <a:rPr lang="tr-TR" dirty="0" err="1" smtClean="0"/>
              <a:t>Muslim</a:t>
            </a:r>
            <a:r>
              <a:rPr lang="tr-TR" dirty="0" smtClean="0"/>
              <a:t>, </a:t>
            </a:r>
            <a:r>
              <a:rPr lang="tr-TR" dirty="0" err="1" smtClean="0"/>
              <a:t>sought</a:t>
            </a:r>
            <a:r>
              <a:rPr lang="tr-TR" dirty="0" smtClean="0"/>
              <a:t> </a:t>
            </a:r>
            <a:r>
              <a:rPr lang="tr-TR" dirty="0" err="1" smtClean="0"/>
              <a:t>to</a:t>
            </a:r>
            <a:r>
              <a:rPr lang="tr-TR" dirty="0" smtClean="0"/>
              <a:t> </a:t>
            </a:r>
            <a:r>
              <a:rPr lang="tr-TR" dirty="0" err="1" smtClean="0"/>
              <a:t>gather</a:t>
            </a:r>
            <a:r>
              <a:rPr lang="tr-TR" dirty="0" smtClean="0"/>
              <a:t> </a:t>
            </a:r>
            <a:r>
              <a:rPr lang="tr-TR" dirty="0" err="1" smtClean="0"/>
              <a:t>and</a:t>
            </a:r>
            <a:r>
              <a:rPr lang="tr-TR" dirty="0" smtClean="0"/>
              <a:t> </a:t>
            </a:r>
            <a:r>
              <a:rPr lang="tr-TR" dirty="0" err="1" smtClean="0"/>
              <a:t>translate</a:t>
            </a:r>
            <a:r>
              <a:rPr lang="tr-TR" dirty="0" smtClean="0"/>
              <a:t> </a:t>
            </a:r>
            <a:r>
              <a:rPr lang="tr-TR" dirty="0" err="1" smtClean="0"/>
              <a:t>the</a:t>
            </a:r>
            <a:r>
              <a:rPr lang="tr-TR" dirty="0" smtClean="0"/>
              <a:t> </a:t>
            </a:r>
            <a:r>
              <a:rPr lang="tr-TR" dirty="0" err="1" smtClean="0"/>
              <a:t>world’s</a:t>
            </a:r>
            <a:r>
              <a:rPr lang="tr-TR" dirty="0" smtClean="0"/>
              <a:t> </a:t>
            </a:r>
            <a:r>
              <a:rPr lang="tr-TR" dirty="0" err="1" smtClean="0"/>
              <a:t>knowledge</a:t>
            </a:r>
            <a:r>
              <a:rPr lang="tr-TR" dirty="0" smtClean="0"/>
              <a:t> </a:t>
            </a:r>
            <a:r>
              <a:rPr lang="tr-TR" dirty="0" err="1" smtClean="0"/>
              <a:t>into</a:t>
            </a:r>
            <a:r>
              <a:rPr lang="tr-TR" dirty="0" smtClean="0"/>
              <a:t> </a:t>
            </a:r>
            <a:r>
              <a:rPr lang="tr-TR" dirty="0" err="1" smtClean="0"/>
              <a:t>Arabic</a:t>
            </a:r>
            <a:r>
              <a:rPr lang="tr-TR" dirty="0" smtClean="0"/>
              <a:t> in </a:t>
            </a:r>
            <a:r>
              <a:rPr lang="tr-TR" dirty="0" err="1" smtClean="0"/>
              <a:t>the</a:t>
            </a:r>
            <a:r>
              <a:rPr lang="tr-TR" dirty="0" smtClean="0"/>
              <a:t> </a:t>
            </a:r>
            <a:r>
              <a:rPr lang="tr-TR" dirty="0" err="1" smtClean="0"/>
              <a:t>Translation</a:t>
            </a:r>
            <a:r>
              <a:rPr lang="tr-TR" dirty="0" smtClean="0"/>
              <a:t> </a:t>
            </a:r>
            <a:r>
              <a:rPr lang="tr-TR" dirty="0" err="1" smtClean="0"/>
              <a:t>Movement</a:t>
            </a:r>
            <a:r>
              <a:rPr lang="tr-TR" dirty="0" smtClean="0"/>
              <a:t>. </a:t>
            </a:r>
            <a:r>
              <a:rPr lang="tr-TR" dirty="0" err="1" smtClean="0"/>
              <a:t>Many</a:t>
            </a:r>
            <a:r>
              <a:rPr lang="tr-TR" dirty="0" smtClean="0"/>
              <a:t> </a:t>
            </a:r>
            <a:r>
              <a:rPr lang="tr-TR" dirty="0" err="1" smtClean="0"/>
              <a:t>classic</a:t>
            </a:r>
            <a:r>
              <a:rPr lang="tr-TR" dirty="0" smtClean="0"/>
              <a:t> </a:t>
            </a:r>
            <a:r>
              <a:rPr lang="tr-TR" dirty="0" err="1" smtClean="0"/>
              <a:t>works</a:t>
            </a:r>
            <a:r>
              <a:rPr lang="tr-TR" dirty="0" smtClean="0"/>
              <a:t> of </a:t>
            </a:r>
            <a:r>
              <a:rPr lang="tr-TR" dirty="0" err="1" smtClean="0"/>
              <a:t>antiquity</a:t>
            </a:r>
            <a:r>
              <a:rPr lang="tr-TR" dirty="0" smtClean="0"/>
              <a:t> </a:t>
            </a:r>
            <a:r>
              <a:rPr lang="tr-TR" dirty="0" err="1" smtClean="0"/>
              <a:t>that</a:t>
            </a:r>
            <a:r>
              <a:rPr lang="tr-TR" dirty="0" smtClean="0"/>
              <a:t> </a:t>
            </a:r>
            <a:r>
              <a:rPr lang="tr-TR" dirty="0" err="1" smtClean="0"/>
              <a:t>would</a:t>
            </a:r>
            <a:r>
              <a:rPr lang="tr-TR" dirty="0" smtClean="0"/>
              <a:t> </a:t>
            </a:r>
            <a:r>
              <a:rPr lang="tr-TR" dirty="0" err="1" smtClean="0"/>
              <a:t>otherwise</a:t>
            </a:r>
            <a:r>
              <a:rPr lang="tr-TR" dirty="0" smtClean="0"/>
              <a:t> </a:t>
            </a:r>
            <a:r>
              <a:rPr lang="tr-TR" dirty="0" err="1" smtClean="0"/>
              <a:t>have</a:t>
            </a:r>
            <a:r>
              <a:rPr lang="tr-TR" dirty="0" smtClean="0"/>
              <a:t> </a:t>
            </a:r>
            <a:r>
              <a:rPr lang="tr-TR" dirty="0" err="1" smtClean="0"/>
              <a:t>been</a:t>
            </a:r>
            <a:r>
              <a:rPr lang="tr-TR" dirty="0" smtClean="0"/>
              <a:t> </a:t>
            </a:r>
            <a:r>
              <a:rPr lang="tr-TR" dirty="0" err="1" smtClean="0"/>
              <a:t>forgotten</a:t>
            </a:r>
            <a:r>
              <a:rPr lang="tr-TR" dirty="0" smtClean="0"/>
              <a:t> </a:t>
            </a:r>
            <a:r>
              <a:rPr lang="tr-TR" dirty="0" err="1" smtClean="0"/>
              <a:t>were</a:t>
            </a:r>
            <a:r>
              <a:rPr lang="tr-TR" dirty="0" smtClean="0"/>
              <a:t> </a:t>
            </a:r>
            <a:r>
              <a:rPr lang="tr-TR" dirty="0" err="1" smtClean="0"/>
              <a:t>translated</a:t>
            </a:r>
            <a:r>
              <a:rPr lang="tr-TR" dirty="0" smtClean="0"/>
              <a:t> </a:t>
            </a:r>
            <a:r>
              <a:rPr lang="tr-TR" dirty="0" err="1" smtClean="0"/>
              <a:t>into</a:t>
            </a:r>
            <a:r>
              <a:rPr lang="tr-TR" dirty="0" smtClean="0"/>
              <a:t> </a:t>
            </a:r>
            <a:r>
              <a:rPr lang="tr-TR" dirty="0" err="1" smtClean="0"/>
              <a:t>Arabic</a:t>
            </a:r>
            <a:r>
              <a:rPr lang="tr-TR" dirty="0" smtClean="0"/>
              <a:t> </a:t>
            </a:r>
            <a:r>
              <a:rPr lang="tr-TR" dirty="0" err="1" smtClean="0"/>
              <a:t>and</a:t>
            </a:r>
            <a:r>
              <a:rPr lang="tr-TR" dirty="0" smtClean="0"/>
              <a:t> </a:t>
            </a:r>
            <a:r>
              <a:rPr lang="tr-TR" dirty="0" err="1" smtClean="0"/>
              <a:t>later</a:t>
            </a:r>
            <a:r>
              <a:rPr lang="tr-TR" dirty="0" smtClean="0"/>
              <a:t> in </a:t>
            </a:r>
            <a:r>
              <a:rPr lang="tr-TR" dirty="0" err="1" smtClean="0"/>
              <a:t>turn</a:t>
            </a:r>
            <a:r>
              <a:rPr lang="tr-TR" dirty="0" smtClean="0"/>
              <a:t> </a:t>
            </a:r>
            <a:r>
              <a:rPr lang="tr-TR" dirty="0" err="1" smtClean="0"/>
              <a:t>translated</a:t>
            </a:r>
            <a:r>
              <a:rPr lang="tr-TR" dirty="0" smtClean="0"/>
              <a:t> </a:t>
            </a:r>
            <a:r>
              <a:rPr lang="tr-TR" dirty="0" err="1" smtClean="0"/>
              <a:t>into</a:t>
            </a:r>
            <a:r>
              <a:rPr lang="tr-TR" dirty="0" smtClean="0"/>
              <a:t> </a:t>
            </a:r>
            <a:r>
              <a:rPr lang="tr-TR" dirty="0" err="1" smtClean="0"/>
              <a:t>Turkish</a:t>
            </a:r>
            <a:r>
              <a:rPr lang="tr-TR" dirty="0" smtClean="0"/>
              <a:t>, </a:t>
            </a:r>
            <a:r>
              <a:rPr lang="tr-TR" dirty="0" err="1" smtClean="0"/>
              <a:t>Sindhi</a:t>
            </a:r>
            <a:r>
              <a:rPr lang="tr-TR" dirty="0" smtClean="0"/>
              <a:t>, </a:t>
            </a:r>
            <a:r>
              <a:rPr lang="tr-TR" dirty="0" err="1" smtClean="0"/>
              <a:t>Persian</a:t>
            </a:r>
            <a:r>
              <a:rPr lang="tr-TR" dirty="0" smtClean="0"/>
              <a:t>, </a:t>
            </a:r>
            <a:r>
              <a:rPr lang="tr-TR" dirty="0" err="1" smtClean="0"/>
              <a:t>Hebrew</a:t>
            </a:r>
            <a:r>
              <a:rPr lang="tr-TR" dirty="0" smtClean="0"/>
              <a:t> </a:t>
            </a:r>
            <a:r>
              <a:rPr lang="tr-TR" dirty="0" err="1" smtClean="0"/>
              <a:t>and</a:t>
            </a:r>
            <a:r>
              <a:rPr lang="tr-TR" dirty="0" smtClean="0"/>
              <a:t> Latin.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A </a:t>
            </a:r>
            <a:r>
              <a:rPr lang="tr-TR" b="1" dirty="0" err="1"/>
              <a:t>Center</a:t>
            </a:r>
            <a:r>
              <a:rPr lang="tr-TR" b="1" dirty="0"/>
              <a:t> </a:t>
            </a:r>
            <a:r>
              <a:rPr lang="tr-TR" b="1" dirty="0" err="1"/>
              <a:t>for</a:t>
            </a:r>
            <a:r>
              <a:rPr lang="tr-TR" b="1" dirty="0"/>
              <a:t> </a:t>
            </a:r>
            <a:r>
              <a:rPr lang="tr-TR" b="1" dirty="0" err="1"/>
              <a:t>Learning</a:t>
            </a:r>
            <a:endParaRPr lang="tr-TR" dirty="0"/>
          </a:p>
        </p:txBody>
      </p:sp>
      <p:sp>
        <p:nvSpPr>
          <p:cNvPr id="3" name="2 İçerik Yer Tutucusu"/>
          <p:cNvSpPr>
            <a:spLocks noGrp="1"/>
          </p:cNvSpPr>
          <p:nvPr>
            <p:ph idx="1"/>
          </p:nvPr>
        </p:nvSpPr>
        <p:spPr/>
        <p:txBody>
          <a:bodyPr/>
          <a:lstStyle/>
          <a:p>
            <a:r>
              <a:rPr lang="en-US" dirty="0"/>
              <a:t>As the city of Baghdad grew, it developed a reputation for learning and research. Scholars from all across the Islamic world were attracted to Baghdad, quickly turning it into an intellectual hub. This was no surprise because Islam puts so much emphasis on acquiring knowledge.</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err="1"/>
              <a:t>House</a:t>
            </a:r>
            <a:r>
              <a:rPr lang="tr-TR" i="1" dirty="0"/>
              <a:t> of </a:t>
            </a:r>
            <a:r>
              <a:rPr lang="tr-TR" i="1" dirty="0" err="1"/>
              <a:t>Wisdom</a:t>
            </a:r>
            <a:endParaRPr lang="tr-TR" dirty="0"/>
          </a:p>
        </p:txBody>
      </p:sp>
      <p:sp>
        <p:nvSpPr>
          <p:cNvPr id="3" name="2 İçerik Yer Tutucusu"/>
          <p:cNvSpPr>
            <a:spLocks noGrp="1"/>
          </p:cNvSpPr>
          <p:nvPr>
            <p:ph idx="1"/>
          </p:nvPr>
        </p:nvSpPr>
        <p:spPr>
          <a:xfrm>
            <a:off x="285720" y="1357298"/>
            <a:ext cx="8572560" cy="5072098"/>
          </a:xfrm>
        </p:spPr>
        <p:txBody>
          <a:bodyPr>
            <a:normAutofit fontScale="85000" lnSpcReduction="10000"/>
          </a:bodyPr>
          <a:lstStyle/>
          <a:p>
            <a:r>
              <a:rPr lang="en-US" dirty="0"/>
              <a:t>Caliph </a:t>
            </a:r>
            <a:r>
              <a:rPr lang="en-US" dirty="0" err="1"/>
              <a:t>Haroon</a:t>
            </a:r>
            <a:r>
              <a:rPr lang="en-US" dirty="0"/>
              <a:t> al-</a:t>
            </a:r>
            <a:r>
              <a:rPr lang="en-US" dirty="0" err="1"/>
              <a:t>Rasheed</a:t>
            </a:r>
            <a:r>
              <a:rPr lang="en-US" dirty="0"/>
              <a:t> is credited with expanding the glory of Baghdad to its greatest height during his reign from 786 to 809 C.E. He created an intellectual ambience by encouraging mathematicians, astronomers, scientists, and philosophers. His son, Caliph al-</a:t>
            </a:r>
            <a:r>
              <a:rPr lang="en-US" dirty="0" err="1"/>
              <a:t>Mamoon</a:t>
            </a:r>
            <a:r>
              <a:rPr lang="en-US" dirty="0"/>
              <a:t> went a step further by establishing the House of Wisdom in, an academic institute devoted to translations, research, and education. It quickly became one of the most famous centers of learning, attracting scholars from all over the world, from many cultures and religions. Here, teachers and students worked together to translate Greek, Persian, </a:t>
            </a:r>
            <a:r>
              <a:rPr lang="en-US" dirty="0" err="1"/>
              <a:t>Syriac</a:t>
            </a:r>
            <a:r>
              <a:rPr lang="en-US" dirty="0"/>
              <a:t> and Indian manuscripts.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1255</Words>
  <Application>Microsoft Office PowerPoint</Application>
  <PresentationFormat>Ekran Gösterisi (4:3)</PresentationFormat>
  <Paragraphs>40</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Ofis Teması</vt:lpstr>
      <vt:lpstr>BAGHDAD</vt:lpstr>
      <vt:lpstr>ORIGINS</vt:lpstr>
      <vt:lpstr>Abbasid Caliph Mansur;</vt:lpstr>
      <vt:lpstr>Slayt 4</vt:lpstr>
      <vt:lpstr>Slayt 5</vt:lpstr>
      <vt:lpstr>Slayt 6</vt:lpstr>
      <vt:lpstr>Slayt 7</vt:lpstr>
      <vt:lpstr>A Center for Learning</vt:lpstr>
      <vt:lpstr>House of Wisdom</vt:lpstr>
      <vt:lpstr>Slayt 10</vt:lpstr>
      <vt:lpstr>University</vt:lpstr>
      <vt:lpstr>Slayt 12</vt:lpstr>
      <vt:lpstr>The Scholars of Baghdad </vt:lpstr>
      <vt:lpstr>Al-Fazari Muhammad ibn Ibrahim</vt:lpstr>
      <vt:lpstr>Yuhanna ibn Sarabiyun</vt:lpstr>
      <vt:lpstr>Abu Al-Wafa Al-Buzjani (940-998)</vt:lpstr>
      <vt:lpstr>Al Karaji (sometimes spelt as Al-Karkhi)</vt:lpstr>
      <vt:lpstr>Al-Ghazali</vt:lpstr>
      <vt:lpstr>'Ali ibn 'Isa </vt:lpstr>
      <vt:lpstr>Al-Badi Al-Asturlabi (d. 1140)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BAGHDAD</dc:title>
  <dc:creator>Nurullah</dc:creator>
  <cp:lastModifiedBy>Nurullah</cp:lastModifiedBy>
  <cp:revision>6</cp:revision>
  <dcterms:created xsi:type="dcterms:W3CDTF">2016-02-25T12:29:37Z</dcterms:created>
  <dcterms:modified xsi:type="dcterms:W3CDTF">2016-02-25T13:24:32Z</dcterms:modified>
</cp:coreProperties>
</file>