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46" r:id="rId1"/>
    <p:sldMasterId id="2147484830" r:id="rId2"/>
  </p:sldMasterIdLst>
  <p:sldIdLst>
    <p:sldId id="256" r:id="rId3"/>
    <p:sldId id="257" r:id="rId4"/>
    <p:sldId id="258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65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8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80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98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69279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476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6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99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78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9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9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15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70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71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160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69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785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142351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1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993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62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56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0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8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23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60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89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7" r:id="rId1"/>
    <p:sldLayoutId id="2147484148" r:id="rId2"/>
    <p:sldLayoutId id="2147484149" r:id="rId3"/>
    <p:sldLayoutId id="2147484150" r:id="rId4"/>
    <p:sldLayoutId id="2147484151" r:id="rId5"/>
    <p:sldLayoutId id="2147484152" r:id="rId6"/>
    <p:sldLayoutId id="2147484153" r:id="rId7"/>
    <p:sldLayoutId id="2147484154" r:id="rId8"/>
    <p:sldLayoutId id="2147484155" r:id="rId9"/>
    <p:sldLayoutId id="2147484156" r:id="rId10"/>
    <p:sldLayoutId id="214748415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35BB1C6-BF8F-4481-8AB2-603A1C8A906A}" type="datetimeFigureOut">
              <a:rPr lang="en-US" smtClean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2202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831" r:id="rId1"/>
    <p:sldLayoutId id="2147484832" r:id="rId2"/>
    <p:sldLayoutId id="2147484833" r:id="rId3"/>
    <p:sldLayoutId id="2147484834" r:id="rId4"/>
    <p:sldLayoutId id="2147484835" r:id="rId5"/>
    <p:sldLayoutId id="2147484836" r:id="rId6"/>
    <p:sldLayoutId id="2147484837" r:id="rId7"/>
    <p:sldLayoutId id="2147484838" r:id="rId8"/>
    <p:sldLayoutId id="2147484839" r:id="rId9"/>
    <p:sldLayoutId id="2147484840" r:id="rId10"/>
    <p:sldLayoutId id="2147484841" r:id="rId11"/>
    <p:sldLayoutId id="2147484842" r:id="rId12"/>
    <p:sldLayoutId id="2147484843" r:id="rId13"/>
    <p:sldLayoutId id="2147484844" r:id="rId14"/>
    <p:sldLayoutId id="2147484845" r:id="rId15"/>
    <p:sldLayoutId id="2147484846" r:id="rId16"/>
    <p:sldLayoutId id="214748484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Kredi kavramı ve kredi çeşitleri</a:t>
            </a:r>
          </a:p>
        </p:txBody>
      </p:sp>
    </p:spTree>
    <p:extLst>
      <p:ext uri="{BB962C8B-B14F-4D97-AF65-F5344CB8AC3E}">
        <p14:creationId xmlns:p14="http://schemas.microsoft.com/office/powerpoint/2010/main" val="223641436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6000" dirty="0"/>
              <a:t>Kredi kavramı</a:t>
            </a:r>
            <a:r>
              <a:rPr lang="tr-TR" sz="4400" dirty="0"/>
              <a:t/>
            </a:r>
            <a:br>
              <a:rPr lang="tr-TR" sz="4400" dirty="0"/>
            </a:br>
            <a:r>
              <a:rPr lang="tr-TR" sz="4400" dirty="0"/>
              <a:t/>
            </a:r>
            <a:br>
              <a:rPr lang="tr-TR" sz="4400" dirty="0"/>
            </a:br>
            <a:r>
              <a:rPr lang="tr-TR" sz="3100" dirty="0"/>
              <a:t>Kredi: Ödünç olarak alınan ya da verilen para ya da mal.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8671" y="3326295"/>
            <a:ext cx="9603275" cy="2577371"/>
          </a:xfrm>
        </p:spPr>
        <p:txBody>
          <a:bodyPr>
            <a:normAutofit fontScale="70000" lnSpcReduction="20000"/>
          </a:bodyPr>
          <a:lstStyle/>
          <a:p>
            <a:r>
              <a:rPr lang="tr-TR" sz="3200" dirty="0">
                <a:latin typeface="+mn-lt"/>
                <a:cs typeface="Times New Roman" panose="02020603050405020304" pitchFamily="18" charset="0"/>
              </a:rPr>
              <a:t>Tanımı: Kredi, bankanın nakdi kaynaklarını bir bedel karşılığında talepte bulunan kişilere kullandırmasıdır.</a:t>
            </a:r>
          </a:p>
          <a:p>
            <a:r>
              <a:rPr lang="tr-TR" sz="3200" dirty="0">
                <a:latin typeface="+mn-lt"/>
                <a:cs typeface="Times New Roman" panose="02020603050405020304" pitchFamily="18" charset="0"/>
              </a:rPr>
              <a:t>Fonksiyonları: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>
                <a:latin typeface="+mn-lt"/>
                <a:cs typeface="Times New Roman" panose="02020603050405020304" pitchFamily="18" charset="0"/>
              </a:rPr>
              <a:t>Tedavül aracı olması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>
                <a:latin typeface="+mn-lt"/>
                <a:cs typeface="Times New Roman" panose="02020603050405020304" pitchFamily="18" charset="0"/>
              </a:rPr>
              <a:t>Atıl durumdaki sermaye ve tasarrufları iş alanlarına aktarması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>
                <a:latin typeface="+mn-lt"/>
                <a:cs typeface="Times New Roman" panose="02020603050405020304" pitchFamily="18" charset="0"/>
              </a:rPr>
              <a:t>Ekonomik faaliyetlere hız vermesi</a:t>
            </a:r>
          </a:p>
        </p:txBody>
      </p:sp>
    </p:spTree>
    <p:extLst>
      <p:ext uri="{BB962C8B-B14F-4D97-AF65-F5344CB8AC3E}">
        <p14:creationId xmlns:p14="http://schemas.microsoft.com/office/powerpoint/2010/main" val="65218437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77299"/>
          </a:xfrm>
        </p:spPr>
        <p:txBody>
          <a:bodyPr>
            <a:normAutofit fontScale="90000"/>
          </a:bodyPr>
          <a:lstStyle/>
          <a:p>
            <a:r>
              <a:rPr lang="tr-TR" dirty="0"/>
              <a:t>5411 SAYILI KANUNDA KREDİ KAVRAMI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802296"/>
            <a:ext cx="8946541" cy="4446103"/>
          </a:xfrm>
        </p:spPr>
        <p:txBody>
          <a:bodyPr>
            <a:normAutofit fontScale="55000" lnSpcReduction="20000"/>
          </a:bodyPr>
          <a:lstStyle/>
          <a:p>
            <a:r>
              <a:rPr lang="tr-TR" sz="8000" dirty="0">
                <a:latin typeface="+mn-lt"/>
                <a:cs typeface="Times New Roman" panose="02020603050405020304" pitchFamily="18" charset="0"/>
              </a:rPr>
              <a:t>5411 sayılı Bankacılık Kanunu m.48’e göre aşağıdaki işlemler izlendikleri hesaba bakılmaksızın bu kanun uygulamasında kredi sayılır: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8000" dirty="0">
                <a:latin typeface="+mn-lt"/>
                <a:cs typeface="Times New Roman" panose="02020603050405020304" pitchFamily="18" charset="0"/>
              </a:rPr>
              <a:t>Bankalarca verilen nakdi krediler</a:t>
            </a:r>
          </a:p>
          <a:p>
            <a:pPr marL="457200" indent="-457200">
              <a:buFont typeface="+mj-lt"/>
              <a:buAutoNum type="arabicPeriod"/>
            </a:pPr>
            <a:endParaRPr lang="tr-T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tr-T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66481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Kredi Çeşitleri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258958"/>
            <a:ext cx="8946541" cy="4989442"/>
          </a:xfrm>
        </p:spPr>
        <p:txBody>
          <a:bodyPr>
            <a:normAutofit/>
          </a:bodyPr>
          <a:lstStyle/>
          <a:p>
            <a:r>
              <a:rPr lang="tr-TR" dirty="0"/>
              <a:t>Kredi türleri çeşitli açılardan aşağıdaki şekilde sınıflandırılmaktadır. Ancak bu sınıflandırmada kesin sınırlar bulunmamakta, bir kredi çeşitli açılardan bakıldığında birden fazla gruba dahil olmaktadır. </a:t>
            </a:r>
          </a:p>
          <a:p>
            <a:r>
              <a:rPr lang="tr-TR" b="1" dirty="0"/>
              <a:t>1 – </a:t>
            </a:r>
            <a:r>
              <a:rPr lang="tr-TR" sz="2400" b="1" dirty="0"/>
              <a:t>Kredilerin Nitelik Açısından Sınıflandırılması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 a) Nakdi Krediler</a:t>
            </a:r>
            <a:r>
              <a:rPr lang="tr-TR" dirty="0"/>
              <a:t>: Banka, faiz veya faiz ve komisyon karşılığında ödünç olarak para verir</a:t>
            </a:r>
            <a:r>
              <a:rPr lang="tr-TR" dirty="0" smtClean="0"/>
              <a:t>.. </a:t>
            </a:r>
            <a:endParaRPr lang="tr-TR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b) </a:t>
            </a:r>
            <a:r>
              <a:rPr lang="tr-TR" b="1" dirty="0" err="1"/>
              <a:t>Gayrinakdî</a:t>
            </a:r>
            <a:r>
              <a:rPr lang="tr-TR" b="1" dirty="0"/>
              <a:t> Krediler: </a:t>
            </a:r>
            <a:r>
              <a:rPr lang="tr-TR" dirty="0" smtClean="0"/>
              <a:t>Bu </a:t>
            </a:r>
            <a:r>
              <a:rPr lang="tr-TR" dirty="0"/>
              <a:t>tür kredilere örnek olarak teminat mektubu, ithal garantisi, aval ve kabul kredisini gösterebiliriz.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073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291548"/>
            <a:ext cx="8946541" cy="5956851"/>
          </a:xfrm>
        </p:spPr>
        <p:txBody>
          <a:bodyPr>
            <a:normAutofit fontScale="92500" lnSpcReduction="20000"/>
          </a:bodyPr>
          <a:lstStyle/>
          <a:p>
            <a:r>
              <a:rPr lang="tr-TR" sz="2400" b="1" dirty="0"/>
              <a:t>2 – Kredilerin Vade Açısından Sınıflandırılması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a) Kısa Vadeli Krediler: </a:t>
            </a:r>
            <a:r>
              <a:rPr lang="tr-TR" dirty="0"/>
              <a:t>Kuramsal olarak kısa vadeli krediler vadesiz ve 2 yıla kadar vadeli krediler olarak tanımlanmaktadır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b) Orta Vadeli Krediler: </a:t>
            </a:r>
            <a:r>
              <a:rPr lang="tr-TR" dirty="0"/>
              <a:t>Kuramsal olarak vadeleri 2 ile 5 yıl arasında olan kredilerdir.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c) Uzun Vadeli Krediler: </a:t>
            </a:r>
            <a:r>
              <a:rPr lang="tr-TR" dirty="0"/>
              <a:t>5yıldan daha uzun vadeli kredilerdir.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sz="2200" b="1" dirty="0"/>
              <a:t>3 – Kredilerin Veriliş Amacı Açısından Sınıflandırılması: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a) Yatırım Kredileri: </a:t>
            </a:r>
            <a:r>
              <a:rPr lang="tr-TR" dirty="0"/>
              <a:t>İşletmelere, bina ve tesislerinin yapımı </a:t>
            </a:r>
            <a:r>
              <a:rPr lang="tr-TR" dirty="0" smtClean="0"/>
              <a:t>için </a:t>
            </a:r>
            <a:r>
              <a:rPr lang="tr-TR" dirty="0" smtClean="0"/>
              <a:t>açılır.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 smtClean="0"/>
              <a:t>b</a:t>
            </a:r>
            <a:r>
              <a:rPr lang="tr-TR" b="1" dirty="0"/>
              <a:t>) Donatım (Teçhizat) Kredileri: </a:t>
            </a:r>
            <a:r>
              <a:rPr lang="tr-TR" dirty="0"/>
              <a:t>İşletmelere ait bina ve tesislerin genişletilmesi, yenilenmesi, modernizasyonu, makine ve teçhizat sağlanması için genellikle orta vadeli olarak açılır.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 </a:t>
            </a:r>
            <a:r>
              <a:rPr lang="tr-TR" b="1" dirty="0"/>
              <a:t>c) İşletme Kredileri: </a:t>
            </a:r>
            <a:r>
              <a:rPr lang="tr-TR" dirty="0"/>
              <a:t>İşletmelerin üretim faaliyetlerini finanse etmek, döner sermaye ihtiyaçlarını karşılamak için kısa veya orta vadeli olarak açılır.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32035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98784"/>
            <a:ext cx="8946541" cy="6049616"/>
          </a:xfrm>
        </p:spPr>
        <p:txBody>
          <a:bodyPr>
            <a:normAutofit/>
          </a:bodyPr>
          <a:lstStyle/>
          <a:p>
            <a:r>
              <a:rPr lang="tr-TR" sz="2400" b="1" dirty="0"/>
              <a:t>4- Kredilerin Teminat Açısından Sınıflandırılması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a) Teminatsız Krediler: </a:t>
            </a:r>
            <a:r>
              <a:rPr lang="tr-TR" dirty="0"/>
              <a:t>Sadece kredi müşterisinin imzasına güvenilerek, başka bir teminat alınmaksızın açılan kredilerdir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 </a:t>
            </a:r>
            <a:r>
              <a:rPr lang="tr-TR" b="1" dirty="0" smtClean="0"/>
              <a:t>b</a:t>
            </a:r>
            <a:r>
              <a:rPr lang="tr-TR" b="1" dirty="0"/>
              <a:t>) Teminatlı Krediler: </a:t>
            </a:r>
            <a:r>
              <a:rPr lang="tr-TR" dirty="0" smtClean="0"/>
              <a:t>Kredi </a:t>
            </a:r>
            <a:r>
              <a:rPr lang="tr-TR" dirty="0"/>
              <a:t>müşterisinin imzası ile birlikte, en az bir güvenilir imzaya daha dayanılarak açılan kredilerdir.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 smtClean="0"/>
              <a:t>c</a:t>
            </a:r>
            <a:r>
              <a:rPr lang="tr-TR" b="1" dirty="0"/>
              <a:t>) Maddi teminatlı krediler: </a:t>
            </a:r>
            <a:r>
              <a:rPr lang="tr-TR" dirty="0"/>
              <a:t>Bankaca kabul edilebilme şartlarını taşıyan maddi değerlerin </a:t>
            </a:r>
            <a:r>
              <a:rPr lang="tr-TR" dirty="0" err="1"/>
              <a:t>rehnedilmesi</a:t>
            </a:r>
            <a:r>
              <a:rPr lang="tr-TR" dirty="0"/>
              <a:t> karşılığında müşteriye kullandırılan kredilerdir.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379453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59026"/>
            <a:ext cx="8946541" cy="6089373"/>
          </a:xfrm>
        </p:spPr>
        <p:txBody>
          <a:bodyPr>
            <a:normAutofit lnSpcReduction="10000"/>
          </a:bodyPr>
          <a:lstStyle/>
          <a:p>
            <a:r>
              <a:rPr lang="tr-TR" sz="2400" b="1" dirty="0"/>
              <a:t>5- Kredilerin İş Konusu Açısından Sınıflandırılması: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a) Ticari Krediler: </a:t>
            </a:r>
            <a:r>
              <a:rPr lang="tr-TR" dirty="0"/>
              <a:t>Ticaretle uğraşan kişilere verilen kredilerdir.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b) Sanayici Kredileri: </a:t>
            </a:r>
            <a:r>
              <a:rPr lang="tr-TR" dirty="0"/>
              <a:t>Sanayi sektöründe faaliyet gösteren firmalara verilen kredilerdir.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c) İhracat Kredileri: </a:t>
            </a:r>
            <a:r>
              <a:rPr lang="tr-TR" dirty="0"/>
              <a:t>ihracat faaliyetlerini finanse etmek amacıyla kullandırılan kredilerdir.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d) Konut Kredileri: </a:t>
            </a:r>
            <a:r>
              <a:rPr lang="tr-TR" dirty="0"/>
              <a:t>Konut edinme amacıyla bazı bankalar tarafından verilen bir kredi türüdür. Bankamızca Tüketici Kredileri çerçevesinde azami 24 aya kadar vadeli olarak kullandırılır.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e) Bireysel Krediler: </a:t>
            </a:r>
            <a:r>
              <a:rPr lang="tr-TR" dirty="0"/>
              <a:t>Bireylerin herhangi bir ticari faaliyete konu olmayan ihtiyaçlarına yönelik kullandırılan kredilerdir.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f) Taşıt kredileri:</a:t>
            </a:r>
            <a:r>
              <a:rPr lang="tr-TR" dirty="0"/>
              <a:t> Taşıt edindirme amacıyla kullandırılan kredilerdir.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g) Esnaf Kredileri: </a:t>
            </a:r>
            <a:r>
              <a:rPr lang="tr-TR" dirty="0"/>
              <a:t>Kimi banka uygulamalarında esnaf kredileri ayrı bir tür sınıflandırılmaktadır.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b="1" dirty="0"/>
              <a:t>h) Zirai Krediler: </a:t>
            </a:r>
            <a:r>
              <a:rPr lang="tr-TR" dirty="0"/>
              <a:t>Bazı bankaların çiftçilere yönelik özel teminatlı ve faiz oranlı kredi uygulamaları bulunmaktadır.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4229881"/>
      </p:ext>
    </p:extLst>
  </p:cSld>
  <p:clrMapOvr>
    <a:masterClrMapping/>
  </p:clrMapOvr>
  <p:transition spd="slow">
    <p:push dir="u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TM02892315[[fn=Duman]]</Template>
  <TotalTime>212</TotalTime>
  <Words>468</Words>
  <Application>Microsoft Office PowerPoint</Application>
  <PresentationFormat>Geniş ekran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Wingdings 3</vt:lpstr>
      <vt:lpstr>HDOfficeLightV0</vt:lpstr>
      <vt:lpstr>İyon</vt:lpstr>
      <vt:lpstr>Kredi kavramı ve kredi çeşitleri</vt:lpstr>
      <vt:lpstr>Kredi kavramı  Kredi: Ödünç olarak alınan ya da verilen para ya da mal.</vt:lpstr>
      <vt:lpstr>5411 SAYILI KANUNDA KREDİ KAVRAMI</vt:lpstr>
      <vt:lpstr>Kredi Çeşitleri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Kredi kavramı ve kredi çeŞitleri</dc:title>
  <dc:creator>misafir</dc:creator>
  <cp:lastModifiedBy>Pelin Atila Yoruk</cp:lastModifiedBy>
  <cp:revision>20</cp:revision>
  <dcterms:created xsi:type="dcterms:W3CDTF">2017-04-24T17:58:58Z</dcterms:created>
  <dcterms:modified xsi:type="dcterms:W3CDTF">2018-01-19T22:50:23Z</dcterms:modified>
</cp:coreProperties>
</file>