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92" r:id="rId4"/>
    <p:sldId id="1083" r:id="rId5"/>
    <p:sldId id="1084" r:id="rId6"/>
    <p:sldId id="1098" r:id="rId7"/>
    <p:sldId id="1099" r:id="rId8"/>
    <p:sldId id="1100" r:id="rId9"/>
    <p:sldId id="1101" r:id="rId10"/>
    <p:sldId id="1102" r:id="rId11"/>
    <p:sldId id="1103" r:id="rId12"/>
    <p:sldId id="109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1471" autoAdjust="0"/>
  </p:normalViewPr>
  <p:slideViewPr>
    <p:cSldViewPr snapToGrid="0">
      <p:cViewPr varScale="1">
        <p:scale>
          <a:sx n="102" d="100"/>
          <a:sy n="102" d="100"/>
        </p:scale>
        <p:origin x="1740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Bilgisi 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2481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2019.</a:t>
            </a: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2234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GGY206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Enlem, boylam, Türkiye </a:t>
            </a:r>
            <a:r>
              <a:rPr lang="tr-TR" sz="2400" b="1" dirty="0" smtClean="0"/>
              <a:t>Dünya'nın Neresinde, Meridyen Daralması</a:t>
            </a:r>
            <a:endParaRPr lang="tr-TR" sz="2400" b="1" dirty="0" smtClean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400" b="1" dirty="0">
              <a:solidFill>
                <a:schemeClr val="tx2"/>
              </a:solidFill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Enlem ve Boylam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2797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/>
              <a:t>Astronomik enlem (</a:t>
            </a:r>
            <a:r>
              <a:rPr lang="el-GR" dirty="0"/>
              <a:t>Φ); </a:t>
            </a:r>
            <a:r>
              <a:rPr lang="tr-TR" dirty="0"/>
              <a:t>astronomik meridyen düzleminde ekvator düzlemi ile noktadan geçen çekül doğrultusu arasındaki açıdır. </a:t>
            </a:r>
            <a:endParaRPr lang="tr-TR" dirty="0" smtClean="0"/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 err="1" smtClean="0"/>
              <a:t>Jeodezik</a:t>
            </a:r>
            <a:r>
              <a:rPr lang="tr-TR" dirty="0" smtClean="0"/>
              <a:t> </a:t>
            </a:r>
            <a:r>
              <a:rPr lang="tr-TR" dirty="0"/>
              <a:t>enlem (</a:t>
            </a:r>
            <a:r>
              <a:rPr lang="el-GR" dirty="0"/>
              <a:t>ϕ); </a:t>
            </a:r>
            <a:r>
              <a:rPr lang="tr-TR" dirty="0"/>
              <a:t>noktanın </a:t>
            </a:r>
            <a:r>
              <a:rPr lang="tr-TR" dirty="0" err="1"/>
              <a:t>jeodezik</a:t>
            </a:r>
            <a:r>
              <a:rPr lang="tr-TR" dirty="0"/>
              <a:t> meridyen düzleminde elipsoit normalinin ekvator düzlemi ile yaptığı açıdır. </a:t>
            </a:r>
            <a:endParaRPr lang="tr-TR" dirty="0" smtClean="0"/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 err="1" smtClean="0"/>
              <a:t>Jeosentrik</a:t>
            </a:r>
            <a:r>
              <a:rPr lang="tr-TR" dirty="0" smtClean="0"/>
              <a:t> </a:t>
            </a:r>
            <a:r>
              <a:rPr lang="tr-TR" dirty="0"/>
              <a:t>enlem (</a:t>
            </a:r>
            <a:r>
              <a:rPr lang="el-GR" dirty="0"/>
              <a:t>ϕ’); </a:t>
            </a:r>
            <a:r>
              <a:rPr lang="tr-TR" dirty="0"/>
              <a:t>noktadan yerin merkezine birleştirilen doğru ile ekvator düzlemi arasında kalan açıdır.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Enlem ve Boylam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354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/>
              <a:t>Astronomik boylam (</a:t>
            </a:r>
            <a:r>
              <a:rPr lang="el-GR" dirty="0"/>
              <a:t>Λ) </a:t>
            </a:r>
            <a:r>
              <a:rPr lang="tr-TR" dirty="0"/>
              <a:t>ifadesi ise; ekvator düzleminde </a:t>
            </a:r>
            <a:r>
              <a:rPr lang="tr-TR" dirty="0" err="1"/>
              <a:t>Greenwich</a:t>
            </a:r>
            <a:r>
              <a:rPr lang="tr-TR" dirty="0"/>
              <a:t> astronomik meridyeni ile noktanın astronomik meridyeni arasındaki açıyı ifade eder</a:t>
            </a:r>
            <a:r>
              <a:rPr lang="tr-TR" dirty="0" smtClean="0"/>
              <a:t>.</a:t>
            </a:r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 err="1"/>
              <a:t>Jeodezik</a:t>
            </a:r>
            <a:r>
              <a:rPr lang="tr-TR" dirty="0"/>
              <a:t> boylam (</a:t>
            </a:r>
            <a:r>
              <a:rPr lang="el-GR" dirty="0"/>
              <a:t>λ) </a:t>
            </a:r>
            <a:r>
              <a:rPr lang="tr-TR" dirty="0"/>
              <a:t>ifadesi ise; ekvator düzleminde başlangıç meridyeni ile noktanın </a:t>
            </a:r>
            <a:r>
              <a:rPr lang="tr-TR" dirty="0" err="1"/>
              <a:t>jeodezik</a:t>
            </a:r>
            <a:r>
              <a:rPr lang="tr-TR" dirty="0"/>
              <a:t> meridyeni arasındaki açıyı ifade eder. Ayrıca, nokta ile noktanın elipsoit yüzeyine </a:t>
            </a:r>
            <a:r>
              <a:rPr lang="tr-TR" dirty="0" err="1"/>
              <a:t>izdüşüm</a:t>
            </a:r>
            <a:r>
              <a:rPr lang="tr-TR" dirty="0"/>
              <a:t> yeri arasındaki uzaklık elipsoidal Hatırlatma: S. </a:t>
            </a:r>
            <a:r>
              <a:rPr lang="tr-TR" dirty="0" err="1"/>
              <a:t>Doğanalp</a:t>
            </a:r>
            <a:r>
              <a:rPr lang="tr-TR" dirty="0"/>
              <a:t> Jeodezide Koordinat Sistemleri 14 </a:t>
            </a:r>
            <a:r>
              <a:rPr lang="tr-TR" dirty="0" err="1"/>
              <a:t>izdüşüm</a:t>
            </a:r>
            <a:r>
              <a:rPr lang="tr-TR" dirty="0"/>
              <a:t> yeri arasındaki uzaklık elipsoidal yükseklik (h) olarak </a:t>
            </a:r>
            <a:r>
              <a:rPr lang="tr-TR" dirty="0" smtClean="0"/>
              <a:t>tanımlanır.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10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Enlem ve Boylam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312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/>
              <a:t>Böylece </a:t>
            </a:r>
            <a:r>
              <a:rPr lang="tr-TR" dirty="0" err="1"/>
              <a:t>jeodezik</a:t>
            </a:r>
            <a:r>
              <a:rPr lang="tr-TR" dirty="0"/>
              <a:t> koordinatlar, </a:t>
            </a:r>
            <a:r>
              <a:rPr lang="tr-TR" dirty="0" err="1"/>
              <a:t>jeodezik</a:t>
            </a:r>
            <a:r>
              <a:rPr lang="tr-TR" dirty="0"/>
              <a:t> enlem (</a:t>
            </a:r>
            <a:r>
              <a:rPr lang="el-GR" dirty="0"/>
              <a:t>ϕ), </a:t>
            </a:r>
            <a:r>
              <a:rPr lang="tr-TR" dirty="0" err="1"/>
              <a:t>jeodezik</a:t>
            </a:r>
            <a:r>
              <a:rPr lang="tr-TR" dirty="0"/>
              <a:t> boylam (</a:t>
            </a:r>
            <a:r>
              <a:rPr lang="el-GR" dirty="0"/>
              <a:t>λ) </a:t>
            </a:r>
            <a:r>
              <a:rPr lang="tr-TR" dirty="0"/>
              <a:t>ve elipsoidal yükseklik (h) ile tanımlanır.</a:t>
            </a:r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Böylece </a:t>
            </a:r>
            <a:r>
              <a:rPr lang="tr-TR" dirty="0"/>
              <a:t>Ortalama Yersel Sistemde (Konvansiyonel Yersel Koordinat Sistemi veya Ortalama Dünya Dik Koordinat Sisteminde) bir noktanın konumu </a:t>
            </a:r>
            <a:r>
              <a:rPr lang="tr-TR" dirty="0" err="1"/>
              <a:t>x,y,z</a:t>
            </a:r>
            <a:r>
              <a:rPr lang="tr-TR" dirty="0"/>
              <a:t> dik koordinatları ile tanımlanabileceği gibi astronomik enlem (</a:t>
            </a:r>
            <a:r>
              <a:rPr lang="el-GR" dirty="0"/>
              <a:t>Φ), </a:t>
            </a:r>
            <a:r>
              <a:rPr lang="tr-TR" dirty="0"/>
              <a:t>astronomik boylam (</a:t>
            </a:r>
            <a:r>
              <a:rPr lang="el-GR" dirty="0"/>
              <a:t>Λ) </a:t>
            </a:r>
            <a:r>
              <a:rPr lang="tr-TR" dirty="0"/>
              <a:t>ve </a:t>
            </a:r>
            <a:r>
              <a:rPr lang="tr-TR" dirty="0" err="1"/>
              <a:t>ortometrik</a:t>
            </a:r>
            <a:r>
              <a:rPr lang="tr-TR" dirty="0"/>
              <a:t> yükseklik (H) şeklinde eğri koordinatları ile de tanımlanabilir.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17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Enlem ve Boylam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tr-TR" dirty="0" smtClean="0"/>
              <a:t>Yeryüzü </a:t>
            </a:r>
            <a:r>
              <a:rPr lang="tr-TR" dirty="0"/>
              <a:t>üzerindeki her nokta için ayrı bir </a:t>
            </a:r>
            <a:r>
              <a:rPr lang="tr-TR" dirty="0" err="1"/>
              <a:t>toposentrik</a:t>
            </a:r>
            <a:r>
              <a:rPr lang="tr-TR" dirty="0"/>
              <a:t> sistem tanımlanır. Bunların en belirgin özelliği başlangıç noktasının durulan noktada olmasıdır. </a:t>
            </a:r>
            <a:endParaRPr lang="tr-TR" dirty="0" smtClean="0"/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tr-TR" dirty="0"/>
              <a:t>İ</a:t>
            </a:r>
            <a:r>
              <a:rPr lang="tr-TR" dirty="0" smtClean="0"/>
              <a:t>ki </a:t>
            </a:r>
            <a:r>
              <a:rPr lang="tr-TR" dirty="0"/>
              <a:t>çeşit </a:t>
            </a:r>
            <a:r>
              <a:rPr lang="tr-TR" dirty="0" err="1"/>
              <a:t>toposentrik</a:t>
            </a:r>
            <a:r>
              <a:rPr lang="tr-TR" dirty="0"/>
              <a:t> sistem tanımlanabilir</a:t>
            </a:r>
            <a:r>
              <a:rPr lang="tr-TR" dirty="0" smtClean="0"/>
              <a:t>:</a:t>
            </a:r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tr-TR" dirty="0" smtClean="0"/>
              <a:t>Yerel </a:t>
            </a:r>
            <a:r>
              <a:rPr lang="tr-TR" dirty="0"/>
              <a:t>astronomik </a:t>
            </a:r>
            <a:r>
              <a:rPr lang="tr-TR" dirty="0" smtClean="0"/>
              <a:t>sistem</a:t>
            </a:r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tr-TR" dirty="0" smtClean="0"/>
              <a:t>Yerel </a:t>
            </a:r>
            <a:r>
              <a:rPr lang="tr-TR" dirty="0" err="1"/>
              <a:t>jeodezik</a:t>
            </a:r>
            <a:r>
              <a:rPr lang="tr-TR" dirty="0"/>
              <a:t> sistem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87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Türkiye Dünya’nın Neresinde</a:t>
            </a:r>
            <a:endParaRPr lang="tr-TR" sz="2400" b="1" dirty="0">
              <a:solidFill>
                <a:srgbClr val="002060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550" y="1352550"/>
            <a:ext cx="389890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35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Türkiye Dünya’nın Neresinde</a:t>
            </a:r>
            <a:endParaRPr lang="tr-TR" sz="2400" b="1" dirty="0">
              <a:solidFill>
                <a:srgbClr val="00206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593" y="1652746"/>
            <a:ext cx="6183984" cy="355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1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Meridyen Daralması</a:t>
            </a:r>
            <a:endParaRPr lang="tr-TR" sz="2400" b="1" dirty="0">
              <a:solidFill>
                <a:srgbClr val="00206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712" y="1785937"/>
            <a:ext cx="5362575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90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12502</TotalTime>
  <Words>341</Words>
  <Application>Microsoft Office PowerPoint</Application>
  <PresentationFormat>Ekran Gösterisi (4:3)</PresentationFormat>
  <Paragraphs>30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ümit gedik</cp:lastModifiedBy>
  <cp:revision>819</cp:revision>
  <cp:lastPrinted>2016-10-24T07:53:35Z</cp:lastPrinted>
  <dcterms:created xsi:type="dcterms:W3CDTF">2016-09-18T09:35:24Z</dcterms:created>
  <dcterms:modified xsi:type="dcterms:W3CDTF">2020-02-27T08:08:19Z</dcterms:modified>
</cp:coreProperties>
</file>