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45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9101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8196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929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503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219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048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12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26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28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329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11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68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304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374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41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F5D9D-57FB-4E62-A1F2-72FA320F475C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2A35ED4-F6AC-4032-A18B-EB2A25EE6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872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606548"/>
            <a:ext cx="9144000" cy="2387600"/>
          </a:xfrm>
        </p:spPr>
        <p:txBody>
          <a:bodyPr/>
          <a:lstStyle/>
          <a:p>
            <a:r>
              <a:rPr lang="tr-TR" dirty="0"/>
              <a:t>Sindirim Sistemi 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3276601" y="3698855"/>
            <a:ext cx="8915399" cy="1126283"/>
          </a:xfrm>
        </p:spPr>
        <p:txBody>
          <a:bodyPr>
            <a:noAutofit/>
          </a:bodyPr>
          <a:lstStyle/>
          <a:p>
            <a:r>
              <a:rPr lang="tr-TR" sz="6000" dirty="0" smtClean="0"/>
              <a:t>Öğretim Görevlisi</a:t>
            </a:r>
          </a:p>
          <a:p>
            <a:r>
              <a:rPr lang="tr-TR" sz="6000" dirty="0" smtClean="0"/>
              <a:t>Dr. Mert OCAK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361780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45673" y="187036"/>
            <a:ext cx="10224654" cy="2847109"/>
          </a:xfrm>
        </p:spPr>
        <p:txBody>
          <a:bodyPr numCol="3">
            <a:normAutofit/>
          </a:bodyPr>
          <a:lstStyle/>
          <a:p>
            <a:pPr fontAlgn="base"/>
            <a:r>
              <a:rPr lang="tr-TR" b="1" dirty="0"/>
              <a:t>CAVITAS ORIS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Labium</a:t>
            </a:r>
            <a:r>
              <a:rPr lang="tr-TR" dirty="0"/>
              <a:t> </a:t>
            </a:r>
            <a:r>
              <a:rPr lang="tr-TR" dirty="0" err="1"/>
              <a:t>superius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Labium</a:t>
            </a:r>
            <a:r>
              <a:rPr lang="tr-TR" dirty="0"/>
              <a:t> </a:t>
            </a:r>
            <a:r>
              <a:rPr lang="tr-TR" dirty="0" err="1"/>
              <a:t>inferius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Bucca</a:t>
            </a:r>
            <a:r>
              <a:rPr lang="tr-TR" dirty="0"/>
              <a:t>  </a:t>
            </a:r>
          </a:p>
          <a:p>
            <a:pPr fontAlgn="base"/>
            <a:r>
              <a:rPr lang="tr-TR" dirty="0" err="1"/>
              <a:t>Palatum</a:t>
            </a:r>
            <a:r>
              <a:rPr lang="tr-TR" dirty="0"/>
              <a:t> durum </a:t>
            </a:r>
          </a:p>
          <a:p>
            <a:pPr fontAlgn="base"/>
            <a:r>
              <a:rPr lang="tr-TR" dirty="0" err="1"/>
              <a:t>Palatum</a:t>
            </a:r>
            <a:r>
              <a:rPr lang="tr-TR" dirty="0"/>
              <a:t> </a:t>
            </a:r>
            <a:r>
              <a:rPr lang="tr-TR" dirty="0" err="1"/>
              <a:t>molle</a:t>
            </a:r>
            <a:r>
              <a:rPr lang="tr-TR" dirty="0"/>
              <a:t> </a:t>
            </a:r>
            <a:endParaRPr lang="tr-TR" dirty="0" smtClean="0"/>
          </a:p>
          <a:p>
            <a:pPr fontAlgn="base"/>
            <a:r>
              <a:rPr lang="tr-TR" dirty="0" err="1" smtClean="0"/>
              <a:t>Diaphragma</a:t>
            </a:r>
            <a:r>
              <a:rPr lang="tr-TR" dirty="0" smtClean="0"/>
              <a:t> </a:t>
            </a:r>
            <a:r>
              <a:rPr lang="tr-TR" dirty="0" err="1" smtClean="0"/>
              <a:t>oris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Isthmus</a:t>
            </a:r>
            <a:r>
              <a:rPr lang="tr-TR" dirty="0"/>
              <a:t> </a:t>
            </a:r>
            <a:r>
              <a:rPr lang="tr-TR" dirty="0" err="1"/>
              <a:t>faucium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Vestibulum</a:t>
            </a:r>
            <a:r>
              <a:rPr lang="tr-TR" dirty="0"/>
              <a:t> </a:t>
            </a:r>
            <a:r>
              <a:rPr lang="tr-TR" dirty="0" err="1"/>
              <a:t>oris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Cavitas</a:t>
            </a:r>
            <a:r>
              <a:rPr lang="tr-TR" dirty="0"/>
              <a:t> </a:t>
            </a:r>
            <a:r>
              <a:rPr lang="tr-TR" dirty="0" err="1"/>
              <a:t>oris</a:t>
            </a:r>
            <a:r>
              <a:rPr lang="tr-TR" dirty="0"/>
              <a:t> </a:t>
            </a:r>
            <a:r>
              <a:rPr lang="tr-TR" dirty="0" err="1"/>
              <a:t>propria</a:t>
            </a:r>
            <a:r>
              <a:rPr lang="tr-TR" dirty="0"/>
              <a:t> </a:t>
            </a:r>
            <a:endParaRPr lang="tr-TR" dirty="0"/>
          </a:p>
          <a:p>
            <a:pPr fontAlgn="base"/>
            <a:r>
              <a:rPr lang="tr-TR" dirty="0" err="1" smtClean="0"/>
              <a:t>Spatium</a:t>
            </a:r>
            <a:r>
              <a:rPr lang="tr-TR" dirty="0" smtClean="0"/>
              <a:t> </a:t>
            </a:r>
            <a:r>
              <a:rPr lang="tr-TR" dirty="0" err="1" smtClean="0"/>
              <a:t>retromolare</a:t>
            </a:r>
            <a:endParaRPr lang="tr-TR" dirty="0" smtClean="0"/>
          </a:p>
          <a:p>
            <a:r>
              <a:rPr lang="tr-TR" dirty="0" err="1" smtClean="0"/>
              <a:t>Os</a:t>
            </a:r>
            <a:r>
              <a:rPr lang="tr-TR" dirty="0" smtClean="0"/>
              <a:t> </a:t>
            </a:r>
            <a:r>
              <a:rPr lang="tr-TR" dirty="0" err="1" smtClean="0"/>
              <a:t>sphenoidale</a:t>
            </a:r>
            <a:endParaRPr lang="tr-TR" dirty="0" smtClean="0"/>
          </a:p>
          <a:p>
            <a:r>
              <a:rPr lang="tr-TR" dirty="0" err="1" smtClean="0"/>
              <a:t>Raphe</a:t>
            </a:r>
            <a:r>
              <a:rPr lang="tr-TR" dirty="0" smtClean="0"/>
              <a:t> </a:t>
            </a:r>
            <a:r>
              <a:rPr lang="tr-TR" dirty="0" err="1" smtClean="0"/>
              <a:t>pterygomandibularis</a:t>
            </a:r>
            <a:endParaRPr lang="tr-TR" dirty="0" smtClean="0"/>
          </a:p>
          <a:p>
            <a:r>
              <a:rPr lang="tr-TR" dirty="0" smtClean="0"/>
              <a:t>Dil</a:t>
            </a:r>
          </a:p>
          <a:p>
            <a:r>
              <a:rPr lang="tr-TR" dirty="0" err="1" smtClean="0"/>
              <a:t>Mandibula</a:t>
            </a:r>
            <a:endParaRPr lang="tr-TR" dirty="0"/>
          </a:p>
          <a:p>
            <a:r>
              <a:rPr lang="tr-TR" dirty="0" err="1"/>
              <a:t>Os</a:t>
            </a:r>
            <a:r>
              <a:rPr lang="tr-TR" dirty="0"/>
              <a:t> </a:t>
            </a:r>
            <a:r>
              <a:rPr lang="tr-TR" dirty="0" err="1" smtClean="0"/>
              <a:t>hyoideum</a:t>
            </a:r>
            <a:endParaRPr lang="tr-TR" dirty="0"/>
          </a:p>
          <a:p>
            <a:r>
              <a:rPr lang="tr-TR" dirty="0" err="1"/>
              <a:t>Cartilago</a:t>
            </a:r>
            <a:r>
              <a:rPr lang="tr-TR" dirty="0"/>
              <a:t> </a:t>
            </a:r>
            <a:r>
              <a:rPr lang="tr-TR" dirty="0" err="1"/>
              <a:t>thyroidea</a:t>
            </a:r>
            <a:r>
              <a:rPr lang="tr-TR" dirty="0"/>
              <a:t> ve </a:t>
            </a:r>
            <a:r>
              <a:rPr lang="tr-TR" dirty="0" err="1"/>
              <a:t>cartilago</a:t>
            </a:r>
            <a:r>
              <a:rPr lang="tr-TR" dirty="0"/>
              <a:t> </a:t>
            </a:r>
            <a:r>
              <a:rPr lang="tr-TR" dirty="0" err="1"/>
              <a:t>cricoidea</a:t>
            </a:r>
            <a:endParaRPr lang="tr-TR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1745673" y="3034145"/>
            <a:ext cx="10224654" cy="2847109"/>
          </a:xfrm>
          <a:prstGeom prst="rect">
            <a:avLst/>
          </a:prstGeom>
        </p:spPr>
        <p:txBody>
          <a:bodyPr vert="horz" lIns="91440" tIns="45720" rIns="91440" bIns="45720" numCol="3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tr-TR" b="1" dirty="0"/>
              <a:t>MİDE (GASTER) (VENTRICULUS)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Ostium</a:t>
            </a:r>
            <a:r>
              <a:rPr lang="tr-TR" dirty="0"/>
              <a:t> </a:t>
            </a:r>
            <a:r>
              <a:rPr lang="tr-TR" dirty="0" err="1"/>
              <a:t>cardiacum</a:t>
            </a:r>
            <a:r>
              <a:rPr lang="tr-TR" dirty="0"/>
              <a:t>  </a:t>
            </a:r>
          </a:p>
          <a:p>
            <a:pPr fontAlgn="base"/>
            <a:r>
              <a:rPr lang="tr-TR" dirty="0" err="1"/>
              <a:t>Ostium</a:t>
            </a:r>
            <a:r>
              <a:rPr lang="tr-TR" dirty="0"/>
              <a:t> </a:t>
            </a:r>
            <a:r>
              <a:rPr lang="tr-TR" dirty="0" err="1"/>
              <a:t>pyloricum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Curvatura</a:t>
            </a:r>
            <a:r>
              <a:rPr lang="tr-TR" dirty="0"/>
              <a:t> </a:t>
            </a:r>
            <a:r>
              <a:rPr lang="tr-TR" dirty="0" err="1"/>
              <a:t>gastrica</a:t>
            </a:r>
            <a:r>
              <a:rPr lang="tr-TR" dirty="0"/>
              <a:t> </a:t>
            </a:r>
            <a:r>
              <a:rPr lang="tr-TR" dirty="0" err="1"/>
              <a:t>minor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 </a:t>
            </a:r>
            <a:r>
              <a:rPr lang="tr-TR" dirty="0" err="1"/>
              <a:t>Incisura</a:t>
            </a:r>
            <a:r>
              <a:rPr lang="tr-TR" dirty="0"/>
              <a:t> </a:t>
            </a:r>
            <a:r>
              <a:rPr lang="tr-TR" dirty="0" err="1"/>
              <a:t>angularis</a:t>
            </a:r>
            <a:r>
              <a:rPr lang="tr-TR" dirty="0"/>
              <a:t>  </a:t>
            </a:r>
          </a:p>
          <a:p>
            <a:pPr fontAlgn="base"/>
            <a:r>
              <a:rPr lang="tr-TR" dirty="0"/>
              <a:t>   Lig. </a:t>
            </a:r>
            <a:r>
              <a:rPr lang="tr-TR" dirty="0" err="1"/>
              <a:t>hepatogastricum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    A.-V. </a:t>
            </a:r>
            <a:r>
              <a:rPr lang="tr-TR" dirty="0" err="1"/>
              <a:t>gastrica</a:t>
            </a:r>
            <a:r>
              <a:rPr lang="tr-TR" dirty="0"/>
              <a:t> </a:t>
            </a:r>
            <a:r>
              <a:rPr lang="tr-TR" dirty="0" err="1"/>
              <a:t>dextra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    A.-V. </a:t>
            </a:r>
            <a:r>
              <a:rPr lang="tr-TR" dirty="0" err="1"/>
              <a:t>gastrica</a:t>
            </a:r>
            <a:r>
              <a:rPr lang="tr-TR" dirty="0"/>
              <a:t> </a:t>
            </a:r>
            <a:r>
              <a:rPr lang="tr-TR" dirty="0" err="1"/>
              <a:t>sinistra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Curvatura</a:t>
            </a:r>
            <a:r>
              <a:rPr lang="tr-TR" dirty="0"/>
              <a:t> </a:t>
            </a:r>
            <a:r>
              <a:rPr lang="tr-TR" dirty="0" err="1"/>
              <a:t>gastrica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 </a:t>
            </a:r>
            <a:r>
              <a:rPr lang="tr-TR" dirty="0" err="1"/>
              <a:t>Incisura</a:t>
            </a:r>
            <a:r>
              <a:rPr lang="tr-TR" dirty="0"/>
              <a:t> </a:t>
            </a:r>
            <a:r>
              <a:rPr lang="tr-TR" dirty="0" err="1"/>
              <a:t>cardiaca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 Lig. </a:t>
            </a:r>
            <a:r>
              <a:rPr lang="tr-TR" dirty="0" err="1"/>
              <a:t>gastro</a:t>
            </a:r>
            <a:r>
              <a:rPr lang="tr-TR" dirty="0"/>
              <a:t> </a:t>
            </a:r>
            <a:r>
              <a:rPr lang="tr-TR" dirty="0" err="1"/>
              <a:t>splenicum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    A.-V. </a:t>
            </a:r>
            <a:r>
              <a:rPr lang="tr-TR" dirty="0" err="1"/>
              <a:t>gastroepiploica</a:t>
            </a:r>
            <a:r>
              <a:rPr lang="tr-TR" dirty="0"/>
              <a:t> </a:t>
            </a:r>
            <a:r>
              <a:rPr lang="tr-TR" dirty="0" err="1"/>
              <a:t>sinistra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    </a:t>
            </a:r>
            <a:r>
              <a:rPr lang="tr-TR" dirty="0" err="1"/>
              <a:t>Aa</a:t>
            </a:r>
            <a:r>
              <a:rPr lang="tr-TR" dirty="0"/>
              <a:t>.-</a:t>
            </a:r>
            <a:r>
              <a:rPr lang="tr-TR" dirty="0" err="1"/>
              <a:t>Vv</a:t>
            </a:r>
            <a:r>
              <a:rPr lang="tr-TR" dirty="0"/>
              <a:t>. </a:t>
            </a:r>
            <a:r>
              <a:rPr lang="tr-TR" dirty="0" err="1"/>
              <a:t>gastrici</a:t>
            </a:r>
            <a:r>
              <a:rPr lang="tr-TR" dirty="0"/>
              <a:t> </a:t>
            </a:r>
            <a:r>
              <a:rPr lang="tr-TR" dirty="0" err="1"/>
              <a:t>breves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 Lig. </a:t>
            </a:r>
            <a:r>
              <a:rPr lang="tr-TR" dirty="0" err="1"/>
              <a:t>gastrophrenicum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Paries</a:t>
            </a:r>
            <a:r>
              <a:rPr lang="tr-TR" dirty="0"/>
              <a:t> </a:t>
            </a:r>
            <a:r>
              <a:rPr lang="tr-TR" dirty="0" err="1"/>
              <a:t>anterior</a:t>
            </a:r>
            <a:r>
              <a:rPr lang="tr-TR" dirty="0"/>
              <a:t>  </a:t>
            </a:r>
          </a:p>
          <a:p>
            <a:pPr fontAlgn="base"/>
            <a:r>
              <a:rPr lang="tr-TR" dirty="0" err="1"/>
              <a:t>Paries</a:t>
            </a:r>
            <a:r>
              <a:rPr lang="tr-TR" dirty="0"/>
              <a:t> </a:t>
            </a:r>
            <a:r>
              <a:rPr lang="tr-TR" dirty="0" err="1"/>
              <a:t>pasterior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Pars </a:t>
            </a:r>
            <a:r>
              <a:rPr lang="tr-TR" dirty="0" err="1"/>
              <a:t>cardiaca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Fundus</a:t>
            </a:r>
            <a:r>
              <a:rPr lang="tr-TR" dirty="0"/>
              <a:t> </a:t>
            </a:r>
            <a:r>
              <a:rPr lang="tr-TR" dirty="0" err="1"/>
              <a:t>gastricus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gastricum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Pars </a:t>
            </a:r>
            <a:r>
              <a:rPr lang="tr-TR" dirty="0" err="1"/>
              <a:t>pylorica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Pylorus</a:t>
            </a:r>
            <a:r>
              <a:rPr lang="tr-TR" dirty="0"/>
              <a:t>  </a:t>
            </a:r>
          </a:p>
          <a:p>
            <a:pPr fontAlgn="base"/>
            <a:r>
              <a:rPr lang="tr-TR" dirty="0"/>
              <a:t>   </a:t>
            </a:r>
            <a:r>
              <a:rPr lang="tr-TR" dirty="0" err="1"/>
              <a:t>M.sphincter</a:t>
            </a:r>
            <a:r>
              <a:rPr lang="tr-TR" dirty="0"/>
              <a:t> </a:t>
            </a:r>
            <a:r>
              <a:rPr lang="tr-TR" dirty="0" err="1"/>
              <a:t>pyloricus</a:t>
            </a:r>
            <a:r>
              <a:rPr lang="tr-TR" dirty="0"/>
              <a:t> </a:t>
            </a:r>
          </a:p>
          <a:p>
            <a:r>
              <a:rPr lang="tr-TR" dirty="0" smtClean="0"/>
              <a:t>Dil</a:t>
            </a:r>
          </a:p>
          <a:p>
            <a:r>
              <a:rPr lang="tr-TR" dirty="0" err="1" smtClean="0"/>
              <a:t>Mandibula</a:t>
            </a:r>
            <a:endParaRPr lang="tr-TR" dirty="0" smtClean="0"/>
          </a:p>
          <a:p>
            <a:r>
              <a:rPr lang="tr-TR" dirty="0" err="1" smtClean="0"/>
              <a:t>Os</a:t>
            </a:r>
            <a:r>
              <a:rPr lang="tr-TR" dirty="0" smtClean="0"/>
              <a:t> </a:t>
            </a:r>
            <a:r>
              <a:rPr lang="tr-TR" dirty="0" err="1" smtClean="0"/>
              <a:t>hyoideum</a:t>
            </a:r>
            <a:endParaRPr lang="tr-TR" dirty="0" smtClean="0"/>
          </a:p>
          <a:p>
            <a:r>
              <a:rPr lang="tr-TR" dirty="0" err="1" smtClean="0"/>
              <a:t>Cartilago</a:t>
            </a:r>
            <a:r>
              <a:rPr lang="tr-TR" dirty="0" smtClean="0"/>
              <a:t> </a:t>
            </a:r>
            <a:r>
              <a:rPr lang="tr-TR" dirty="0" err="1" smtClean="0"/>
              <a:t>thyroidea</a:t>
            </a:r>
            <a:r>
              <a:rPr lang="tr-TR" dirty="0" smtClean="0"/>
              <a:t> ve </a:t>
            </a:r>
            <a:r>
              <a:rPr lang="tr-TR" dirty="0" err="1" smtClean="0"/>
              <a:t>cartilago</a:t>
            </a:r>
            <a:r>
              <a:rPr lang="tr-TR" dirty="0" smtClean="0"/>
              <a:t> </a:t>
            </a:r>
            <a:r>
              <a:rPr lang="tr-TR" dirty="0" err="1" smtClean="0"/>
              <a:t>cricoidea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027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45673" y="187036"/>
            <a:ext cx="10224654" cy="2847109"/>
          </a:xfrm>
        </p:spPr>
        <p:txBody>
          <a:bodyPr numCol="3">
            <a:noAutofit/>
          </a:bodyPr>
          <a:lstStyle/>
          <a:p>
            <a:pPr fontAlgn="base"/>
            <a:r>
              <a:rPr lang="tr-TR" sz="2000" b="1" dirty="0"/>
              <a:t>DUODENUM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Pars </a:t>
            </a:r>
            <a:r>
              <a:rPr lang="tr-TR" sz="2000" dirty="0" err="1"/>
              <a:t>superior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 smtClean="0"/>
              <a:t>Ampulla</a:t>
            </a:r>
            <a:r>
              <a:rPr lang="tr-TR" sz="2000" dirty="0" smtClean="0"/>
              <a:t> </a:t>
            </a:r>
            <a:r>
              <a:rPr lang="tr-TR" sz="2000" dirty="0"/>
              <a:t>(</a:t>
            </a:r>
            <a:r>
              <a:rPr lang="tr-TR" sz="2000" dirty="0" err="1"/>
              <a:t>bulbus</a:t>
            </a:r>
            <a:r>
              <a:rPr lang="tr-TR" sz="2000" dirty="0"/>
              <a:t>) </a:t>
            </a:r>
            <a:r>
              <a:rPr lang="tr-TR" sz="2000" dirty="0" err="1"/>
              <a:t>duodeni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 smtClean="0"/>
              <a:t>Flexura</a:t>
            </a:r>
            <a:r>
              <a:rPr lang="tr-TR" sz="2000" dirty="0" smtClean="0"/>
              <a:t> </a:t>
            </a:r>
            <a:r>
              <a:rPr lang="tr-TR" sz="2000" dirty="0" err="1"/>
              <a:t>duodeni</a:t>
            </a:r>
            <a:r>
              <a:rPr lang="tr-TR" sz="2000" dirty="0"/>
              <a:t> </a:t>
            </a:r>
            <a:r>
              <a:rPr lang="tr-TR" sz="2000" dirty="0" err="1"/>
              <a:t>superior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Pars </a:t>
            </a:r>
            <a:r>
              <a:rPr lang="tr-TR" sz="2000" dirty="0" err="1"/>
              <a:t>descendens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 smtClean="0"/>
              <a:t>Flexura</a:t>
            </a:r>
            <a:r>
              <a:rPr lang="tr-TR" sz="2000" dirty="0" smtClean="0"/>
              <a:t> </a:t>
            </a:r>
            <a:r>
              <a:rPr lang="tr-TR" sz="2000" dirty="0" err="1"/>
              <a:t>duodeni</a:t>
            </a:r>
            <a:r>
              <a:rPr lang="tr-TR" sz="2000" dirty="0"/>
              <a:t> </a:t>
            </a:r>
            <a:r>
              <a:rPr lang="tr-TR" sz="2000" dirty="0" err="1"/>
              <a:t>inferior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 smtClean="0"/>
              <a:t>Ampulla</a:t>
            </a:r>
            <a:r>
              <a:rPr lang="tr-TR" sz="2000" dirty="0" smtClean="0"/>
              <a:t> </a:t>
            </a:r>
            <a:r>
              <a:rPr lang="tr-TR" sz="2000" dirty="0" err="1" smtClean="0"/>
              <a:t>hepatopancreatica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 smtClean="0"/>
              <a:t>Papilla</a:t>
            </a:r>
            <a:r>
              <a:rPr lang="tr-TR" sz="2000" dirty="0" smtClean="0"/>
              <a:t> </a:t>
            </a:r>
            <a:r>
              <a:rPr lang="tr-TR" sz="2000" dirty="0" err="1"/>
              <a:t>duodeni</a:t>
            </a:r>
            <a:r>
              <a:rPr lang="tr-TR" sz="2000" dirty="0"/>
              <a:t> </a:t>
            </a:r>
            <a:r>
              <a:rPr lang="tr-TR" sz="2000" dirty="0" err="1"/>
              <a:t>major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 smtClean="0"/>
              <a:t>Papilla</a:t>
            </a:r>
            <a:r>
              <a:rPr lang="tr-TR" sz="2000" dirty="0" smtClean="0"/>
              <a:t> </a:t>
            </a:r>
            <a:r>
              <a:rPr lang="tr-TR" sz="2000" dirty="0" err="1"/>
              <a:t>duodeni</a:t>
            </a:r>
            <a:r>
              <a:rPr lang="tr-TR" sz="2000" dirty="0"/>
              <a:t> </a:t>
            </a:r>
            <a:r>
              <a:rPr lang="tr-TR" sz="2000" dirty="0" err="1"/>
              <a:t>minor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Pars </a:t>
            </a:r>
            <a:r>
              <a:rPr lang="tr-TR" sz="2000" dirty="0" err="1"/>
              <a:t>horizontalis</a:t>
            </a:r>
            <a:r>
              <a:rPr lang="tr-TR" sz="2000" dirty="0"/>
              <a:t> (</a:t>
            </a:r>
            <a:r>
              <a:rPr lang="tr-TR" sz="2000" dirty="0" err="1"/>
              <a:t>inferior</a:t>
            </a:r>
            <a:r>
              <a:rPr lang="tr-TR" sz="2000" dirty="0"/>
              <a:t>) </a:t>
            </a:r>
          </a:p>
          <a:p>
            <a:pPr fontAlgn="base"/>
            <a:r>
              <a:rPr lang="tr-TR" sz="2000" dirty="0"/>
              <a:t>Pars </a:t>
            </a:r>
            <a:r>
              <a:rPr lang="tr-TR" sz="2000" dirty="0" err="1"/>
              <a:t>ascendens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 smtClean="0"/>
              <a:t>Flexura</a:t>
            </a:r>
            <a:r>
              <a:rPr lang="tr-TR" sz="2000" dirty="0" smtClean="0"/>
              <a:t> </a:t>
            </a:r>
            <a:r>
              <a:rPr lang="tr-TR" sz="2000" dirty="0" err="1"/>
              <a:t>duodenojejunalis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 smtClean="0"/>
              <a:t>M.suspensorius</a:t>
            </a:r>
            <a:r>
              <a:rPr lang="tr-TR" sz="2000" dirty="0" smtClean="0"/>
              <a:t> </a:t>
            </a:r>
            <a:r>
              <a:rPr lang="tr-TR" sz="2000" dirty="0" err="1"/>
              <a:t>duodeni</a:t>
            </a:r>
            <a:r>
              <a:rPr lang="tr-TR" sz="2000" dirty="0"/>
              <a:t> (</a:t>
            </a:r>
            <a:r>
              <a:rPr lang="tr-TR" sz="2000" dirty="0" err="1"/>
              <a:t>Treitz</a:t>
            </a:r>
            <a:r>
              <a:rPr lang="tr-TR" sz="2000" dirty="0"/>
              <a:t> </a:t>
            </a:r>
            <a:r>
              <a:rPr lang="tr-TR" sz="2000" dirty="0" err="1"/>
              <a:t>ligamenti</a:t>
            </a:r>
            <a:r>
              <a:rPr lang="tr-TR" sz="2000" dirty="0"/>
              <a:t>) </a:t>
            </a:r>
          </a:p>
          <a:p>
            <a:pPr fontAlgn="base"/>
            <a:r>
              <a:rPr lang="tr-TR" sz="2000" dirty="0" err="1"/>
              <a:t>Brunner</a:t>
            </a:r>
            <a:r>
              <a:rPr lang="tr-TR" sz="2000" dirty="0"/>
              <a:t> bezleri </a:t>
            </a:r>
          </a:p>
          <a:p>
            <a:r>
              <a:rPr lang="tr-TR" sz="2000" dirty="0" smtClean="0"/>
              <a:t>Dil</a:t>
            </a:r>
          </a:p>
          <a:p>
            <a:r>
              <a:rPr lang="tr-TR" sz="2000" dirty="0" err="1" smtClean="0"/>
              <a:t>Mandibula</a:t>
            </a:r>
            <a:endParaRPr lang="tr-TR" sz="2000" dirty="0"/>
          </a:p>
          <a:p>
            <a:r>
              <a:rPr lang="tr-TR" sz="2000" dirty="0" err="1"/>
              <a:t>Os</a:t>
            </a:r>
            <a:r>
              <a:rPr lang="tr-TR" sz="2000" dirty="0"/>
              <a:t> </a:t>
            </a:r>
            <a:r>
              <a:rPr lang="tr-TR" sz="2000" dirty="0" err="1" smtClean="0"/>
              <a:t>hyoideum</a:t>
            </a:r>
            <a:endParaRPr lang="tr-TR" sz="2000" dirty="0"/>
          </a:p>
          <a:p>
            <a:r>
              <a:rPr lang="tr-TR" sz="2000" dirty="0" err="1"/>
              <a:t>Cartilago</a:t>
            </a:r>
            <a:r>
              <a:rPr lang="tr-TR" sz="2000" dirty="0"/>
              <a:t> </a:t>
            </a:r>
            <a:r>
              <a:rPr lang="tr-TR" sz="2000" dirty="0" err="1"/>
              <a:t>thyroidea</a:t>
            </a:r>
            <a:r>
              <a:rPr lang="tr-TR" sz="2000" dirty="0"/>
              <a:t> ve </a:t>
            </a:r>
            <a:r>
              <a:rPr lang="tr-TR" sz="2000" dirty="0" err="1"/>
              <a:t>cartilago</a:t>
            </a:r>
            <a:r>
              <a:rPr lang="tr-TR" sz="2000" dirty="0"/>
              <a:t> </a:t>
            </a:r>
            <a:r>
              <a:rPr lang="tr-TR" sz="2000" dirty="0" err="1"/>
              <a:t>cricoidea</a:t>
            </a:r>
            <a:endParaRPr lang="tr-TR" sz="2000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1745673" y="4010891"/>
            <a:ext cx="10224654" cy="2847109"/>
          </a:xfrm>
          <a:prstGeom prst="rect">
            <a:avLst/>
          </a:prstGeom>
        </p:spPr>
        <p:txBody>
          <a:bodyPr vert="horz" lIns="91440" tIns="45720" rIns="91440" bIns="45720" numCol="3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tr-TR" sz="2000" b="1" dirty="0"/>
              <a:t>JEJUNUM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Plica</a:t>
            </a:r>
            <a:r>
              <a:rPr lang="tr-TR" sz="2000" dirty="0"/>
              <a:t> </a:t>
            </a:r>
            <a:r>
              <a:rPr lang="tr-TR" sz="2000" dirty="0" err="1"/>
              <a:t>circularis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Villi</a:t>
            </a:r>
            <a:r>
              <a:rPr lang="tr-TR" sz="2000" dirty="0"/>
              <a:t> </a:t>
            </a:r>
            <a:r>
              <a:rPr lang="tr-TR" sz="2000" dirty="0" err="1"/>
              <a:t>intestinales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Folliculi</a:t>
            </a:r>
            <a:r>
              <a:rPr lang="tr-TR" sz="2000" dirty="0"/>
              <a:t> </a:t>
            </a:r>
            <a:r>
              <a:rPr lang="tr-TR" sz="2000" dirty="0" err="1"/>
              <a:t>lymphatici</a:t>
            </a:r>
            <a:r>
              <a:rPr lang="tr-TR" sz="2000" dirty="0"/>
              <a:t> </a:t>
            </a:r>
            <a:r>
              <a:rPr lang="tr-TR" sz="2000" dirty="0" err="1"/>
              <a:t>aggregati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</a:t>
            </a:r>
            <a:r>
              <a:rPr lang="tr-TR" sz="2000" b="1" dirty="0"/>
              <a:t>ILEUM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Plica</a:t>
            </a:r>
            <a:r>
              <a:rPr lang="tr-TR" sz="2000" dirty="0"/>
              <a:t> </a:t>
            </a:r>
            <a:r>
              <a:rPr lang="tr-TR" sz="2000" dirty="0" err="1"/>
              <a:t>circularis</a:t>
            </a:r>
            <a:r>
              <a:rPr lang="tr-TR" sz="2000" dirty="0"/>
              <a:t> (</a:t>
            </a:r>
            <a:r>
              <a:rPr lang="tr-TR" sz="2000" dirty="0" err="1"/>
              <a:t>Kerkring</a:t>
            </a:r>
            <a:r>
              <a:rPr lang="tr-TR" sz="2000" dirty="0"/>
              <a:t> </a:t>
            </a:r>
            <a:r>
              <a:rPr lang="tr-TR" sz="2000" dirty="0" err="1"/>
              <a:t>katlantıları</a:t>
            </a:r>
            <a:r>
              <a:rPr lang="tr-TR" sz="2000" dirty="0"/>
              <a:t>) </a:t>
            </a:r>
          </a:p>
          <a:p>
            <a:pPr fontAlgn="base"/>
            <a:r>
              <a:rPr lang="tr-TR" sz="2000" dirty="0" err="1"/>
              <a:t>Villus</a:t>
            </a:r>
            <a:r>
              <a:rPr lang="tr-TR" sz="2000" dirty="0"/>
              <a:t> </a:t>
            </a:r>
            <a:r>
              <a:rPr lang="tr-TR" sz="2000" dirty="0" err="1"/>
              <a:t>intestinalis</a:t>
            </a:r>
            <a:r>
              <a:rPr lang="tr-TR" sz="2000" dirty="0"/>
              <a:t>  </a:t>
            </a:r>
          </a:p>
          <a:p>
            <a:pPr fontAlgn="base"/>
            <a:r>
              <a:rPr lang="tr-TR" sz="2000" dirty="0" err="1"/>
              <a:t>Folliculi</a:t>
            </a:r>
            <a:r>
              <a:rPr lang="tr-TR" sz="2000" dirty="0"/>
              <a:t> </a:t>
            </a:r>
            <a:r>
              <a:rPr lang="tr-TR" sz="2000" dirty="0" err="1"/>
              <a:t>lymphatici</a:t>
            </a:r>
            <a:r>
              <a:rPr lang="tr-TR" sz="2000" dirty="0"/>
              <a:t> </a:t>
            </a:r>
            <a:r>
              <a:rPr lang="tr-TR" sz="2000" dirty="0" err="1"/>
              <a:t>aggregati</a:t>
            </a:r>
            <a:r>
              <a:rPr lang="tr-TR" sz="2000" dirty="0"/>
              <a:t> (</a:t>
            </a:r>
            <a:r>
              <a:rPr lang="tr-TR" sz="2000" dirty="0" err="1"/>
              <a:t>Peyer</a:t>
            </a:r>
            <a:r>
              <a:rPr lang="tr-TR" sz="2000" dirty="0"/>
              <a:t> plakları=</a:t>
            </a:r>
            <a:r>
              <a:rPr lang="tr-TR" sz="2000" dirty="0" err="1"/>
              <a:t>Tonsilla</a:t>
            </a:r>
            <a:r>
              <a:rPr lang="tr-TR" sz="2000" dirty="0"/>
              <a:t> </a:t>
            </a:r>
            <a:r>
              <a:rPr lang="tr-TR" sz="2000" dirty="0" err="1"/>
              <a:t>intestinalis</a:t>
            </a:r>
            <a:r>
              <a:rPr lang="tr-TR" sz="2000" dirty="0"/>
              <a:t>) </a:t>
            </a:r>
          </a:p>
          <a:p>
            <a:pPr fontAlgn="base"/>
            <a:r>
              <a:rPr lang="tr-TR" sz="2000" dirty="0" err="1"/>
              <a:t>Ostium</a:t>
            </a:r>
            <a:r>
              <a:rPr lang="tr-TR" sz="2000" dirty="0"/>
              <a:t> </a:t>
            </a:r>
            <a:r>
              <a:rPr lang="tr-TR" sz="2000" dirty="0" err="1"/>
              <a:t>valva</a:t>
            </a:r>
            <a:r>
              <a:rPr lang="tr-TR" sz="2000" dirty="0"/>
              <a:t> </a:t>
            </a:r>
            <a:r>
              <a:rPr lang="tr-TR" sz="2000" dirty="0" err="1"/>
              <a:t>ilealis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b="1" dirty="0" err="1"/>
              <a:t>Mesenterium</a:t>
            </a:r>
            <a:r>
              <a:rPr lang="tr-TR" sz="2000" b="1" dirty="0"/>
              <a:t> </a:t>
            </a:r>
            <a:r>
              <a:rPr lang="tr-TR" sz="2000" dirty="0"/>
              <a:t> </a:t>
            </a:r>
          </a:p>
          <a:p>
            <a:pPr fontAlgn="base"/>
            <a:r>
              <a:rPr lang="tr-TR" dirty="0" err="1"/>
              <a:t>Radix</a:t>
            </a:r>
            <a:r>
              <a:rPr lang="tr-TR" dirty="0"/>
              <a:t> </a:t>
            </a:r>
            <a:r>
              <a:rPr lang="tr-TR" dirty="0" err="1"/>
              <a:t>mesenterii</a:t>
            </a:r>
            <a:r>
              <a:rPr lang="tr-TR" dirty="0"/>
              <a:t>  </a:t>
            </a:r>
          </a:p>
          <a:p>
            <a:pPr fontAlgn="base"/>
            <a:r>
              <a:rPr lang="tr-TR" b="1" dirty="0" err="1"/>
              <a:t>Diverticulum</a:t>
            </a:r>
            <a:r>
              <a:rPr lang="tr-TR" b="1" dirty="0"/>
              <a:t> </a:t>
            </a:r>
            <a:r>
              <a:rPr lang="tr-TR" b="1" dirty="0" err="1"/>
              <a:t>ilei</a:t>
            </a:r>
            <a:r>
              <a:rPr lang="tr-TR" b="1" dirty="0"/>
              <a:t> (</a:t>
            </a:r>
            <a:r>
              <a:rPr lang="tr-TR" b="1" dirty="0" err="1"/>
              <a:t>Meckel</a:t>
            </a:r>
            <a:r>
              <a:rPr lang="tr-TR" b="1" dirty="0"/>
              <a:t> </a:t>
            </a:r>
            <a:r>
              <a:rPr lang="tr-TR" b="1" dirty="0" err="1"/>
              <a:t>divertikülü</a:t>
            </a:r>
            <a:r>
              <a:rPr lang="tr-TR" b="1" dirty="0"/>
              <a:t>)</a:t>
            </a: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8190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37855" y="152400"/>
            <a:ext cx="11159836" cy="2576946"/>
          </a:xfrm>
        </p:spPr>
        <p:txBody>
          <a:bodyPr numCol="3">
            <a:noAutofit/>
          </a:bodyPr>
          <a:lstStyle/>
          <a:p>
            <a:pPr fontAlgn="base"/>
            <a:r>
              <a:rPr lang="tr-TR" sz="2000" b="1" dirty="0"/>
              <a:t>INTESTINUM CRASSUM 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Caecum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Colon</a:t>
            </a:r>
            <a:r>
              <a:rPr lang="tr-TR" sz="2000" dirty="0"/>
              <a:t> </a:t>
            </a:r>
            <a:r>
              <a:rPr lang="tr-TR" sz="2000" dirty="0" err="1"/>
              <a:t>ascendens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Colon</a:t>
            </a:r>
            <a:r>
              <a:rPr lang="tr-TR" sz="2000" dirty="0"/>
              <a:t> </a:t>
            </a:r>
            <a:r>
              <a:rPr lang="tr-TR" sz="2000" dirty="0" err="1"/>
              <a:t>transversum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Colon</a:t>
            </a:r>
            <a:r>
              <a:rPr lang="tr-TR" sz="2000" dirty="0"/>
              <a:t> </a:t>
            </a:r>
            <a:r>
              <a:rPr lang="tr-TR" sz="2000" dirty="0" err="1"/>
              <a:t>descendens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Rectum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Canalis</a:t>
            </a:r>
            <a:r>
              <a:rPr lang="tr-TR" sz="2000" dirty="0"/>
              <a:t> </a:t>
            </a:r>
            <a:r>
              <a:rPr lang="tr-TR" sz="2000" dirty="0" err="1"/>
              <a:t>analis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b="1" dirty="0"/>
              <a:t>CAECUM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Recessus</a:t>
            </a:r>
            <a:r>
              <a:rPr lang="tr-TR" sz="2000" dirty="0"/>
              <a:t> </a:t>
            </a:r>
            <a:r>
              <a:rPr lang="tr-TR" sz="2000" dirty="0" err="1"/>
              <a:t>retrocaecalis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b="1" dirty="0" err="1"/>
              <a:t>Valva</a:t>
            </a:r>
            <a:r>
              <a:rPr lang="tr-TR" sz="2000" b="1" dirty="0"/>
              <a:t> </a:t>
            </a:r>
            <a:r>
              <a:rPr lang="tr-TR" sz="2000" b="1" dirty="0" err="1"/>
              <a:t>Ileocaecalis</a:t>
            </a:r>
            <a:r>
              <a:rPr lang="tr-TR" sz="2000" b="1" dirty="0"/>
              <a:t>(</a:t>
            </a:r>
            <a:r>
              <a:rPr lang="tr-TR" sz="2000" b="1" dirty="0" err="1"/>
              <a:t>ilealis</a:t>
            </a:r>
            <a:r>
              <a:rPr lang="tr-TR" sz="2000" b="1" dirty="0"/>
              <a:t>)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Ostium</a:t>
            </a:r>
            <a:r>
              <a:rPr lang="tr-TR" sz="2000" dirty="0"/>
              <a:t> </a:t>
            </a:r>
            <a:r>
              <a:rPr lang="tr-TR" sz="2000" dirty="0" err="1"/>
              <a:t>valvae</a:t>
            </a:r>
            <a:r>
              <a:rPr lang="tr-TR" sz="2000" dirty="0"/>
              <a:t> </a:t>
            </a:r>
            <a:r>
              <a:rPr lang="tr-TR" sz="2000" dirty="0" err="1"/>
              <a:t>ilealis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Labrum</a:t>
            </a:r>
            <a:r>
              <a:rPr lang="tr-TR" sz="2000" dirty="0"/>
              <a:t> </a:t>
            </a:r>
            <a:r>
              <a:rPr lang="tr-TR" sz="2000" dirty="0" err="1"/>
              <a:t>superior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Labrum</a:t>
            </a:r>
            <a:r>
              <a:rPr lang="tr-TR" sz="2000" dirty="0"/>
              <a:t> </a:t>
            </a:r>
            <a:r>
              <a:rPr lang="tr-TR" sz="2000" dirty="0" err="1"/>
              <a:t>inferior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Papilla</a:t>
            </a:r>
            <a:r>
              <a:rPr lang="tr-TR" sz="2000" dirty="0"/>
              <a:t> </a:t>
            </a:r>
            <a:r>
              <a:rPr lang="tr-TR" sz="2000" dirty="0" err="1"/>
              <a:t>ilealis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Ostium</a:t>
            </a:r>
            <a:r>
              <a:rPr lang="tr-TR" sz="2000" dirty="0"/>
              <a:t> </a:t>
            </a:r>
            <a:r>
              <a:rPr lang="tr-TR" sz="2000" dirty="0" err="1"/>
              <a:t>papilla</a:t>
            </a:r>
            <a:r>
              <a:rPr lang="tr-TR" sz="2000" dirty="0"/>
              <a:t> </a:t>
            </a:r>
            <a:r>
              <a:rPr lang="tr-TR" sz="2000" dirty="0" err="1"/>
              <a:t>ilealis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Frenulum</a:t>
            </a:r>
            <a:r>
              <a:rPr lang="tr-TR" sz="2000" dirty="0"/>
              <a:t> </a:t>
            </a:r>
            <a:r>
              <a:rPr lang="tr-TR" sz="2000" dirty="0" err="1"/>
              <a:t>valvae</a:t>
            </a:r>
            <a:r>
              <a:rPr lang="tr-TR" sz="2000" dirty="0"/>
              <a:t> </a:t>
            </a:r>
            <a:r>
              <a:rPr lang="tr-TR" sz="2000" dirty="0" err="1"/>
              <a:t>ilealis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b="1" dirty="0" err="1"/>
              <a:t>Appendix</a:t>
            </a:r>
            <a:r>
              <a:rPr lang="tr-TR" sz="2000" b="1" dirty="0"/>
              <a:t> </a:t>
            </a:r>
            <a:r>
              <a:rPr lang="tr-TR" sz="2000" b="1" dirty="0" err="1"/>
              <a:t>vermiformis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Mc</a:t>
            </a:r>
            <a:r>
              <a:rPr lang="tr-TR" sz="2000" dirty="0"/>
              <a:t> </a:t>
            </a:r>
            <a:r>
              <a:rPr lang="tr-TR" sz="2000" dirty="0" err="1"/>
              <a:t>Burney</a:t>
            </a:r>
            <a:r>
              <a:rPr lang="tr-TR" sz="2000" dirty="0"/>
              <a:t> noktası 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1745673" y="3283527"/>
            <a:ext cx="10224654" cy="2847109"/>
          </a:xfrm>
          <a:prstGeom prst="rect">
            <a:avLst/>
          </a:prstGeom>
        </p:spPr>
        <p:txBody>
          <a:bodyPr vert="horz" lIns="91440" tIns="45720" rIns="91440" bIns="45720" numCol="3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endParaRPr lang="tr-TR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1537855" y="2895601"/>
            <a:ext cx="10432472" cy="3962399"/>
          </a:xfrm>
          <a:prstGeom prst="rect">
            <a:avLst/>
          </a:prstGeom>
        </p:spPr>
        <p:txBody>
          <a:bodyPr vert="horz" lIns="91440" tIns="45720" rIns="91440" bIns="45720" numCol="3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tr-TR" sz="2000" b="1" dirty="0"/>
              <a:t>COLON ASCENDENS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b="1" dirty="0" err="1"/>
              <a:t>Flexura</a:t>
            </a:r>
            <a:r>
              <a:rPr lang="tr-TR" sz="2000" b="1" dirty="0"/>
              <a:t> </a:t>
            </a:r>
            <a:r>
              <a:rPr lang="tr-TR" sz="2000" b="1" dirty="0" err="1"/>
              <a:t>coli</a:t>
            </a:r>
            <a:r>
              <a:rPr lang="tr-TR" sz="2000" b="1" dirty="0"/>
              <a:t> </a:t>
            </a:r>
            <a:r>
              <a:rPr lang="tr-TR" sz="2000" b="1" dirty="0" err="1"/>
              <a:t>dextra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Lig. </a:t>
            </a:r>
            <a:r>
              <a:rPr lang="tr-TR" sz="2000" dirty="0" err="1"/>
              <a:t>phrenicocolicum</a:t>
            </a:r>
            <a:r>
              <a:rPr lang="tr-TR" sz="2000" dirty="0"/>
              <a:t> </a:t>
            </a:r>
            <a:endParaRPr lang="tr-TR" sz="2000" b="1" dirty="0" smtClean="0"/>
          </a:p>
          <a:p>
            <a:pPr fontAlgn="base"/>
            <a:r>
              <a:rPr lang="tr-TR" sz="2000" b="1" dirty="0" smtClean="0"/>
              <a:t>COLON </a:t>
            </a:r>
            <a:r>
              <a:rPr lang="tr-TR" sz="2000" b="1" dirty="0"/>
              <a:t>TRANSVERSUM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b="1" dirty="0" err="1"/>
              <a:t>Flexuracoli</a:t>
            </a:r>
            <a:r>
              <a:rPr lang="tr-TR" sz="2000" b="1" dirty="0"/>
              <a:t> </a:t>
            </a:r>
            <a:r>
              <a:rPr lang="tr-TR" sz="2000" b="1" dirty="0" err="1"/>
              <a:t>sinistra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Lig.phrenicocolicum</a:t>
            </a:r>
            <a:r>
              <a:rPr lang="tr-TR" sz="2000" dirty="0"/>
              <a:t> </a:t>
            </a:r>
            <a:endParaRPr lang="tr-TR" sz="2000" dirty="0" smtClean="0"/>
          </a:p>
          <a:p>
            <a:pPr fontAlgn="base"/>
            <a:r>
              <a:rPr lang="fr-FR" sz="2000" b="1" dirty="0"/>
              <a:t>COLON DESCENDENS</a:t>
            </a:r>
            <a:r>
              <a:rPr lang="fr-FR" sz="2000" dirty="0"/>
              <a:t> </a:t>
            </a:r>
          </a:p>
          <a:p>
            <a:pPr fontAlgn="base"/>
            <a:r>
              <a:rPr lang="fr-FR" sz="2000" b="1" dirty="0"/>
              <a:t>COLON SIGMOIDEUM( PELVIK KOLON )</a:t>
            </a:r>
            <a:r>
              <a:rPr lang="fr-FR" sz="2000" dirty="0"/>
              <a:t> </a:t>
            </a:r>
          </a:p>
          <a:p>
            <a:pPr fontAlgn="base"/>
            <a:r>
              <a:rPr lang="tr-TR" sz="2000" b="1" dirty="0"/>
              <a:t>RECTUM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Flexura</a:t>
            </a:r>
            <a:r>
              <a:rPr lang="tr-TR" sz="2000" dirty="0"/>
              <a:t> </a:t>
            </a:r>
            <a:r>
              <a:rPr lang="tr-TR" sz="2000" dirty="0" err="1"/>
              <a:t>sacralis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Flexura</a:t>
            </a:r>
            <a:r>
              <a:rPr lang="tr-TR" sz="2000" dirty="0"/>
              <a:t> </a:t>
            </a:r>
            <a:r>
              <a:rPr lang="tr-TR" sz="2000" dirty="0" err="1"/>
              <a:t>perinealis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Excavatio</a:t>
            </a:r>
            <a:r>
              <a:rPr lang="tr-TR" sz="2000" dirty="0"/>
              <a:t> </a:t>
            </a:r>
            <a:r>
              <a:rPr lang="tr-TR" sz="2000" dirty="0" err="1"/>
              <a:t>recto-vesicalis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Excavatio</a:t>
            </a:r>
            <a:r>
              <a:rPr lang="tr-TR" sz="2000" dirty="0"/>
              <a:t> </a:t>
            </a:r>
            <a:r>
              <a:rPr lang="tr-TR" sz="2000" dirty="0" err="1"/>
              <a:t>recto-uterina</a:t>
            </a:r>
            <a:r>
              <a:rPr lang="tr-TR" sz="2000" dirty="0"/>
              <a:t> (Douglas çıkmazı) </a:t>
            </a:r>
          </a:p>
          <a:p>
            <a:pPr fontAlgn="base"/>
            <a:r>
              <a:rPr lang="tr-TR" sz="2000" dirty="0" err="1"/>
              <a:t>Plicae</a:t>
            </a:r>
            <a:r>
              <a:rPr lang="tr-TR" sz="2000" dirty="0"/>
              <a:t> </a:t>
            </a:r>
            <a:r>
              <a:rPr lang="tr-TR" sz="2000" dirty="0" err="1"/>
              <a:t>transversales</a:t>
            </a:r>
            <a:r>
              <a:rPr lang="tr-TR" sz="2000" dirty="0"/>
              <a:t> </a:t>
            </a:r>
            <a:r>
              <a:rPr lang="tr-TR" sz="2000" dirty="0" err="1"/>
              <a:t>recti</a:t>
            </a:r>
            <a:r>
              <a:rPr lang="tr-TR" sz="2000" dirty="0"/>
              <a:t> (Houston </a:t>
            </a:r>
            <a:r>
              <a:rPr lang="tr-TR" sz="2000" dirty="0" err="1"/>
              <a:t>plikaları</a:t>
            </a:r>
            <a:r>
              <a:rPr lang="tr-TR" sz="2000" dirty="0"/>
              <a:t>) </a:t>
            </a:r>
          </a:p>
          <a:p>
            <a:pPr fontAlgn="base"/>
            <a:r>
              <a:rPr lang="tr-TR" sz="2000" dirty="0"/>
              <a:t>Fossa </a:t>
            </a:r>
            <a:r>
              <a:rPr lang="tr-TR" sz="2000" dirty="0" err="1"/>
              <a:t>pararectalis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b="1" dirty="0"/>
              <a:t>CANALIS ANALIS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M.sphincter</a:t>
            </a:r>
            <a:r>
              <a:rPr lang="tr-TR" sz="2000" dirty="0"/>
              <a:t> ani </a:t>
            </a:r>
            <a:r>
              <a:rPr lang="tr-TR" sz="2000" dirty="0" err="1"/>
              <a:t>internus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M.sphincter</a:t>
            </a:r>
            <a:r>
              <a:rPr lang="tr-TR" sz="2000" dirty="0"/>
              <a:t> ani </a:t>
            </a:r>
            <a:r>
              <a:rPr lang="tr-TR" sz="2000" dirty="0" err="1"/>
              <a:t>externus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Columnae</a:t>
            </a:r>
            <a:r>
              <a:rPr lang="tr-TR" sz="2000" dirty="0"/>
              <a:t> </a:t>
            </a:r>
            <a:r>
              <a:rPr lang="tr-TR" sz="2000" dirty="0" err="1"/>
              <a:t>anales</a:t>
            </a:r>
            <a:r>
              <a:rPr lang="tr-TR" sz="2000" dirty="0"/>
              <a:t> </a:t>
            </a:r>
          </a:p>
          <a:p>
            <a:pPr fontAlgn="base"/>
            <a:endParaRPr lang="tr-TR" sz="2000" dirty="0" smtClean="0"/>
          </a:p>
          <a:p>
            <a:pPr fontAlgn="base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77466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/>
          <p:cNvSpPr txBox="1">
            <a:spLocks/>
          </p:cNvSpPr>
          <p:nvPr/>
        </p:nvSpPr>
        <p:spPr>
          <a:xfrm>
            <a:off x="1361209" y="845127"/>
            <a:ext cx="11159836" cy="2576946"/>
          </a:xfrm>
          <a:prstGeom prst="rect">
            <a:avLst/>
          </a:prstGeom>
        </p:spPr>
        <p:txBody>
          <a:bodyPr vert="horz" lIns="91440" tIns="45720" rIns="91440" bIns="45720" numCol="3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dirty="0"/>
              <a:t>HEPAR (KARACİĞER) </a:t>
            </a:r>
          </a:p>
          <a:p>
            <a:r>
              <a:rPr lang="tr-TR" sz="2000" dirty="0" err="1"/>
              <a:t>Glisson</a:t>
            </a:r>
            <a:r>
              <a:rPr lang="tr-TR" sz="2000" dirty="0"/>
              <a:t> kapsülü </a:t>
            </a:r>
          </a:p>
          <a:p>
            <a:r>
              <a:rPr lang="tr-TR" sz="2000" dirty="0" err="1"/>
              <a:t>Fascies</a:t>
            </a:r>
            <a:r>
              <a:rPr lang="tr-TR" sz="2000" dirty="0"/>
              <a:t> </a:t>
            </a:r>
            <a:r>
              <a:rPr lang="tr-TR" sz="2000" dirty="0" err="1"/>
              <a:t>diaphragmatica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Area</a:t>
            </a:r>
            <a:r>
              <a:rPr lang="tr-TR" sz="2000" dirty="0"/>
              <a:t> </a:t>
            </a:r>
            <a:r>
              <a:rPr lang="tr-TR" sz="2000" dirty="0" err="1"/>
              <a:t>nuda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Sulcus</a:t>
            </a:r>
            <a:r>
              <a:rPr lang="tr-TR" sz="2000" dirty="0"/>
              <a:t> </a:t>
            </a:r>
            <a:r>
              <a:rPr lang="tr-TR" sz="2000" dirty="0" err="1"/>
              <a:t>venae</a:t>
            </a:r>
            <a:r>
              <a:rPr lang="tr-TR" sz="2000" dirty="0"/>
              <a:t> </a:t>
            </a:r>
            <a:r>
              <a:rPr lang="tr-TR" sz="2000" dirty="0" err="1"/>
              <a:t>cavae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Lig.venosum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Fissura</a:t>
            </a:r>
            <a:r>
              <a:rPr lang="tr-TR" sz="2000" dirty="0"/>
              <a:t> </a:t>
            </a:r>
            <a:r>
              <a:rPr lang="tr-TR" sz="2000" dirty="0" err="1"/>
              <a:t>ligamenti</a:t>
            </a:r>
            <a:r>
              <a:rPr lang="tr-TR" sz="2000" dirty="0"/>
              <a:t> </a:t>
            </a:r>
            <a:r>
              <a:rPr lang="tr-TR" sz="2000" dirty="0" err="1"/>
              <a:t>venosi</a:t>
            </a:r>
            <a:r>
              <a:rPr lang="tr-TR" sz="2000" dirty="0"/>
              <a:t> </a:t>
            </a:r>
          </a:p>
          <a:p>
            <a:r>
              <a:rPr lang="tr-TR" sz="2000" dirty="0"/>
              <a:t>Pars </a:t>
            </a:r>
            <a:r>
              <a:rPr lang="tr-TR" sz="2000" dirty="0" err="1"/>
              <a:t>superior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Impressio</a:t>
            </a:r>
            <a:r>
              <a:rPr lang="tr-TR" sz="2000" dirty="0"/>
              <a:t> </a:t>
            </a:r>
            <a:r>
              <a:rPr lang="tr-TR" sz="2000" dirty="0" err="1"/>
              <a:t>cardiaca</a:t>
            </a:r>
            <a:r>
              <a:rPr lang="tr-TR" sz="2000" dirty="0"/>
              <a:t> </a:t>
            </a:r>
          </a:p>
          <a:p>
            <a:r>
              <a:rPr lang="tr-TR" sz="2000" dirty="0"/>
              <a:t>Pars </a:t>
            </a:r>
            <a:r>
              <a:rPr lang="tr-TR" sz="2000" dirty="0" err="1"/>
              <a:t>anterior</a:t>
            </a:r>
            <a:r>
              <a:rPr lang="tr-TR" sz="2000" dirty="0"/>
              <a:t> </a:t>
            </a:r>
          </a:p>
          <a:p>
            <a:r>
              <a:rPr lang="tr-TR" sz="2000" dirty="0"/>
              <a:t>Pars </a:t>
            </a:r>
            <a:r>
              <a:rPr lang="tr-TR" sz="2000" dirty="0" err="1"/>
              <a:t>dextra</a:t>
            </a:r>
            <a:r>
              <a:rPr lang="tr-TR" sz="2000" dirty="0"/>
              <a:t> </a:t>
            </a:r>
          </a:p>
          <a:p>
            <a:r>
              <a:rPr lang="tr-TR" sz="2000" dirty="0"/>
              <a:t>Pars </a:t>
            </a:r>
            <a:r>
              <a:rPr lang="tr-TR" sz="2000" dirty="0" err="1"/>
              <a:t>posterior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Fascies</a:t>
            </a:r>
            <a:r>
              <a:rPr lang="tr-TR" sz="2000" dirty="0"/>
              <a:t> </a:t>
            </a:r>
            <a:r>
              <a:rPr lang="tr-TR" sz="2000" dirty="0" err="1"/>
              <a:t>visceralis</a:t>
            </a:r>
            <a:r>
              <a:rPr lang="tr-TR" sz="2000" dirty="0"/>
              <a:t> </a:t>
            </a:r>
          </a:p>
          <a:p>
            <a:r>
              <a:rPr lang="tr-TR" sz="2000" dirty="0"/>
              <a:t>Fossa </a:t>
            </a:r>
            <a:r>
              <a:rPr lang="tr-TR" sz="2000" dirty="0" err="1"/>
              <a:t>vesicae</a:t>
            </a:r>
            <a:r>
              <a:rPr lang="tr-TR" sz="2000" dirty="0"/>
              <a:t> </a:t>
            </a:r>
            <a:r>
              <a:rPr lang="tr-TR" sz="2000" dirty="0" err="1"/>
              <a:t>biliaris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Fissura</a:t>
            </a:r>
            <a:r>
              <a:rPr lang="tr-TR" sz="2000" dirty="0"/>
              <a:t> </a:t>
            </a:r>
            <a:r>
              <a:rPr lang="tr-TR" sz="2000" dirty="0" err="1"/>
              <a:t>ligamenti</a:t>
            </a:r>
            <a:r>
              <a:rPr lang="tr-TR" sz="2000" dirty="0"/>
              <a:t> </a:t>
            </a:r>
            <a:r>
              <a:rPr lang="tr-TR" sz="2000" dirty="0" err="1"/>
              <a:t>teretis</a:t>
            </a:r>
            <a:r>
              <a:rPr lang="tr-TR" sz="2000" dirty="0"/>
              <a:t> </a:t>
            </a:r>
          </a:p>
          <a:p>
            <a:r>
              <a:rPr lang="tr-TR" sz="2000" dirty="0"/>
              <a:t>Lig. teres </a:t>
            </a:r>
            <a:r>
              <a:rPr lang="tr-TR" sz="2000" dirty="0" err="1"/>
              <a:t>hepatis</a:t>
            </a:r>
            <a:r>
              <a:rPr lang="tr-TR" sz="2000" dirty="0"/>
              <a:t> </a:t>
            </a:r>
          </a:p>
          <a:p>
            <a:r>
              <a:rPr lang="tr-TR" sz="2000" dirty="0"/>
              <a:t>Lig. </a:t>
            </a:r>
            <a:r>
              <a:rPr lang="tr-TR" sz="2000" dirty="0" err="1"/>
              <a:t>coronarium</a:t>
            </a:r>
            <a:r>
              <a:rPr lang="tr-TR" sz="2000" dirty="0"/>
              <a:t> </a:t>
            </a:r>
          </a:p>
          <a:p>
            <a:r>
              <a:rPr lang="tr-TR" sz="2000" dirty="0"/>
              <a:t>Lig. </a:t>
            </a:r>
            <a:r>
              <a:rPr lang="tr-TR" sz="2000" dirty="0" err="1"/>
              <a:t>triangulare</a:t>
            </a:r>
            <a:r>
              <a:rPr lang="tr-TR" sz="2000" dirty="0"/>
              <a:t> </a:t>
            </a:r>
            <a:r>
              <a:rPr lang="tr-TR" sz="2000" dirty="0" err="1"/>
              <a:t>dextrum</a:t>
            </a:r>
            <a:r>
              <a:rPr lang="tr-TR" sz="2000" dirty="0"/>
              <a:t> </a:t>
            </a:r>
          </a:p>
          <a:p>
            <a:r>
              <a:rPr lang="tr-TR" sz="2000" dirty="0"/>
              <a:t>Lig. </a:t>
            </a:r>
            <a:r>
              <a:rPr lang="tr-TR" sz="2000" dirty="0" err="1"/>
              <a:t>triangulare</a:t>
            </a:r>
            <a:r>
              <a:rPr lang="tr-TR" sz="2000" dirty="0"/>
              <a:t> </a:t>
            </a:r>
            <a:r>
              <a:rPr lang="tr-TR" sz="2000" dirty="0" err="1"/>
              <a:t>sinistrum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Appendix</a:t>
            </a:r>
            <a:r>
              <a:rPr lang="tr-TR" sz="2000" dirty="0"/>
              <a:t> </a:t>
            </a:r>
            <a:r>
              <a:rPr lang="tr-TR" sz="2000" dirty="0" err="1"/>
              <a:t>fibrosa</a:t>
            </a:r>
            <a:r>
              <a:rPr lang="tr-TR" sz="2000" dirty="0"/>
              <a:t> </a:t>
            </a:r>
            <a:r>
              <a:rPr lang="tr-TR" sz="2000" dirty="0" err="1"/>
              <a:t>hepatis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Lobus</a:t>
            </a:r>
            <a:r>
              <a:rPr lang="tr-TR" sz="2000" dirty="0"/>
              <a:t> </a:t>
            </a:r>
            <a:r>
              <a:rPr lang="tr-TR" sz="2000" dirty="0" err="1"/>
              <a:t>caudatus</a:t>
            </a:r>
            <a:r>
              <a:rPr lang="tr-TR" sz="2000" dirty="0"/>
              <a:t> </a:t>
            </a:r>
          </a:p>
          <a:p>
            <a:r>
              <a:rPr lang="tr-TR" sz="2000" dirty="0"/>
              <a:t>Porta </a:t>
            </a:r>
            <a:r>
              <a:rPr lang="tr-TR" sz="2000" dirty="0" err="1"/>
              <a:t>hepatis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Omentum</a:t>
            </a:r>
            <a:r>
              <a:rPr lang="tr-TR" sz="2000" dirty="0"/>
              <a:t> </a:t>
            </a:r>
            <a:r>
              <a:rPr lang="tr-TR" sz="2000" dirty="0" err="1"/>
              <a:t>minus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Impressio</a:t>
            </a:r>
            <a:r>
              <a:rPr lang="tr-TR" sz="2000" dirty="0"/>
              <a:t> </a:t>
            </a:r>
            <a:r>
              <a:rPr lang="tr-TR" sz="2000" dirty="0" err="1"/>
              <a:t>colica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Impressio</a:t>
            </a:r>
            <a:r>
              <a:rPr lang="tr-TR" sz="2000" dirty="0"/>
              <a:t> </a:t>
            </a:r>
            <a:r>
              <a:rPr lang="tr-TR" sz="2000" dirty="0" err="1"/>
              <a:t>suprarenalis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Impressio</a:t>
            </a:r>
            <a:r>
              <a:rPr lang="tr-TR" sz="2000" dirty="0"/>
              <a:t> </a:t>
            </a:r>
            <a:r>
              <a:rPr lang="tr-TR" sz="2000" dirty="0" err="1"/>
              <a:t>renalis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Impressio</a:t>
            </a:r>
            <a:r>
              <a:rPr lang="tr-TR" sz="2000" dirty="0"/>
              <a:t> </a:t>
            </a:r>
            <a:r>
              <a:rPr lang="tr-TR" sz="2000" dirty="0" err="1"/>
              <a:t>duodenalis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Impressio</a:t>
            </a:r>
            <a:r>
              <a:rPr lang="tr-TR" sz="2000" dirty="0"/>
              <a:t> </a:t>
            </a:r>
            <a:r>
              <a:rPr lang="tr-TR" sz="2000" dirty="0" err="1"/>
              <a:t>gastrica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Impressio</a:t>
            </a:r>
            <a:r>
              <a:rPr lang="tr-TR" sz="2000" dirty="0"/>
              <a:t> </a:t>
            </a:r>
            <a:r>
              <a:rPr lang="tr-TR" sz="2000" dirty="0" err="1"/>
              <a:t>oesophagea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Tuber</a:t>
            </a:r>
            <a:r>
              <a:rPr lang="tr-TR" sz="2000" dirty="0"/>
              <a:t> </a:t>
            </a:r>
            <a:r>
              <a:rPr lang="tr-TR" sz="2000" dirty="0" err="1"/>
              <a:t>mentale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Lobus</a:t>
            </a:r>
            <a:r>
              <a:rPr lang="tr-TR" sz="2000" dirty="0"/>
              <a:t> </a:t>
            </a:r>
            <a:r>
              <a:rPr lang="tr-TR" sz="2000" dirty="0" err="1"/>
              <a:t>caudatus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Processus</a:t>
            </a:r>
            <a:r>
              <a:rPr lang="tr-TR" sz="2000" dirty="0"/>
              <a:t> </a:t>
            </a:r>
            <a:r>
              <a:rPr lang="tr-TR" sz="2000" dirty="0" err="1"/>
              <a:t>caudatus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Processus</a:t>
            </a:r>
            <a:r>
              <a:rPr lang="tr-TR" sz="2000" dirty="0"/>
              <a:t> </a:t>
            </a:r>
            <a:r>
              <a:rPr lang="tr-TR" sz="2000" dirty="0" err="1"/>
              <a:t>papillaris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Lobus</a:t>
            </a:r>
            <a:r>
              <a:rPr lang="tr-TR" sz="2000" dirty="0"/>
              <a:t> </a:t>
            </a:r>
            <a:r>
              <a:rPr lang="tr-TR" sz="2000" dirty="0" err="1"/>
              <a:t>quadratus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Lobus</a:t>
            </a:r>
            <a:r>
              <a:rPr lang="tr-TR" sz="2000" dirty="0"/>
              <a:t> </a:t>
            </a:r>
            <a:r>
              <a:rPr lang="tr-TR" sz="2000" dirty="0" err="1"/>
              <a:t>hepatis</a:t>
            </a:r>
            <a:r>
              <a:rPr lang="tr-TR" sz="2000" dirty="0"/>
              <a:t> </a:t>
            </a:r>
            <a:r>
              <a:rPr lang="tr-TR" sz="2000" dirty="0" err="1"/>
              <a:t>dexter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Lobus</a:t>
            </a:r>
            <a:r>
              <a:rPr lang="tr-TR" sz="2000" dirty="0"/>
              <a:t> </a:t>
            </a:r>
            <a:r>
              <a:rPr lang="tr-TR" sz="2000" dirty="0" err="1"/>
              <a:t>hepatis</a:t>
            </a:r>
            <a:r>
              <a:rPr lang="tr-TR" sz="2000" dirty="0"/>
              <a:t> </a:t>
            </a:r>
            <a:r>
              <a:rPr lang="tr-TR" sz="2000" dirty="0" err="1"/>
              <a:t>sinister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Fissura</a:t>
            </a:r>
            <a:r>
              <a:rPr lang="tr-TR" sz="2000" dirty="0"/>
              <a:t> </a:t>
            </a:r>
            <a:r>
              <a:rPr lang="tr-TR" sz="2000" dirty="0" err="1"/>
              <a:t>umbilicalis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Fissura</a:t>
            </a:r>
            <a:r>
              <a:rPr lang="tr-TR" sz="2000" dirty="0"/>
              <a:t> </a:t>
            </a:r>
            <a:r>
              <a:rPr lang="tr-TR" sz="2000" dirty="0" err="1"/>
              <a:t>portalis</a:t>
            </a:r>
            <a:r>
              <a:rPr lang="tr-TR" sz="2000" dirty="0"/>
              <a:t> </a:t>
            </a:r>
            <a:r>
              <a:rPr lang="tr-TR" sz="2000" dirty="0" err="1"/>
              <a:t>principalis</a:t>
            </a:r>
            <a:r>
              <a:rPr lang="tr-TR" sz="2000" dirty="0"/>
              <a:t> </a:t>
            </a:r>
          </a:p>
          <a:p>
            <a:r>
              <a:rPr lang="tr-TR" sz="2000" dirty="0" err="1"/>
              <a:t>Fissura</a:t>
            </a:r>
            <a:r>
              <a:rPr lang="tr-TR" sz="2000" dirty="0"/>
              <a:t> </a:t>
            </a:r>
            <a:r>
              <a:rPr lang="tr-TR" sz="2000" dirty="0" err="1"/>
              <a:t>portalis</a:t>
            </a:r>
            <a:r>
              <a:rPr lang="tr-TR" sz="2000" dirty="0"/>
              <a:t> </a:t>
            </a:r>
            <a:r>
              <a:rPr lang="tr-TR" sz="2000" dirty="0" err="1"/>
              <a:t>dextra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5796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</TotalTime>
  <Words>118</Words>
  <Application>Microsoft Office PowerPoint</Application>
  <PresentationFormat>Geniş ekran</PresentationFormat>
  <Paragraphs>152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Sindirim Sistemi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Sindirim Sistemi</dc:title>
  <dc:creator>Mert Ocak</dc:creator>
  <cp:lastModifiedBy>Mert Ocak</cp:lastModifiedBy>
  <cp:revision>5</cp:revision>
  <dcterms:created xsi:type="dcterms:W3CDTF">2020-01-15T07:18:30Z</dcterms:created>
  <dcterms:modified xsi:type="dcterms:W3CDTF">2020-01-15T08:33:07Z</dcterms:modified>
</cp:coreProperties>
</file>