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E039C-0D30-43E1-9F6E-0B35A04D1024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C3A8F-2ECB-4A2B-A3E4-EDA5846DA7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5076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E039C-0D30-43E1-9F6E-0B35A04D1024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C3A8F-2ECB-4A2B-A3E4-EDA5846DA7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8994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E039C-0D30-43E1-9F6E-0B35A04D1024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C3A8F-2ECB-4A2B-A3E4-EDA5846DA7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35402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0"/>
            <a:ext cx="12213167" cy="6870700"/>
            <a:chOff x="0" y="0"/>
            <a:chExt cx="5770" cy="4328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tr-TR" sz="1800"/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20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41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50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57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  <p:sp>
                  <p:nvSpPr>
                    <p:cNvPr id="58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</a:gdLst>
                      <a:ahLst/>
                      <a:cxnLst>
                        <a:cxn ang="T110">
                          <a:pos x="T0" y="T1"/>
                        </a:cxn>
                        <a:cxn ang="T111">
                          <a:pos x="T2" y="T3"/>
                        </a:cxn>
                        <a:cxn ang="T112">
                          <a:pos x="T4" y="T5"/>
                        </a:cxn>
                        <a:cxn ang="T113">
                          <a:pos x="T6" y="T7"/>
                        </a:cxn>
                        <a:cxn ang="T114">
                          <a:pos x="T8" y="T9"/>
                        </a:cxn>
                        <a:cxn ang="T115">
                          <a:pos x="T10" y="T11"/>
                        </a:cxn>
                        <a:cxn ang="T116">
                          <a:pos x="T12" y="T13"/>
                        </a:cxn>
                        <a:cxn ang="T117">
                          <a:pos x="T14" y="T15"/>
                        </a:cxn>
                        <a:cxn ang="T118">
                          <a:pos x="T16" y="T17"/>
                        </a:cxn>
                        <a:cxn ang="T119">
                          <a:pos x="T18" y="T19"/>
                        </a:cxn>
                        <a:cxn ang="T120">
                          <a:pos x="T20" y="T21"/>
                        </a:cxn>
                        <a:cxn ang="T121">
                          <a:pos x="T22" y="T23"/>
                        </a:cxn>
                        <a:cxn ang="T122">
                          <a:pos x="T24" y="T25"/>
                        </a:cxn>
                        <a:cxn ang="T123">
                          <a:pos x="T26" y="T27"/>
                        </a:cxn>
                        <a:cxn ang="T124">
                          <a:pos x="T28" y="T29"/>
                        </a:cxn>
                        <a:cxn ang="T125">
                          <a:pos x="T30" y="T31"/>
                        </a:cxn>
                        <a:cxn ang="T126">
                          <a:pos x="T32" y="T33"/>
                        </a:cxn>
                        <a:cxn ang="T127">
                          <a:pos x="T34" y="T35"/>
                        </a:cxn>
                        <a:cxn ang="T128">
                          <a:pos x="T36" y="T37"/>
                        </a:cxn>
                        <a:cxn ang="T129">
                          <a:pos x="T38" y="T39"/>
                        </a:cxn>
                        <a:cxn ang="T130">
                          <a:pos x="T40" y="T41"/>
                        </a:cxn>
                        <a:cxn ang="T131">
                          <a:pos x="T42" y="T43"/>
                        </a:cxn>
                        <a:cxn ang="T132">
                          <a:pos x="T44" y="T45"/>
                        </a:cxn>
                        <a:cxn ang="T133">
                          <a:pos x="T46" y="T47"/>
                        </a:cxn>
                        <a:cxn ang="T134">
                          <a:pos x="T48" y="T49"/>
                        </a:cxn>
                        <a:cxn ang="T135">
                          <a:pos x="T50" y="T51"/>
                        </a:cxn>
                        <a:cxn ang="T136">
                          <a:pos x="T52" y="T53"/>
                        </a:cxn>
                        <a:cxn ang="T137">
                          <a:pos x="T54" y="T55"/>
                        </a:cxn>
                        <a:cxn ang="T138">
                          <a:pos x="T56" y="T57"/>
                        </a:cxn>
                        <a:cxn ang="T139">
                          <a:pos x="T58" y="T59"/>
                        </a:cxn>
                        <a:cxn ang="T140">
                          <a:pos x="T60" y="T61"/>
                        </a:cxn>
                        <a:cxn ang="T141">
                          <a:pos x="T62" y="T63"/>
                        </a:cxn>
                        <a:cxn ang="T142">
                          <a:pos x="T64" y="T65"/>
                        </a:cxn>
                        <a:cxn ang="T143">
                          <a:pos x="T66" y="T67"/>
                        </a:cxn>
                        <a:cxn ang="T144">
                          <a:pos x="T68" y="T69"/>
                        </a:cxn>
                        <a:cxn ang="T145">
                          <a:pos x="T70" y="T71"/>
                        </a:cxn>
                        <a:cxn ang="T146">
                          <a:pos x="T72" y="T73"/>
                        </a:cxn>
                        <a:cxn ang="T147">
                          <a:pos x="T74" y="T75"/>
                        </a:cxn>
                        <a:cxn ang="T148">
                          <a:pos x="T76" y="T77"/>
                        </a:cxn>
                        <a:cxn ang="T149">
                          <a:pos x="T78" y="T79"/>
                        </a:cxn>
                        <a:cxn ang="T150">
                          <a:pos x="T80" y="T81"/>
                        </a:cxn>
                        <a:cxn ang="T151">
                          <a:pos x="T82" y="T83"/>
                        </a:cxn>
                        <a:cxn ang="T152">
                          <a:pos x="T84" y="T85"/>
                        </a:cxn>
                        <a:cxn ang="T153">
                          <a:pos x="T86" y="T87"/>
                        </a:cxn>
                        <a:cxn ang="T154">
                          <a:pos x="T88" y="T89"/>
                        </a:cxn>
                        <a:cxn ang="T155">
                          <a:pos x="T90" y="T91"/>
                        </a:cxn>
                        <a:cxn ang="T156">
                          <a:pos x="T92" y="T93"/>
                        </a:cxn>
                        <a:cxn ang="T157">
                          <a:pos x="T94" y="T95"/>
                        </a:cxn>
                        <a:cxn ang="T158">
                          <a:pos x="T96" y="T97"/>
                        </a:cxn>
                        <a:cxn ang="T159">
                          <a:pos x="T98" y="T99"/>
                        </a:cxn>
                        <a:cxn ang="T160">
                          <a:pos x="T100" y="T101"/>
                        </a:cxn>
                        <a:cxn ang="T161">
                          <a:pos x="T102" y="T103"/>
                        </a:cxn>
                        <a:cxn ang="T162">
                          <a:pos x="T104" y="T105"/>
                        </a:cxn>
                        <a:cxn ang="T163">
                          <a:pos x="T106" y="T107"/>
                        </a:cxn>
                        <a:cxn ang="T164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</p:grpSp>
              <p:sp>
                <p:nvSpPr>
                  <p:cNvPr id="51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tr-TR" sz="1800" smtClean="0"/>
                  </a:p>
                </p:txBody>
              </p:sp>
              <p:sp>
                <p:nvSpPr>
                  <p:cNvPr id="52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3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4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5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6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</p:grpSp>
            <p:pic>
              <p:nvPicPr>
                <p:cNvPr id="42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3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4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5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6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7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8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9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21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22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3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4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5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6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7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8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9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0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1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3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4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5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6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7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8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9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0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  <p:sp>
          <p:nvSpPr>
            <p:cNvPr id="9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1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2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3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4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5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6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7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9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105 w 21600"/>
                <a:gd name="T13" fmla="*/ 2130 h 21600"/>
                <a:gd name="T14" fmla="*/ 19495 w 21600"/>
                <a:gd name="T15" fmla="*/ 1947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endParaRPr lang="tr-TR" sz="1800"/>
            </a:p>
          </p:txBody>
        </p:sp>
      </p:grpSp>
      <p:sp>
        <p:nvSpPr>
          <p:cNvPr id="182329" name="Rectangle 57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370013"/>
            <a:ext cx="9287933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tr-TR" noProof="0" smtClean="0"/>
              <a:t>Asıl başlık stili için tıklatın</a:t>
            </a:r>
          </a:p>
        </p:txBody>
      </p:sp>
      <p:sp>
        <p:nvSpPr>
          <p:cNvPr id="182330" name="Rectangle 5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302934" y="3886200"/>
            <a:ext cx="7520517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tr-TR" noProof="0" smtClean="0"/>
              <a:t>Asıl alt başlık stilini düzenlemek için tıklatın</a:t>
            </a:r>
          </a:p>
        </p:txBody>
      </p:sp>
      <p:sp>
        <p:nvSpPr>
          <p:cNvPr id="59" name="Rectangle 5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0" name="Rectangle 6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1" name="Rectangle 6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D8E6E-6E52-43EB-95E3-87B9E5F68CC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46090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05B60-8368-43D9-A094-BF1458D4694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04613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B9B98-C649-4C61-8D33-2A48FD21E35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0982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351367" y="1598613"/>
            <a:ext cx="4821767" cy="44973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5376334" y="1598613"/>
            <a:ext cx="4823884" cy="44973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610C8E-AA47-4993-901D-C14E5A2E827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04594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C0AD6D-24D1-4093-B9FC-A8FE61B098A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05757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6DD01F-7D1C-4BD6-97CF-BB668A44D0A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72914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F2C3A-20F8-4F8A-BE71-BC362A66681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38082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824F44-2E01-4497-B60A-C3ABF635F39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7324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E039C-0D30-43E1-9F6E-0B35A04D1024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C3A8F-2ECB-4A2B-A3E4-EDA5846DA7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52539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F7300-974A-496D-BBD9-21A6F5398FD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07286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57BD3-78AB-429C-A03D-F8C65556E03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73309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7770285" y="227014"/>
            <a:ext cx="2491316" cy="5868987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292100" y="227014"/>
            <a:ext cx="7274984" cy="586898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055B9-33DF-4392-B4F1-2C798AB1920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0173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E039C-0D30-43E1-9F6E-0B35A04D1024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C3A8F-2ECB-4A2B-A3E4-EDA5846DA7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9710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E039C-0D30-43E1-9F6E-0B35A04D1024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C3A8F-2ECB-4A2B-A3E4-EDA5846DA7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1251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E039C-0D30-43E1-9F6E-0B35A04D1024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C3A8F-2ECB-4A2B-A3E4-EDA5846DA7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2081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E039C-0D30-43E1-9F6E-0B35A04D1024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C3A8F-2ECB-4A2B-A3E4-EDA5846DA7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9035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E039C-0D30-43E1-9F6E-0B35A04D1024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C3A8F-2ECB-4A2B-A3E4-EDA5846DA7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0591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E039C-0D30-43E1-9F6E-0B35A04D1024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C3A8F-2ECB-4A2B-A3E4-EDA5846DA7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9600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E039C-0D30-43E1-9F6E-0B35A04D1024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C3A8F-2ECB-4A2B-A3E4-EDA5846DA7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1391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2E039C-0D30-43E1-9F6E-0B35A04D1024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6C3A8F-2ECB-4A2B-A3E4-EDA5846DA7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7193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" y="0"/>
            <a:ext cx="12213167" cy="6870700"/>
            <a:chOff x="0" y="0"/>
            <a:chExt cx="5770" cy="4328"/>
          </a:xfrm>
        </p:grpSpPr>
        <p:sp>
          <p:nvSpPr>
            <p:cNvPr id="1032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033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1253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tr-TR" sz="1800"/>
            </a:p>
          </p:txBody>
        </p:sp>
        <p:grpSp>
          <p:nvGrpSpPr>
            <p:cNvPr id="1035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1047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1068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1077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1084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  <p:sp>
                  <p:nvSpPr>
                    <p:cNvPr id="1085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</a:gdLst>
                      <a:ahLst/>
                      <a:cxnLst>
                        <a:cxn ang="T110">
                          <a:pos x="T0" y="T1"/>
                        </a:cxn>
                        <a:cxn ang="T111">
                          <a:pos x="T2" y="T3"/>
                        </a:cxn>
                        <a:cxn ang="T112">
                          <a:pos x="T4" y="T5"/>
                        </a:cxn>
                        <a:cxn ang="T113">
                          <a:pos x="T6" y="T7"/>
                        </a:cxn>
                        <a:cxn ang="T114">
                          <a:pos x="T8" y="T9"/>
                        </a:cxn>
                        <a:cxn ang="T115">
                          <a:pos x="T10" y="T11"/>
                        </a:cxn>
                        <a:cxn ang="T116">
                          <a:pos x="T12" y="T13"/>
                        </a:cxn>
                        <a:cxn ang="T117">
                          <a:pos x="T14" y="T15"/>
                        </a:cxn>
                        <a:cxn ang="T118">
                          <a:pos x="T16" y="T17"/>
                        </a:cxn>
                        <a:cxn ang="T119">
                          <a:pos x="T18" y="T19"/>
                        </a:cxn>
                        <a:cxn ang="T120">
                          <a:pos x="T20" y="T21"/>
                        </a:cxn>
                        <a:cxn ang="T121">
                          <a:pos x="T22" y="T23"/>
                        </a:cxn>
                        <a:cxn ang="T122">
                          <a:pos x="T24" y="T25"/>
                        </a:cxn>
                        <a:cxn ang="T123">
                          <a:pos x="T26" y="T27"/>
                        </a:cxn>
                        <a:cxn ang="T124">
                          <a:pos x="T28" y="T29"/>
                        </a:cxn>
                        <a:cxn ang="T125">
                          <a:pos x="T30" y="T31"/>
                        </a:cxn>
                        <a:cxn ang="T126">
                          <a:pos x="T32" y="T33"/>
                        </a:cxn>
                        <a:cxn ang="T127">
                          <a:pos x="T34" y="T35"/>
                        </a:cxn>
                        <a:cxn ang="T128">
                          <a:pos x="T36" y="T37"/>
                        </a:cxn>
                        <a:cxn ang="T129">
                          <a:pos x="T38" y="T39"/>
                        </a:cxn>
                        <a:cxn ang="T130">
                          <a:pos x="T40" y="T41"/>
                        </a:cxn>
                        <a:cxn ang="T131">
                          <a:pos x="T42" y="T43"/>
                        </a:cxn>
                        <a:cxn ang="T132">
                          <a:pos x="T44" y="T45"/>
                        </a:cxn>
                        <a:cxn ang="T133">
                          <a:pos x="T46" y="T47"/>
                        </a:cxn>
                        <a:cxn ang="T134">
                          <a:pos x="T48" y="T49"/>
                        </a:cxn>
                        <a:cxn ang="T135">
                          <a:pos x="T50" y="T51"/>
                        </a:cxn>
                        <a:cxn ang="T136">
                          <a:pos x="T52" y="T53"/>
                        </a:cxn>
                        <a:cxn ang="T137">
                          <a:pos x="T54" y="T55"/>
                        </a:cxn>
                        <a:cxn ang="T138">
                          <a:pos x="T56" y="T57"/>
                        </a:cxn>
                        <a:cxn ang="T139">
                          <a:pos x="T58" y="T59"/>
                        </a:cxn>
                        <a:cxn ang="T140">
                          <a:pos x="T60" y="T61"/>
                        </a:cxn>
                        <a:cxn ang="T141">
                          <a:pos x="T62" y="T63"/>
                        </a:cxn>
                        <a:cxn ang="T142">
                          <a:pos x="T64" y="T65"/>
                        </a:cxn>
                        <a:cxn ang="T143">
                          <a:pos x="T66" y="T67"/>
                        </a:cxn>
                        <a:cxn ang="T144">
                          <a:pos x="T68" y="T69"/>
                        </a:cxn>
                        <a:cxn ang="T145">
                          <a:pos x="T70" y="T71"/>
                        </a:cxn>
                        <a:cxn ang="T146">
                          <a:pos x="T72" y="T73"/>
                        </a:cxn>
                        <a:cxn ang="T147">
                          <a:pos x="T74" y="T75"/>
                        </a:cxn>
                        <a:cxn ang="T148">
                          <a:pos x="T76" y="T77"/>
                        </a:cxn>
                        <a:cxn ang="T149">
                          <a:pos x="T78" y="T79"/>
                        </a:cxn>
                        <a:cxn ang="T150">
                          <a:pos x="T80" y="T81"/>
                        </a:cxn>
                        <a:cxn ang="T151">
                          <a:pos x="T82" y="T83"/>
                        </a:cxn>
                        <a:cxn ang="T152">
                          <a:pos x="T84" y="T85"/>
                        </a:cxn>
                        <a:cxn ang="T153">
                          <a:pos x="T86" y="T87"/>
                        </a:cxn>
                        <a:cxn ang="T154">
                          <a:pos x="T88" y="T89"/>
                        </a:cxn>
                        <a:cxn ang="T155">
                          <a:pos x="T90" y="T91"/>
                        </a:cxn>
                        <a:cxn ang="T156">
                          <a:pos x="T92" y="T93"/>
                        </a:cxn>
                        <a:cxn ang="T157">
                          <a:pos x="T94" y="T95"/>
                        </a:cxn>
                        <a:cxn ang="T158">
                          <a:pos x="T96" y="T97"/>
                        </a:cxn>
                        <a:cxn ang="T159">
                          <a:pos x="T98" y="T99"/>
                        </a:cxn>
                        <a:cxn ang="T160">
                          <a:pos x="T100" y="T101"/>
                        </a:cxn>
                        <a:cxn ang="T161">
                          <a:pos x="T102" y="T103"/>
                        </a:cxn>
                        <a:cxn ang="T162">
                          <a:pos x="T104" y="T105"/>
                        </a:cxn>
                        <a:cxn ang="T163">
                          <a:pos x="T106" y="T107"/>
                        </a:cxn>
                        <a:cxn ang="T164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</p:grpSp>
              <p:sp>
                <p:nvSpPr>
                  <p:cNvPr id="1078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tr-TR" sz="1800" smtClean="0"/>
                  </a:p>
                </p:txBody>
              </p:sp>
              <p:sp>
                <p:nvSpPr>
                  <p:cNvPr id="1079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0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1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2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3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</p:grpSp>
            <p:pic>
              <p:nvPicPr>
                <p:cNvPr id="1069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0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1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2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3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4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5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6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1048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1049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0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1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2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3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4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5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6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7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8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9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0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1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2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3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4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5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6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7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  <p:sp>
          <p:nvSpPr>
            <p:cNvPr id="1036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81295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81296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39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0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1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2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81301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4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1303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6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105 w 21600"/>
                <a:gd name="T13" fmla="*/ 2130 h 21600"/>
                <a:gd name="T14" fmla="*/ 19495 w 21600"/>
                <a:gd name="T15" fmla="*/ 1947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endParaRPr lang="tr-TR" sz="1800"/>
            </a:p>
          </p:txBody>
        </p:sp>
      </p:grpSp>
      <p:sp>
        <p:nvSpPr>
          <p:cNvPr id="1027" name="Rectangle 57"/>
          <p:cNvSpPr>
            <a:spLocks noGrp="1" noChangeArrowheads="1"/>
          </p:cNvSpPr>
          <p:nvPr>
            <p:ph type="title"/>
          </p:nvPr>
        </p:nvSpPr>
        <p:spPr bwMode="auto">
          <a:xfrm>
            <a:off x="292101" y="227013"/>
            <a:ext cx="99695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8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1367" y="1598613"/>
            <a:ext cx="9848851" cy="4497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181307" name="Rectangle 5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02168" y="6242051"/>
            <a:ext cx="2377017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81308" name="Rectangle 6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09900" y="6248401"/>
            <a:ext cx="4607984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81309" name="Rectangle 6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823201" y="6248401"/>
            <a:ext cx="234103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>
              <a:defRPr/>
            </a:pPr>
            <a:fld id="{41ADDA27-02A7-4EF6-B2F3-90716DA9AB6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8178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6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70000"/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6450"/>
          </a:xfrm>
        </p:spPr>
        <p:txBody>
          <a:bodyPr/>
          <a:lstStyle/>
          <a:p>
            <a:pPr algn="ctr" eaLnBrk="1" hangingPunct="1"/>
            <a:r>
              <a:rPr lang="tr-TR" altLang="tr-TR" sz="2800" dirty="0">
                <a:solidFill>
                  <a:srgbClr val="FF0000"/>
                </a:solidFill>
              </a:rPr>
              <a:t>DISEASE IN POPULATION</a:t>
            </a:r>
            <a:endParaRPr lang="tr-TR" altLang="tr-TR" sz="2800" dirty="0">
              <a:solidFill>
                <a:srgbClr val="FF0000"/>
              </a:solidFill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eaLnBrk="1" hangingPunct="1"/>
            <a:r>
              <a:rPr lang="en-US" altLang="tr-TR" sz="2400" dirty="0">
                <a:solidFill>
                  <a:srgbClr val="FFFF00"/>
                </a:solidFill>
              </a:rPr>
              <a:t>The structure of animal populations is examined in terms of locational characteristics (contiguous and </a:t>
            </a:r>
            <a:r>
              <a:rPr lang="en-US" altLang="tr-TR" sz="2400" dirty="0" err="1">
                <a:solidFill>
                  <a:srgbClr val="FFFF00"/>
                </a:solidFill>
              </a:rPr>
              <a:t>separa</a:t>
            </a:r>
            <a:r>
              <a:rPr lang="en-US" altLang="tr-TR" sz="2400" dirty="0">
                <a:solidFill>
                  <a:srgbClr val="FFFF00"/>
                </a:solidFill>
              </a:rPr>
              <a:t>) and population movements (open and closed) in a given area</a:t>
            </a:r>
          </a:p>
          <a:p>
            <a:pPr eaLnBrk="1" hangingPunct="1"/>
            <a:r>
              <a:rPr lang="en-US" altLang="tr-TR" sz="2400" dirty="0">
                <a:solidFill>
                  <a:srgbClr val="FFFF00"/>
                </a:solidFill>
              </a:rPr>
              <a:t>Open populations</a:t>
            </a:r>
          </a:p>
          <a:p>
            <a:pPr eaLnBrk="1" hangingPunct="1"/>
            <a:r>
              <a:rPr lang="en-US" altLang="tr-TR" sz="2400" dirty="0">
                <a:solidFill>
                  <a:srgbClr val="FFFF00"/>
                </a:solidFill>
              </a:rPr>
              <a:t>      Sometimes they are populations of inbound and outbound</a:t>
            </a:r>
          </a:p>
          <a:p>
            <a:pPr eaLnBrk="1" hangingPunct="1"/>
            <a:r>
              <a:rPr lang="en-US" altLang="tr-TR" sz="2400" dirty="0">
                <a:solidFill>
                  <a:srgbClr val="FFFF00"/>
                </a:solidFill>
              </a:rPr>
              <a:t>  Involving bulls outside in a business cattle population</a:t>
            </a:r>
          </a:p>
          <a:p>
            <a:pPr eaLnBrk="1" hangingPunct="1"/>
            <a:r>
              <a:rPr lang="en-US" altLang="tr-TR" sz="2400" dirty="0">
                <a:solidFill>
                  <a:srgbClr val="FFFF00"/>
                </a:solidFill>
              </a:rPr>
              <a:t>Removing a cattle slide</a:t>
            </a:r>
          </a:p>
          <a:p>
            <a:pPr eaLnBrk="1" hangingPunct="1"/>
            <a:r>
              <a:rPr lang="en-US" altLang="tr-TR" sz="2400" dirty="0">
                <a:solidFill>
                  <a:srgbClr val="FFFF00"/>
                </a:solidFill>
              </a:rPr>
              <a:t>Introducing the prepared food into the population</a:t>
            </a:r>
          </a:p>
          <a:p>
            <a:pPr eaLnBrk="1" hangingPunct="1"/>
            <a:r>
              <a:rPr lang="en-US" altLang="tr-TR" sz="2400" dirty="0">
                <a:solidFill>
                  <a:srgbClr val="FFFF00"/>
                </a:solidFill>
              </a:rPr>
              <a:t>Closed populations</a:t>
            </a:r>
          </a:p>
          <a:p>
            <a:pPr eaLnBrk="1" hangingPunct="1"/>
            <a:r>
              <a:rPr lang="en-US" altLang="tr-TR" sz="2400" dirty="0">
                <a:solidFill>
                  <a:srgbClr val="FFFF00"/>
                </a:solidFill>
              </a:rPr>
              <a:t>      Populations whose movement is completely restricted and have no relation to outside</a:t>
            </a:r>
          </a:p>
          <a:p>
            <a:pPr eaLnBrk="1" hangingPunct="1"/>
            <a:r>
              <a:rPr lang="en-US" altLang="tr-TR" sz="2400" dirty="0">
                <a:solidFill>
                  <a:srgbClr val="FFFF00"/>
                </a:solidFill>
              </a:rPr>
              <a:t>  SPF and </a:t>
            </a:r>
            <a:r>
              <a:rPr lang="en-US" altLang="tr-TR" sz="2400" dirty="0" err="1">
                <a:solidFill>
                  <a:srgbClr val="FFFF00"/>
                </a:solidFill>
              </a:rPr>
              <a:t>Gnotobiotic</a:t>
            </a:r>
            <a:r>
              <a:rPr lang="en-US" altLang="tr-TR" sz="2400" dirty="0">
                <a:solidFill>
                  <a:srgbClr val="FFFF00"/>
                </a:solidFill>
              </a:rPr>
              <a:t> laboratory animal populations</a:t>
            </a:r>
            <a:endParaRPr lang="tr-TR" altLang="tr-TR" b="1" dirty="0" smtClean="0">
              <a:solidFill>
                <a:srgbClr val="FFFF00"/>
              </a:solidFill>
            </a:endParaRPr>
          </a:p>
          <a:p>
            <a:pPr lvl="3" eaLnBrk="1" hangingPunct="1">
              <a:buFontTx/>
              <a:buNone/>
            </a:pPr>
            <a:endParaRPr lang="tr-TR" altLang="tr-TR" b="1" dirty="0" smtClean="0">
              <a:solidFill>
                <a:srgbClr val="FFFF00"/>
              </a:solidFill>
            </a:endParaRPr>
          </a:p>
        </p:txBody>
      </p:sp>
      <p:sp>
        <p:nvSpPr>
          <p:cNvPr id="51204" name="Line 4"/>
          <p:cNvSpPr>
            <a:spLocks noChangeShapeType="1"/>
          </p:cNvSpPr>
          <p:nvPr/>
        </p:nvSpPr>
        <p:spPr bwMode="auto">
          <a:xfrm>
            <a:off x="2133601" y="1066800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153605" name="Rectangle 5"/>
          <p:cNvSpPr>
            <a:spLocks noChangeArrowheads="1"/>
          </p:cNvSpPr>
          <p:nvPr/>
        </p:nvSpPr>
        <p:spPr bwMode="auto">
          <a:xfrm flipV="1">
            <a:off x="4114800" y="4572000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1241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6450"/>
          </a:xfrm>
        </p:spPr>
        <p:txBody>
          <a:bodyPr/>
          <a:lstStyle/>
          <a:p>
            <a:pPr algn="ctr" eaLnBrk="1" hangingPunct="1"/>
            <a:r>
              <a:rPr lang="tr-TR" altLang="tr-TR" sz="2800" b="1" dirty="0">
                <a:solidFill>
                  <a:srgbClr val="FF0000"/>
                </a:solidFill>
              </a:rPr>
              <a:t>DISEASE IN POPULATION</a:t>
            </a:r>
            <a:endParaRPr lang="tr-TR" altLang="tr-TR" sz="2800" b="1" dirty="0">
              <a:solidFill>
                <a:srgbClr val="FF0000"/>
              </a:solidFill>
            </a:endParaRP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eaLnBrk="1" hangingPunct="1"/>
            <a:r>
              <a:rPr lang="en-US" altLang="tr-TR" sz="2400" dirty="0">
                <a:solidFill>
                  <a:srgbClr val="FFFF00"/>
                </a:solidFill>
              </a:rPr>
              <a:t>Population volume and density</a:t>
            </a:r>
          </a:p>
          <a:p>
            <a:pPr eaLnBrk="1" hangingPunct="1"/>
            <a:r>
              <a:rPr lang="en-US" altLang="tr-TR" sz="2400" dirty="0">
                <a:solidFill>
                  <a:srgbClr val="FFFF00"/>
                </a:solidFill>
              </a:rPr>
              <a:t>Population volume: the number of animals in a population</a:t>
            </a:r>
          </a:p>
          <a:p>
            <a:pPr eaLnBrk="1" hangingPunct="1"/>
            <a:r>
              <a:rPr lang="en-US" altLang="tr-TR" sz="2400" dirty="0">
                <a:solidFill>
                  <a:srgbClr val="FFFF00"/>
                </a:solidFill>
              </a:rPr>
              <a:t>Population density: the number of animals per unit area in a population</a:t>
            </a:r>
          </a:p>
          <a:p>
            <a:pPr eaLnBrk="1" hangingPunct="1"/>
            <a:r>
              <a:rPr lang="en-US" altLang="tr-TR" sz="2400" dirty="0">
                <a:solidFill>
                  <a:srgbClr val="FFFF00"/>
                </a:solidFill>
              </a:rPr>
              <a:t>Relative population</a:t>
            </a:r>
          </a:p>
          <a:p>
            <a:pPr eaLnBrk="1" hangingPunct="1"/>
            <a:r>
              <a:rPr lang="en-US" altLang="tr-TR" sz="2400" dirty="0">
                <a:solidFill>
                  <a:srgbClr val="FFFF00"/>
                </a:solidFill>
              </a:rPr>
              <a:t>      A disease or a populated subject</a:t>
            </a:r>
          </a:p>
          <a:p>
            <a:pPr eaLnBrk="1" hangingPunct="1"/>
            <a:endParaRPr lang="en-US" altLang="tr-TR" sz="2400" dirty="0">
              <a:solidFill>
                <a:srgbClr val="FFFF00"/>
              </a:solidFill>
            </a:endParaRPr>
          </a:p>
          <a:p>
            <a:pPr eaLnBrk="1" hangingPunct="1"/>
            <a:r>
              <a:rPr lang="en-US" altLang="tr-TR" sz="2400" dirty="0">
                <a:solidFill>
                  <a:srgbClr val="FFFF00"/>
                </a:solidFill>
              </a:rPr>
              <a:t>Female in abortion problem, even pregnant animals</a:t>
            </a:r>
          </a:p>
          <a:p>
            <a:pPr eaLnBrk="1" hangingPunct="1"/>
            <a:r>
              <a:rPr lang="en-US" altLang="tr-TR" sz="2400" dirty="0">
                <a:solidFill>
                  <a:srgbClr val="FFFF00"/>
                </a:solidFill>
              </a:rPr>
              <a:t>Elderly animals in tuberculosis problem</a:t>
            </a:r>
          </a:p>
          <a:p>
            <a:pPr eaLnBrk="1" hangingPunct="1"/>
            <a:r>
              <a:rPr lang="en-US" altLang="tr-TR" sz="2400" dirty="0">
                <a:solidFill>
                  <a:srgbClr val="FFFF00"/>
                </a:solidFill>
              </a:rPr>
              <a:t>Chickens in </a:t>
            </a:r>
            <a:r>
              <a:rPr lang="en-US" altLang="tr-TR" sz="2400" dirty="0" err="1">
                <a:solidFill>
                  <a:srgbClr val="FFFF00"/>
                </a:solidFill>
              </a:rPr>
              <a:t>Pullorum</a:t>
            </a:r>
            <a:r>
              <a:rPr lang="en-US" altLang="tr-TR" sz="2400" dirty="0">
                <a:solidFill>
                  <a:srgbClr val="FFFF00"/>
                </a:solidFill>
              </a:rPr>
              <a:t> disease</a:t>
            </a:r>
            <a:endParaRPr lang="tr-TR" altLang="tr-TR" sz="2400" dirty="0">
              <a:solidFill>
                <a:srgbClr val="FFFF00"/>
              </a:solidFill>
            </a:endParaRPr>
          </a:p>
        </p:txBody>
      </p:sp>
      <p:sp>
        <p:nvSpPr>
          <p:cNvPr id="52228" name="Line 4"/>
          <p:cNvSpPr>
            <a:spLocks noChangeShapeType="1"/>
          </p:cNvSpPr>
          <p:nvPr/>
        </p:nvSpPr>
        <p:spPr bwMode="auto">
          <a:xfrm>
            <a:off x="2133601" y="1066800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154629" name="Rectangle 5"/>
          <p:cNvSpPr>
            <a:spLocks noChangeArrowheads="1"/>
          </p:cNvSpPr>
          <p:nvPr/>
        </p:nvSpPr>
        <p:spPr bwMode="auto">
          <a:xfrm flipV="1">
            <a:off x="4114800" y="4572000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575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2405064" y="479425"/>
            <a:ext cx="7477125" cy="806450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b="1" dirty="0">
                <a:solidFill>
                  <a:schemeClr val="tx2">
                    <a:lumMod val="75000"/>
                  </a:schemeClr>
                </a:solidFill>
              </a:rPr>
              <a:t>DISEASE IN POPULATION</a:t>
            </a:r>
            <a:endParaRPr lang="tr-TR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eaLnBrk="1" hangingPunct="1"/>
            <a:r>
              <a:rPr lang="en-US" altLang="tr-TR" sz="2400" b="1" dirty="0">
                <a:solidFill>
                  <a:srgbClr val="C00000"/>
                </a:solidFill>
              </a:rPr>
              <a:t>Disease progression in the population</a:t>
            </a:r>
          </a:p>
          <a:p>
            <a:pPr eaLnBrk="1" hangingPunct="1"/>
            <a:r>
              <a:rPr lang="en-US" altLang="tr-TR" sz="2200" b="1" dirty="0" smtClean="0">
                <a:solidFill>
                  <a:srgbClr val="FFFF00"/>
                </a:solidFill>
              </a:rPr>
              <a:t>Epidemic curve</a:t>
            </a:r>
          </a:p>
          <a:p>
            <a:pPr eaLnBrk="1" hangingPunct="1"/>
            <a:r>
              <a:rPr lang="en-US" altLang="tr-TR" sz="2200" b="1" dirty="0" smtClean="0">
                <a:solidFill>
                  <a:srgbClr val="FFFF00"/>
                </a:solidFill>
              </a:rPr>
              <a:t>Infection</a:t>
            </a:r>
          </a:p>
          <a:p>
            <a:pPr eaLnBrk="1" hangingPunct="1"/>
            <a:r>
              <a:rPr lang="en-US" altLang="tr-TR" sz="2200" b="1" dirty="0" smtClean="0">
                <a:solidFill>
                  <a:srgbClr val="FFFF00"/>
                </a:solidFill>
              </a:rPr>
              <a:t>The incubation period of the disease</a:t>
            </a:r>
          </a:p>
          <a:p>
            <a:pPr eaLnBrk="1" hangingPunct="1"/>
            <a:r>
              <a:rPr lang="en-US" altLang="tr-TR" sz="2200" b="1" dirty="0" smtClean="0">
                <a:solidFill>
                  <a:srgbClr val="FFFF00"/>
                </a:solidFill>
              </a:rPr>
              <a:t>Percentage of susceptible animals in the population</a:t>
            </a:r>
          </a:p>
          <a:p>
            <a:pPr eaLnBrk="1" hangingPunct="1"/>
            <a:r>
              <a:rPr lang="en-US" altLang="tr-TR" sz="2200" b="1" dirty="0" smtClean="0">
                <a:solidFill>
                  <a:srgbClr val="FFFF00"/>
                </a:solidFill>
              </a:rPr>
              <a:t>Distance between animals</a:t>
            </a:r>
          </a:p>
          <a:p>
            <a:pPr eaLnBrk="1" hangingPunct="1"/>
            <a:r>
              <a:rPr lang="en-US" altLang="tr-TR" sz="2200" b="1" dirty="0" smtClean="0">
                <a:solidFill>
                  <a:srgbClr val="FFFF00"/>
                </a:solidFill>
              </a:rPr>
              <a:t>     (animal density, population structu</a:t>
            </a:r>
            <a:r>
              <a:rPr lang="en-US" altLang="tr-TR" sz="2400" b="1" dirty="0" smtClean="0">
                <a:solidFill>
                  <a:srgbClr val="FFFF00"/>
                </a:solidFill>
              </a:rPr>
              <a:t>re)</a:t>
            </a:r>
            <a:endParaRPr lang="tr-TR" altLang="tr-TR" sz="2000" dirty="0" smtClean="0">
              <a:solidFill>
                <a:srgbClr val="FFFF00"/>
              </a:solidFill>
            </a:endParaRPr>
          </a:p>
          <a:p>
            <a:pPr lvl="1" eaLnBrk="1" hangingPunct="1"/>
            <a:r>
              <a:rPr lang="en-US" altLang="tr-TR" sz="2400" dirty="0">
                <a:solidFill>
                  <a:srgbClr val="FFFF00"/>
                </a:solidFill>
              </a:rPr>
              <a:t>Sporadic </a:t>
            </a:r>
            <a:r>
              <a:rPr lang="en-US" altLang="tr-TR" sz="2400" dirty="0" smtClean="0">
                <a:solidFill>
                  <a:srgbClr val="FFFF00"/>
                </a:solidFill>
              </a:rPr>
              <a:t>c</a:t>
            </a:r>
            <a:r>
              <a:rPr lang="tr-TR" altLang="tr-TR" sz="2400" dirty="0" smtClean="0">
                <a:solidFill>
                  <a:srgbClr val="FFFF00"/>
                </a:solidFill>
              </a:rPr>
              <a:t>our</a:t>
            </a:r>
            <a:r>
              <a:rPr lang="en-US" altLang="tr-TR" sz="2400" dirty="0" smtClean="0">
                <a:solidFill>
                  <a:srgbClr val="FFFF00"/>
                </a:solidFill>
              </a:rPr>
              <a:t>se</a:t>
            </a:r>
            <a:endParaRPr lang="en-US" altLang="tr-TR" sz="2400" dirty="0">
              <a:solidFill>
                <a:srgbClr val="FFFF00"/>
              </a:solidFill>
            </a:endParaRPr>
          </a:p>
          <a:p>
            <a:pPr lvl="1" eaLnBrk="1" hangingPunct="1"/>
            <a:r>
              <a:rPr lang="en-US" altLang="tr-TR" sz="2400" dirty="0">
                <a:solidFill>
                  <a:srgbClr val="FFFF00"/>
                </a:solidFill>
              </a:rPr>
              <a:t>Endemic course</a:t>
            </a:r>
          </a:p>
          <a:p>
            <a:pPr lvl="1" eaLnBrk="1" hangingPunct="1"/>
            <a:r>
              <a:rPr lang="en-US" altLang="tr-TR" sz="2400" dirty="0">
                <a:solidFill>
                  <a:srgbClr val="FFFF00"/>
                </a:solidFill>
              </a:rPr>
              <a:t>Epidemic course</a:t>
            </a:r>
          </a:p>
          <a:p>
            <a:pPr lvl="1" eaLnBrk="1" hangingPunct="1"/>
            <a:r>
              <a:rPr lang="en-US" altLang="tr-TR" sz="2400" dirty="0">
                <a:solidFill>
                  <a:srgbClr val="FFFF00"/>
                </a:solidFill>
              </a:rPr>
              <a:t>Pandemic course</a:t>
            </a:r>
            <a:endParaRPr lang="tr-TR" altLang="tr-TR" sz="2400" dirty="0">
              <a:solidFill>
                <a:srgbClr val="FFFF00"/>
              </a:solidFill>
            </a:endParaRPr>
          </a:p>
        </p:txBody>
      </p:sp>
      <p:sp>
        <p:nvSpPr>
          <p:cNvPr id="155653" name="Rectangle 5"/>
          <p:cNvSpPr>
            <a:spLocks noChangeArrowheads="1"/>
          </p:cNvSpPr>
          <p:nvPr/>
        </p:nvSpPr>
        <p:spPr bwMode="auto">
          <a:xfrm flipV="1">
            <a:off x="4114800" y="4572000"/>
            <a:ext cx="4572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rot="1080000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53253" name="Picture 6" descr="http://www.onemedicine.tuskegee.edu/Epidemiology/images/Fig4_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6" y="1357314"/>
            <a:ext cx="2411413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4" name="Picture 8" descr="http://www.cdc.gov/salmonella/images/maps/typhimurium/typhimurium_epi_04290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8" y="3529013"/>
            <a:ext cx="2679700" cy="201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5" name="Picture 10" descr="http://anthro.palomar.edu/medical/images/graph_of_epidemic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5094289"/>
            <a:ext cx="2590800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8059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6450"/>
          </a:xfrm>
        </p:spPr>
        <p:txBody>
          <a:bodyPr/>
          <a:lstStyle/>
          <a:p>
            <a:pPr algn="ctr" eaLnBrk="1" hangingPunct="1"/>
            <a:r>
              <a:rPr lang="tr-TR" altLang="tr-TR" sz="2800" dirty="0">
                <a:solidFill>
                  <a:srgbClr val="FF0000"/>
                </a:solidFill>
              </a:rPr>
              <a:t>DISEASE IN POPULATION</a:t>
            </a:r>
            <a:endParaRPr lang="tr-TR" altLang="tr-TR" sz="2800" dirty="0">
              <a:solidFill>
                <a:srgbClr val="FF0000"/>
              </a:solidFill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lvl="1" eaLnBrk="1" hangingPunct="1"/>
            <a:r>
              <a:rPr lang="en-US" altLang="tr-TR" sz="2000" b="1" dirty="0">
                <a:solidFill>
                  <a:srgbClr val="FFFF00"/>
                </a:solidFill>
              </a:rPr>
              <a:t>Disease progression in the population</a:t>
            </a:r>
          </a:p>
          <a:p>
            <a:pPr eaLnBrk="1" hangingPunct="1"/>
            <a:r>
              <a:rPr lang="en-US" altLang="tr-TR" sz="2400" b="1" dirty="0">
                <a:solidFill>
                  <a:srgbClr val="FFFF00"/>
                </a:solidFill>
              </a:rPr>
              <a:t>Epidemic curve</a:t>
            </a:r>
          </a:p>
          <a:p>
            <a:pPr eaLnBrk="1" hangingPunct="1"/>
            <a:r>
              <a:rPr lang="en-US" altLang="tr-TR" sz="2400" b="1" dirty="0">
                <a:solidFill>
                  <a:srgbClr val="FFFF00"/>
                </a:solidFill>
              </a:rPr>
              <a:t>Infection</a:t>
            </a:r>
          </a:p>
          <a:p>
            <a:pPr eaLnBrk="1" hangingPunct="1"/>
            <a:r>
              <a:rPr lang="en-US" altLang="tr-TR" sz="2400" b="1" dirty="0">
                <a:solidFill>
                  <a:srgbClr val="FFFF00"/>
                </a:solidFill>
              </a:rPr>
              <a:t>The incubation period of the disease</a:t>
            </a:r>
          </a:p>
          <a:p>
            <a:pPr eaLnBrk="1" hangingPunct="1"/>
            <a:r>
              <a:rPr lang="en-US" altLang="tr-TR" sz="2400" b="1" dirty="0">
                <a:solidFill>
                  <a:srgbClr val="FFFF00"/>
                </a:solidFill>
              </a:rPr>
              <a:t>Percentage of susceptible animals in the population</a:t>
            </a:r>
          </a:p>
          <a:p>
            <a:pPr eaLnBrk="1" hangingPunct="1"/>
            <a:r>
              <a:rPr lang="en-US" altLang="tr-TR" sz="2400" b="1" dirty="0">
                <a:solidFill>
                  <a:srgbClr val="FFFF00"/>
                </a:solidFill>
              </a:rPr>
              <a:t>Distance between animals</a:t>
            </a:r>
          </a:p>
          <a:p>
            <a:pPr eaLnBrk="1" hangingPunct="1"/>
            <a:r>
              <a:rPr lang="en-US" altLang="tr-TR" sz="2400" b="1" dirty="0">
                <a:solidFill>
                  <a:srgbClr val="FFFF00"/>
                </a:solidFill>
              </a:rPr>
              <a:t>     (animal density, population structure)</a:t>
            </a:r>
            <a:endParaRPr lang="tr-TR" altLang="tr-TR" sz="2000" dirty="0">
              <a:solidFill>
                <a:srgbClr val="FFFF00"/>
              </a:solidFill>
            </a:endParaRPr>
          </a:p>
        </p:txBody>
      </p:sp>
      <p:sp>
        <p:nvSpPr>
          <p:cNvPr id="54276" name="Line 4"/>
          <p:cNvSpPr>
            <a:spLocks noChangeShapeType="1"/>
          </p:cNvSpPr>
          <p:nvPr/>
        </p:nvSpPr>
        <p:spPr bwMode="auto">
          <a:xfrm>
            <a:off x="2133601" y="1066800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155653" name="Rectangle 5"/>
          <p:cNvSpPr>
            <a:spLocks noChangeArrowheads="1"/>
          </p:cNvSpPr>
          <p:nvPr/>
        </p:nvSpPr>
        <p:spPr bwMode="auto">
          <a:xfrm flipV="1">
            <a:off x="4114800" y="4572000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954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imono">
  <a:themeElements>
    <a:clrScheme name="Kimono 1">
      <a:dk1>
        <a:srgbClr val="2F1311"/>
      </a:dk1>
      <a:lt1>
        <a:srgbClr val="C16059"/>
      </a:lt1>
      <a:dk2>
        <a:srgbClr val="F7D47D"/>
      </a:dk2>
      <a:lt2>
        <a:srgbClr val="000000"/>
      </a:lt2>
      <a:accent1>
        <a:srgbClr val="D5B781"/>
      </a:accent1>
      <a:accent2>
        <a:srgbClr val="79AF7D"/>
      </a:accent2>
      <a:accent3>
        <a:srgbClr val="DDB6B5"/>
      </a:accent3>
      <a:accent4>
        <a:srgbClr val="270E0D"/>
      </a:accent4>
      <a:accent5>
        <a:srgbClr val="E7D8C1"/>
      </a:accent5>
      <a:accent6>
        <a:srgbClr val="6D9E71"/>
      </a:accent6>
      <a:hlink>
        <a:srgbClr val="F0B854"/>
      </a:hlink>
      <a:folHlink>
        <a:srgbClr val="DC893E"/>
      </a:folHlink>
    </a:clrScheme>
    <a:fontScheme name="Kimon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Kimono 1">
        <a:dk1>
          <a:srgbClr val="2F1311"/>
        </a:dk1>
        <a:lt1>
          <a:srgbClr val="C16059"/>
        </a:lt1>
        <a:dk2>
          <a:srgbClr val="F7D47D"/>
        </a:dk2>
        <a:lt2>
          <a:srgbClr val="000000"/>
        </a:lt2>
        <a:accent1>
          <a:srgbClr val="D5B781"/>
        </a:accent1>
        <a:accent2>
          <a:srgbClr val="79AF7D"/>
        </a:accent2>
        <a:accent3>
          <a:srgbClr val="DDB6B5"/>
        </a:accent3>
        <a:accent4>
          <a:srgbClr val="270E0D"/>
        </a:accent4>
        <a:accent5>
          <a:srgbClr val="E7D8C1"/>
        </a:accent5>
        <a:accent6>
          <a:srgbClr val="6D9E71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2">
        <a:dk1>
          <a:srgbClr val="000000"/>
        </a:dk1>
        <a:lt1>
          <a:srgbClr val="FFFFFF"/>
        </a:lt1>
        <a:dk2>
          <a:srgbClr val="000000"/>
        </a:dk2>
        <a:lt2>
          <a:srgbClr val="F7D47D"/>
        </a:lt2>
        <a:accent1>
          <a:srgbClr val="C19341"/>
        </a:accent1>
        <a:accent2>
          <a:srgbClr val="60A265"/>
        </a:accent2>
        <a:accent3>
          <a:srgbClr val="AAAAAA"/>
        </a:accent3>
        <a:accent4>
          <a:srgbClr val="DADADA"/>
        </a:accent4>
        <a:accent5>
          <a:srgbClr val="DDC8B0"/>
        </a:accent5>
        <a:accent6>
          <a:srgbClr val="56925B"/>
        </a:accent6>
        <a:hlink>
          <a:srgbClr val="EB9F17"/>
        </a:hlink>
        <a:folHlink>
          <a:srgbClr val="CF76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3">
        <a:dk1>
          <a:srgbClr val="00002E"/>
        </a:dk1>
        <a:lt1>
          <a:srgbClr val="FFFFFF"/>
        </a:lt1>
        <a:dk2>
          <a:srgbClr val="003399"/>
        </a:dk2>
        <a:lt2>
          <a:srgbClr val="F4BC40"/>
        </a:lt2>
        <a:accent1>
          <a:srgbClr val="9280CC"/>
        </a:accent1>
        <a:accent2>
          <a:srgbClr val="BD51A1"/>
        </a:accent2>
        <a:accent3>
          <a:srgbClr val="AAADCA"/>
        </a:accent3>
        <a:accent4>
          <a:srgbClr val="DADADA"/>
        </a:accent4>
        <a:accent5>
          <a:srgbClr val="C7C0E2"/>
        </a:accent5>
        <a:accent6>
          <a:srgbClr val="AB4991"/>
        </a:accent6>
        <a:hlink>
          <a:srgbClr val="CC66FF"/>
        </a:hlink>
        <a:folHlink>
          <a:srgbClr val="824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4">
        <a:dk1>
          <a:srgbClr val="2F1311"/>
        </a:dk1>
        <a:lt1>
          <a:srgbClr val="7A8E9C"/>
        </a:lt1>
        <a:dk2>
          <a:srgbClr val="FDF4DF"/>
        </a:dk2>
        <a:lt2>
          <a:srgbClr val="3E4A52"/>
        </a:lt2>
        <a:accent1>
          <a:srgbClr val="81ABA0"/>
        </a:accent1>
        <a:accent2>
          <a:srgbClr val="CD817B"/>
        </a:accent2>
        <a:accent3>
          <a:srgbClr val="BEC6CB"/>
        </a:accent3>
        <a:accent4>
          <a:srgbClr val="270E0D"/>
        </a:accent4>
        <a:accent5>
          <a:srgbClr val="C1D2CD"/>
        </a:accent5>
        <a:accent6>
          <a:srgbClr val="BA746F"/>
        </a:accent6>
        <a:hlink>
          <a:srgbClr val="BEBC76"/>
        </a:hlink>
        <a:folHlink>
          <a:srgbClr val="668E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5">
        <a:dk1>
          <a:srgbClr val="2F1311"/>
        </a:dk1>
        <a:lt1>
          <a:srgbClr val="7A9C7C"/>
        </a:lt1>
        <a:dk2>
          <a:srgbClr val="FBEBC3"/>
        </a:dk2>
        <a:lt2>
          <a:srgbClr val="3C503D"/>
        </a:lt2>
        <a:accent1>
          <a:srgbClr val="D5B781"/>
        </a:accent1>
        <a:accent2>
          <a:srgbClr val="C16059"/>
        </a:accent2>
        <a:accent3>
          <a:srgbClr val="BECBBF"/>
        </a:accent3>
        <a:accent4>
          <a:srgbClr val="270E0D"/>
        </a:accent4>
        <a:accent5>
          <a:srgbClr val="E7D8C1"/>
        </a:accent5>
        <a:accent6>
          <a:srgbClr val="AF5650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6">
        <a:dk1>
          <a:srgbClr val="000000"/>
        </a:dk1>
        <a:lt1>
          <a:srgbClr val="D9EFE0"/>
        </a:lt1>
        <a:dk2>
          <a:srgbClr val="30605A"/>
        </a:dk2>
        <a:lt2>
          <a:srgbClr val="15331E"/>
        </a:lt2>
        <a:accent1>
          <a:srgbClr val="A4C6BA"/>
        </a:accent1>
        <a:accent2>
          <a:srgbClr val="558F7D"/>
        </a:accent2>
        <a:accent3>
          <a:srgbClr val="E9F6ED"/>
        </a:accent3>
        <a:accent4>
          <a:srgbClr val="000000"/>
        </a:accent4>
        <a:accent5>
          <a:srgbClr val="CFDFD9"/>
        </a:accent5>
        <a:accent6>
          <a:srgbClr val="4C8171"/>
        </a:accent6>
        <a:hlink>
          <a:srgbClr val="C1C177"/>
        </a:hlink>
        <a:folHlink>
          <a:srgbClr val="A08F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7">
        <a:dk1>
          <a:srgbClr val="2F1311"/>
        </a:dk1>
        <a:lt1>
          <a:srgbClr val="CFC7B5"/>
        </a:lt1>
        <a:dk2>
          <a:srgbClr val="853F35"/>
        </a:dk2>
        <a:lt2>
          <a:srgbClr val="8E7F5E"/>
        </a:lt2>
        <a:accent1>
          <a:srgbClr val="EBD2A5"/>
        </a:accent1>
        <a:accent2>
          <a:srgbClr val="A5C9A8"/>
        </a:accent2>
        <a:accent3>
          <a:srgbClr val="E4E0D7"/>
        </a:accent3>
        <a:accent4>
          <a:srgbClr val="270E0D"/>
        </a:accent4>
        <a:accent5>
          <a:srgbClr val="F3E5CF"/>
        </a:accent5>
        <a:accent6>
          <a:srgbClr val="95B698"/>
        </a:accent6>
        <a:hlink>
          <a:srgbClr val="C68510"/>
        </a:hlink>
        <a:folHlink>
          <a:srgbClr val="E5A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8">
        <a:dk1>
          <a:srgbClr val="000000"/>
        </a:dk1>
        <a:lt1>
          <a:srgbClr val="F0EED8"/>
        </a:lt1>
        <a:dk2>
          <a:srgbClr val="666729"/>
        </a:dk2>
        <a:lt2>
          <a:srgbClr val="3F3B19"/>
        </a:lt2>
        <a:accent1>
          <a:srgbClr val="E9D47D"/>
        </a:accent1>
        <a:accent2>
          <a:srgbClr val="D4DD91"/>
        </a:accent2>
        <a:accent3>
          <a:srgbClr val="F6F5E9"/>
        </a:accent3>
        <a:accent4>
          <a:srgbClr val="000000"/>
        </a:accent4>
        <a:accent5>
          <a:srgbClr val="F2E6BF"/>
        </a:accent5>
        <a:accent6>
          <a:srgbClr val="C0C883"/>
        </a:accent6>
        <a:hlink>
          <a:srgbClr val="9D943F"/>
        </a:hlink>
        <a:folHlink>
          <a:srgbClr val="C9C1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120</Words>
  <Application>Microsoft Office PowerPoint</Application>
  <PresentationFormat>Widescreen</PresentationFormat>
  <Paragraphs>40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Kimono</vt:lpstr>
      <vt:lpstr>DISEASE IN POPULATION</vt:lpstr>
      <vt:lpstr>DISEASE IN POPULATION</vt:lpstr>
      <vt:lpstr>DISEASE IN POPULATION</vt:lpstr>
      <vt:lpstr>DISEASE IN POPULATION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POPÜLASYONDA HASTALIK</dc:title>
  <dc:creator>Windows Kullanıcısı</dc:creator>
  <cp:lastModifiedBy>Windows Kullanıcısı</cp:lastModifiedBy>
  <cp:revision>2</cp:revision>
  <dcterms:created xsi:type="dcterms:W3CDTF">2018-02-14T10:03:57Z</dcterms:created>
  <dcterms:modified xsi:type="dcterms:W3CDTF">2018-02-15T08:59:30Z</dcterms:modified>
</cp:coreProperties>
</file>