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832186A-3BAF-453D-AFA3-ECA4B5AFFC82}"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3711432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32186A-3BAF-453D-AFA3-ECA4B5AFFC82}"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6677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32186A-3BAF-453D-AFA3-ECA4B5AFFC82}"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179107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32186A-3BAF-453D-AFA3-ECA4B5AFFC82}"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53016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32186A-3BAF-453D-AFA3-ECA4B5AFFC82}"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3818240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32186A-3BAF-453D-AFA3-ECA4B5AFFC82}"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334212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32186A-3BAF-453D-AFA3-ECA4B5AFFC82}"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1358777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32186A-3BAF-453D-AFA3-ECA4B5AFFC82}"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160805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32186A-3BAF-453D-AFA3-ECA4B5AFFC82}"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224063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32186A-3BAF-453D-AFA3-ECA4B5AFFC82}"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397246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32186A-3BAF-453D-AFA3-ECA4B5AFFC82}"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7D1D6B-83BD-4E4F-915E-F9D1A4CC6FE9}" type="slidenum">
              <a:rPr lang="tr-TR" smtClean="0"/>
              <a:t>‹#›</a:t>
            </a:fld>
            <a:endParaRPr lang="tr-TR"/>
          </a:p>
        </p:txBody>
      </p:sp>
    </p:spTree>
    <p:extLst>
      <p:ext uri="{BB962C8B-B14F-4D97-AF65-F5344CB8AC3E}">
        <p14:creationId xmlns:p14="http://schemas.microsoft.com/office/powerpoint/2010/main" val="93394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2186A-3BAF-453D-AFA3-ECA4B5AFFC82}"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7D1D6B-83BD-4E4F-915E-F9D1A4CC6FE9}" type="slidenum">
              <a:rPr lang="tr-TR" smtClean="0"/>
              <a:t>‹#›</a:t>
            </a:fld>
            <a:endParaRPr lang="tr-TR"/>
          </a:p>
        </p:txBody>
      </p:sp>
    </p:spTree>
    <p:extLst>
      <p:ext uri="{BB962C8B-B14F-4D97-AF65-F5344CB8AC3E}">
        <p14:creationId xmlns:p14="http://schemas.microsoft.com/office/powerpoint/2010/main" val="1020568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smtClean="0">
                <a:solidFill>
                  <a:srgbClr val="002060"/>
                </a:solidFill>
              </a:rPr>
              <a:t>Azot </a:t>
            </a:r>
            <a:r>
              <a:rPr lang="tr-TR" sz="3600" b="1" dirty="0" err="1" smtClean="0">
                <a:solidFill>
                  <a:srgbClr val="002060"/>
                </a:solidFill>
              </a:rPr>
              <a:t>Fiksasyonu</a:t>
            </a:r>
            <a:endParaRPr lang="tr-TR" sz="3600" b="1" dirty="0">
              <a:solidFill>
                <a:srgbClr val="002060"/>
              </a:solidFill>
            </a:endParaRPr>
          </a:p>
        </p:txBody>
      </p:sp>
      <p:sp>
        <p:nvSpPr>
          <p:cNvPr id="166915" name="İçerik Yer Tutucusu 2"/>
          <p:cNvSpPr>
            <a:spLocks noGrp="1"/>
          </p:cNvSpPr>
          <p:nvPr>
            <p:ph sz="quarter" idx="1"/>
          </p:nvPr>
        </p:nvSpPr>
        <p:spPr>
          <a:xfrm>
            <a:off x="301625" y="1268413"/>
            <a:ext cx="8504238" cy="5545137"/>
          </a:xfrm>
        </p:spPr>
        <p:txBody>
          <a:bodyPr>
            <a:normAutofit fontScale="92500" lnSpcReduction="10000"/>
          </a:bodyPr>
          <a:lstStyle/>
          <a:p>
            <a:pPr marL="0" indent="0" algn="just">
              <a:buFont typeface="Wingdings 2" pitchFamily="18" charset="2"/>
              <a:buNone/>
            </a:pPr>
            <a:r>
              <a:rPr lang="tr-TR" altLang="tr-TR" smtClean="0"/>
              <a:t>Atmosferde bol miktarda bulunan moleküler azotun amonyum formlarına indirgenerek yarayışlı duruma geçmesine </a:t>
            </a:r>
            <a:r>
              <a:rPr lang="tr-TR" altLang="tr-TR" b="1" smtClean="0">
                <a:solidFill>
                  <a:schemeClr val="tx2"/>
                </a:solidFill>
              </a:rPr>
              <a:t>azot fiksasyonu </a:t>
            </a:r>
            <a:r>
              <a:rPr lang="tr-TR" altLang="tr-TR" smtClean="0"/>
              <a:t>denmektedir.</a:t>
            </a:r>
            <a:r>
              <a:rPr lang="tr-TR" altLang="tr-TR" b="1" smtClean="0">
                <a:solidFill>
                  <a:schemeClr val="tx2"/>
                </a:solidFill>
              </a:rPr>
              <a:t> </a:t>
            </a:r>
            <a:r>
              <a:rPr lang="tr-TR" altLang="tr-TR" smtClean="0"/>
              <a:t>Azot fiksasyonunda enerji gereksinir. Yağmur suyunda çeşitli azotlu bileşikler bulunmaktadır. </a:t>
            </a:r>
          </a:p>
          <a:p>
            <a:pPr marL="0" indent="0" algn="just">
              <a:buFont typeface="Wingdings 2" pitchFamily="18" charset="2"/>
              <a:buNone/>
            </a:pPr>
            <a:r>
              <a:rPr lang="tr-TR" altLang="tr-TR" smtClean="0"/>
              <a:t>Yağmur suyunda iki temel azot formu amonyum (NH</a:t>
            </a:r>
            <a:r>
              <a:rPr lang="tr-TR" altLang="tr-TR" baseline="-25000" smtClean="0"/>
              <a:t>4</a:t>
            </a:r>
            <a:r>
              <a:rPr lang="tr-TR" altLang="tr-TR" smtClean="0"/>
              <a:t>)ve nitrat (NO</a:t>
            </a:r>
            <a:r>
              <a:rPr lang="tr-TR" altLang="tr-TR" baseline="-25000" smtClean="0"/>
              <a:t>3</a:t>
            </a:r>
            <a:r>
              <a:rPr lang="tr-TR" altLang="tr-TR" smtClean="0"/>
              <a:t>)tır. Yağmur suyundaki azot, dolanım yolu ile atmosfere girmiş olabildiği gibi fikse edilmiş azot da olabilir. Yağmur suyunda bulunan nitrat azotun atmosferde bulunan organik azot fraksiyonlarının minerilizasyonundan türemiş amonyumun fotokimyasal oksidasyonu ile oluştuğu açıklanmıştır. </a:t>
            </a:r>
          </a:p>
        </p:txBody>
      </p:sp>
    </p:spTree>
    <p:extLst>
      <p:ext uri="{BB962C8B-B14F-4D97-AF65-F5344CB8AC3E}">
        <p14:creationId xmlns:p14="http://schemas.microsoft.com/office/powerpoint/2010/main" val="2907976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1039813"/>
          </a:xfrm>
        </p:spPr>
        <p:txBody>
          <a:bodyPr>
            <a:noAutofit/>
          </a:bodyPr>
          <a:lstStyle/>
          <a:p>
            <a:pPr>
              <a:defRPr/>
            </a:pPr>
            <a:r>
              <a:rPr lang="tr-TR" sz="3600" b="1" dirty="0" smtClean="0">
                <a:solidFill>
                  <a:srgbClr val="002060"/>
                </a:solidFill>
              </a:rPr>
              <a:t>Mikrobiyolojik Gübreleme ve </a:t>
            </a:r>
            <a:r>
              <a:rPr lang="tr-TR" sz="3600" b="1" dirty="0" err="1" smtClean="0">
                <a:solidFill>
                  <a:srgbClr val="002060"/>
                </a:solidFill>
              </a:rPr>
              <a:t>Baklagil</a:t>
            </a:r>
            <a:r>
              <a:rPr lang="tr-TR" sz="3600" b="1" dirty="0" smtClean="0">
                <a:solidFill>
                  <a:srgbClr val="002060"/>
                </a:solidFill>
              </a:rPr>
              <a:t> Tohumlarının Aşılanması</a:t>
            </a:r>
            <a:endParaRPr lang="tr-TR" sz="3600" b="1" dirty="0">
              <a:solidFill>
                <a:srgbClr val="002060"/>
              </a:solidFill>
            </a:endParaRPr>
          </a:p>
        </p:txBody>
      </p:sp>
      <p:sp>
        <p:nvSpPr>
          <p:cNvPr id="176131" name="İçerik Yer Tutucusu 2"/>
          <p:cNvSpPr>
            <a:spLocks noGrp="1"/>
          </p:cNvSpPr>
          <p:nvPr>
            <p:ph sz="quarter" idx="1"/>
          </p:nvPr>
        </p:nvSpPr>
        <p:spPr>
          <a:xfrm>
            <a:off x="301625" y="1527175"/>
            <a:ext cx="8504238" cy="4572000"/>
          </a:xfrm>
        </p:spPr>
        <p:txBody>
          <a:bodyPr>
            <a:normAutofit fontScale="92500" lnSpcReduction="20000"/>
          </a:bodyPr>
          <a:lstStyle/>
          <a:p>
            <a:pPr marL="0" indent="0" algn="just">
              <a:buFont typeface="Wingdings 2" pitchFamily="18" charset="2"/>
              <a:buNone/>
            </a:pPr>
            <a:r>
              <a:rPr lang="tr-TR" altLang="tr-TR" smtClean="0"/>
              <a:t>Protein değeri yüksek olan gıda maddelerinin ve hayvansal yemlerin üretilmesinde baklagil bitkilerine  ve dolayısı ile simbiyotik azot bağlanmasına büyük önem verilmektedir. 19. yüzyılın sonlarından beri ekilen tohumların azot tesbit etme yeteneği yüksek olan Rhizobium bakterileri ile aşılanarak ekilmesi ve bu yolla tesbit edilen azotun garanti altına alınması için hala çalışmalar yapılmaktadır. Ekimden önce baklagil bitkilerinin tohumlarına o bitkiye özgü azot tesbit etme yeteneği yüksek olan nodozite bakterilerinin verilmesi işlemine</a:t>
            </a:r>
            <a:r>
              <a:rPr lang="tr-TR" altLang="tr-TR" b="1" smtClean="0"/>
              <a:t> aşılama </a:t>
            </a:r>
            <a:r>
              <a:rPr lang="tr-TR" altLang="tr-TR" smtClean="0"/>
              <a:t>denir.</a:t>
            </a:r>
          </a:p>
        </p:txBody>
      </p:sp>
    </p:spTree>
    <p:extLst>
      <p:ext uri="{BB962C8B-B14F-4D97-AF65-F5344CB8AC3E}">
        <p14:creationId xmlns:p14="http://schemas.microsoft.com/office/powerpoint/2010/main" val="4155902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968375"/>
          </a:xfrm>
        </p:spPr>
        <p:txBody>
          <a:bodyPr>
            <a:noAutofit/>
          </a:bodyPr>
          <a:lstStyle/>
          <a:p>
            <a:pPr>
              <a:defRPr/>
            </a:pPr>
            <a:r>
              <a:rPr lang="tr-TR" sz="3600" b="1" dirty="0">
                <a:solidFill>
                  <a:srgbClr val="002060"/>
                </a:solidFill>
              </a:rPr>
              <a:t>Mikrobiyolojik Gübreleme ve </a:t>
            </a:r>
            <a:r>
              <a:rPr lang="tr-TR" sz="3600" b="1" dirty="0" err="1">
                <a:solidFill>
                  <a:srgbClr val="002060"/>
                </a:solidFill>
              </a:rPr>
              <a:t>Baklagil</a:t>
            </a:r>
            <a:r>
              <a:rPr lang="tr-TR" sz="3600" b="1" dirty="0">
                <a:solidFill>
                  <a:srgbClr val="002060"/>
                </a:solidFill>
              </a:rPr>
              <a:t> Tohumlarının Aşılanması</a:t>
            </a:r>
          </a:p>
        </p:txBody>
      </p:sp>
      <p:sp>
        <p:nvSpPr>
          <p:cNvPr id="177155" name="İçerik Yer Tutucusu 2"/>
          <p:cNvSpPr>
            <a:spLocks noGrp="1"/>
          </p:cNvSpPr>
          <p:nvPr>
            <p:ph sz="quarter" idx="1"/>
          </p:nvPr>
        </p:nvSpPr>
        <p:spPr>
          <a:xfrm>
            <a:off x="301625" y="1527175"/>
            <a:ext cx="8504238" cy="4572000"/>
          </a:xfrm>
        </p:spPr>
        <p:txBody>
          <a:bodyPr>
            <a:normAutofit fontScale="92500" lnSpcReduction="10000"/>
          </a:bodyPr>
          <a:lstStyle/>
          <a:p>
            <a:pPr marL="0" indent="0" algn="just">
              <a:buFont typeface="Wingdings 2" pitchFamily="18" charset="2"/>
              <a:buNone/>
            </a:pPr>
            <a:r>
              <a:rPr lang="tr-TR" altLang="tr-TR" smtClean="0"/>
              <a:t>Aşılama işlemi çeşitli sera ve tarla denemeleri ile seçilmiş </a:t>
            </a:r>
            <a:r>
              <a:rPr lang="tr-TR" altLang="tr-TR" i="1" smtClean="0"/>
              <a:t>Rhizobium</a:t>
            </a:r>
            <a:r>
              <a:rPr lang="tr-TR" altLang="tr-TR" smtClean="0"/>
              <a:t> suşlarının özel olarak üretilmesi ve ekimden önce tohumlara tatbik edilmesi yoluyla yapılmaktadır. Aşılama preparatlarının veya kültürlerin hazırlanmasında kullanılacak suşların azot bağlama kapasiteleri çok önemli özelliktir. Kullanılacak suş üzerinde yaşadığı bitkide azot bağlayan etkili nodoziteler oluşturmalıdır. Azot tesbit etme yeteneği yüksek olan suşların diğer bazı özellikleri de olmalıdır. Bunlar:</a:t>
            </a:r>
          </a:p>
        </p:txBody>
      </p:sp>
    </p:spTree>
    <p:extLst>
      <p:ext uri="{BB962C8B-B14F-4D97-AF65-F5344CB8AC3E}">
        <p14:creationId xmlns:p14="http://schemas.microsoft.com/office/powerpoint/2010/main" val="14353548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968375"/>
          </a:xfrm>
        </p:spPr>
        <p:txBody>
          <a:bodyPr>
            <a:noAutofit/>
          </a:bodyPr>
          <a:lstStyle/>
          <a:p>
            <a:pPr>
              <a:defRPr/>
            </a:pPr>
            <a:r>
              <a:rPr lang="tr-TR" sz="3600" b="1" dirty="0">
                <a:solidFill>
                  <a:srgbClr val="002060"/>
                </a:solidFill>
              </a:rPr>
              <a:t>Mikrobiyolojik Gübreleme ve </a:t>
            </a:r>
            <a:r>
              <a:rPr lang="tr-TR" sz="3600" b="1" dirty="0" err="1">
                <a:solidFill>
                  <a:srgbClr val="002060"/>
                </a:solidFill>
              </a:rPr>
              <a:t>Baklagil</a:t>
            </a:r>
            <a:r>
              <a:rPr lang="tr-TR" sz="3600" b="1" dirty="0">
                <a:solidFill>
                  <a:srgbClr val="002060"/>
                </a:solidFill>
              </a:rPr>
              <a:t> Tohumlarının Aşılanması</a:t>
            </a:r>
          </a:p>
        </p:txBody>
      </p:sp>
      <p:sp>
        <p:nvSpPr>
          <p:cNvPr id="178179" name="İçerik Yer Tutucusu 2"/>
          <p:cNvSpPr>
            <a:spLocks noGrp="1"/>
          </p:cNvSpPr>
          <p:nvPr>
            <p:ph sz="quarter" idx="1"/>
          </p:nvPr>
        </p:nvSpPr>
        <p:spPr>
          <a:xfrm>
            <a:off x="301625" y="1527175"/>
            <a:ext cx="8504238" cy="4572000"/>
          </a:xfrm>
        </p:spPr>
        <p:txBody>
          <a:bodyPr>
            <a:normAutofit fontScale="92500"/>
          </a:bodyPr>
          <a:lstStyle/>
          <a:p>
            <a:pPr algn="just"/>
            <a:r>
              <a:rPr lang="tr-TR" altLang="tr-TR" smtClean="0"/>
              <a:t>Toprakta doğal olarak bulunan suşlarla nodozite oluşumu yönünden rekabete girişebilmeleri,</a:t>
            </a:r>
          </a:p>
          <a:p>
            <a:pPr algn="just"/>
            <a:r>
              <a:rPr lang="tr-TR" altLang="tr-TR" smtClean="0"/>
              <a:t>Tohum üzerinde, rizosferde  ve üzerinde yaşadığı bitkinin bulunmayışı halinde toprakta yaşamını devam ettirebilmeleri gibi özelliklerdir.</a:t>
            </a:r>
          </a:p>
          <a:p>
            <a:pPr algn="just"/>
            <a:r>
              <a:rPr lang="tr-TR" altLang="tr-TR" smtClean="0"/>
              <a:t>Bazı özel durumlarda ise yüksek ve düşük ısı derecelerinde azot bağlama yetenekleri, pH ve pestisitlere olan toleransları ve azot bileşiklerinden etkileniş durumları söz konusu olur.</a:t>
            </a:r>
          </a:p>
        </p:txBody>
      </p:sp>
    </p:spTree>
    <p:extLst>
      <p:ext uri="{BB962C8B-B14F-4D97-AF65-F5344CB8AC3E}">
        <p14:creationId xmlns:p14="http://schemas.microsoft.com/office/powerpoint/2010/main" val="3135234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smtClean="0">
                <a:solidFill>
                  <a:srgbClr val="002060"/>
                </a:solidFill>
              </a:rPr>
              <a:t>Biyolojik Azot </a:t>
            </a:r>
            <a:r>
              <a:rPr lang="tr-TR" sz="3600" b="1" dirty="0" err="1" smtClean="0">
                <a:solidFill>
                  <a:srgbClr val="002060"/>
                </a:solidFill>
              </a:rPr>
              <a:t>Fiksasyonu</a:t>
            </a:r>
            <a:endParaRPr lang="tr-TR" sz="3600" b="1" dirty="0">
              <a:solidFill>
                <a:srgbClr val="002060"/>
              </a:solidFill>
            </a:endParaRPr>
          </a:p>
        </p:txBody>
      </p:sp>
      <p:sp>
        <p:nvSpPr>
          <p:cNvPr id="167939" name="İçerik Yer Tutucusu 2"/>
          <p:cNvSpPr>
            <a:spLocks noGrp="1"/>
          </p:cNvSpPr>
          <p:nvPr>
            <p:ph sz="quarter" idx="1"/>
          </p:nvPr>
        </p:nvSpPr>
        <p:spPr>
          <a:xfrm>
            <a:off x="301625" y="1527175"/>
            <a:ext cx="8504238" cy="4572000"/>
          </a:xfrm>
        </p:spPr>
        <p:txBody>
          <a:bodyPr>
            <a:normAutofit fontScale="92500"/>
          </a:bodyPr>
          <a:lstStyle/>
          <a:p>
            <a:pPr marL="0" indent="0" algn="just">
              <a:buFont typeface="Wingdings 2" pitchFamily="18" charset="2"/>
              <a:buNone/>
            </a:pPr>
            <a:r>
              <a:rPr lang="tr-TR" altLang="tr-TR" smtClean="0"/>
              <a:t>Yağmurda bulunan nitrat değişimindeki düzensiz değişimlerin silisyum dioksit derişimi ile paralellik gösterdiği belirtilmektedir.</a:t>
            </a:r>
          </a:p>
          <a:p>
            <a:pPr marL="0" indent="0" algn="just">
              <a:buFont typeface="Wingdings 2" pitchFamily="18" charset="2"/>
              <a:buNone/>
            </a:pPr>
            <a:r>
              <a:rPr lang="tr-TR" altLang="tr-TR" smtClean="0"/>
              <a:t>Biyolojik azot fiksasyonu bir çok mikroorganizma tarafından gerçekleştirilir. Bu organizmaların bir kısmı bağımsız olarak bu işlevi gerçekleştirirler.  Buna kısaca </a:t>
            </a:r>
            <a:r>
              <a:rPr lang="tr-TR" altLang="tr-TR" b="1" smtClean="0"/>
              <a:t>serbest azot fiksasyonu </a:t>
            </a:r>
            <a:r>
              <a:rPr lang="tr-TR" altLang="tr-TR" smtClean="0"/>
              <a:t>denmektedir. Bazı toprak bakterileri baklagil bitkileri ile simbiyoz durumunda önemli azot fikse edici organizmalar olarak tanınırlar.  </a:t>
            </a:r>
          </a:p>
        </p:txBody>
      </p:sp>
    </p:spTree>
    <p:extLst>
      <p:ext uri="{BB962C8B-B14F-4D97-AF65-F5344CB8AC3E}">
        <p14:creationId xmlns:p14="http://schemas.microsoft.com/office/powerpoint/2010/main" val="2464673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a:solidFill>
                  <a:srgbClr val="002060"/>
                </a:solidFill>
              </a:rPr>
              <a:t>Biyolojik Azot </a:t>
            </a:r>
            <a:r>
              <a:rPr lang="tr-TR" sz="3600" b="1" dirty="0" err="1">
                <a:solidFill>
                  <a:srgbClr val="002060"/>
                </a:solidFill>
              </a:rPr>
              <a:t>Fiksasyonu</a:t>
            </a:r>
            <a:endParaRPr lang="tr-TR" sz="3600" b="1" dirty="0">
              <a:solidFill>
                <a:srgbClr val="002060"/>
              </a:solidFill>
            </a:endParaRPr>
          </a:p>
        </p:txBody>
      </p:sp>
      <p:sp>
        <p:nvSpPr>
          <p:cNvPr id="168963" name="İçerik Yer Tutucusu 2"/>
          <p:cNvSpPr>
            <a:spLocks noGrp="1"/>
          </p:cNvSpPr>
          <p:nvPr>
            <p:ph sz="quarter" idx="1"/>
          </p:nvPr>
        </p:nvSpPr>
        <p:spPr>
          <a:xfrm>
            <a:off x="301625" y="1527175"/>
            <a:ext cx="8504238" cy="4572000"/>
          </a:xfrm>
        </p:spPr>
        <p:txBody>
          <a:bodyPr>
            <a:normAutofit fontScale="92500"/>
          </a:bodyPr>
          <a:lstStyle/>
          <a:p>
            <a:pPr marL="0" indent="0" algn="just">
              <a:buFont typeface="Wingdings 2" pitchFamily="18" charset="2"/>
              <a:buNone/>
            </a:pPr>
            <a:r>
              <a:rPr lang="tr-TR" altLang="tr-TR" smtClean="0"/>
              <a:t>Serbest azot fiksasyonu yapan bakteriler heterotrof veya ototrof gruptan olabilmektedir. Heterotrofik  türler arasında aerob ve anaerob aktivite gösteren gruplar vardır. Aerob bakterilerden </a:t>
            </a:r>
            <a:r>
              <a:rPr lang="tr-TR" altLang="tr-TR" b="1" i="1" smtClean="0"/>
              <a:t>Azotobacter</a:t>
            </a:r>
            <a:r>
              <a:rPr lang="tr-TR" altLang="tr-TR" smtClean="0"/>
              <a:t> ve </a:t>
            </a:r>
            <a:r>
              <a:rPr lang="tr-TR" altLang="tr-TR" b="1" i="1" smtClean="0"/>
              <a:t>Beijerinckia </a:t>
            </a:r>
            <a:r>
              <a:rPr lang="tr-TR" altLang="tr-TR" smtClean="0"/>
              <a:t>örnek olarak verilebilir.</a:t>
            </a:r>
          </a:p>
          <a:p>
            <a:pPr marL="0" indent="0" algn="just">
              <a:buFont typeface="Wingdings 2" pitchFamily="18" charset="2"/>
              <a:buNone/>
            </a:pPr>
            <a:r>
              <a:rPr lang="tr-TR" altLang="tr-TR" b="1" i="1" smtClean="0"/>
              <a:t>Azotobacter chroococcum </a:t>
            </a:r>
            <a:r>
              <a:rPr lang="tr-TR" altLang="tr-TR" smtClean="0"/>
              <a:t>genellikle nötral ve alkali topraklarda bütün dünyada geniş yayılım gösterir. </a:t>
            </a:r>
            <a:r>
              <a:rPr lang="tr-TR" altLang="tr-TR" b="1" i="1" smtClean="0"/>
              <a:t>Azotobacter beijerinckia </a:t>
            </a:r>
            <a:r>
              <a:rPr lang="tr-TR" altLang="tr-TR" smtClean="0"/>
              <a:t>pH 3’e kadar asit koşullara dayanabilir. </a:t>
            </a:r>
          </a:p>
        </p:txBody>
      </p:sp>
    </p:spTree>
    <p:extLst>
      <p:ext uri="{BB962C8B-B14F-4D97-AF65-F5344CB8AC3E}">
        <p14:creationId xmlns:p14="http://schemas.microsoft.com/office/powerpoint/2010/main" val="665197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smtClean="0">
                <a:solidFill>
                  <a:srgbClr val="002060"/>
                </a:solidFill>
              </a:rPr>
              <a:t>Mavi-yeşil Algler </a:t>
            </a:r>
            <a:endParaRPr lang="tr-TR" sz="3600" b="1" dirty="0">
              <a:solidFill>
                <a:srgbClr val="002060"/>
              </a:solidFill>
            </a:endParaRPr>
          </a:p>
        </p:txBody>
      </p:sp>
      <p:sp>
        <p:nvSpPr>
          <p:cNvPr id="3" name="İçerik Yer Tutucusu 2"/>
          <p:cNvSpPr>
            <a:spLocks noGrp="1"/>
          </p:cNvSpPr>
          <p:nvPr>
            <p:ph sz="quarter" idx="1"/>
          </p:nvPr>
        </p:nvSpPr>
        <p:spPr>
          <a:xfrm>
            <a:off x="107950" y="1314450"/>
            <a:ext cx="8928100" cy="4784725"/>
          </a:xfrm>
        </p:spPr>
        <p:txBody>
          <a:bodyPr>
            <a:normAutofit fontScale="92500" lnSpcReduction="10000"/>
          </a:bodyPr>
          <a:lstStyle/>
          <a:p>
            <a:pPr marL="0" indent="0" algn="just">
              <a:buFont typeface="Wingdings 2" pitchFamily="18" charset="2"/>
              <a:buNone/>
              <a:defRPr/>
            </a:pPr>
            <a:r>
              <a:rPr lang="tr-TR" dirty="0" smtClean="0"/>
              <a:t>Bu organizmalar, toprak ekosistemindeki yüksek bitkilere benzer fotosentez yolu ile oksijen üreten ve karbondioksit </a:t>
            </a:r>
            <a:r>
              <a:rPr lang="tr-TR" dirty="0" err="1" smtClean="0"/>
              <a:t>fiksasyonu</a:t>
            </a:r>
            <a:r>
              <a:rPr lang="tr-TR" dirty="0" smtClean="0"/>
              <a:t> yapan  ve azot </a:t>
            </a:r>
            <a:r>
              <a:rPr lang="tr-TR" dirty="0" err="1" smtClean="0"/>
              <a:t>fikse</a:t>
            </a:r>
            <a:r>
              <a:rPr lang="tr-TR" dirty="0" smtClean="0"/>
              <a:t> eden tek organizmadır. </a:t>
            </a:r>
            <a:r>
              <a:rPr lang="tr-TR" dirty="0" err="1" smtClean="0"/>
              <a:t>Arid</a:t>
            </a:r>
            <a:r>
              <a:rPr lang="tr-TR" dirty="0" smtClean="0"/>
              <a:t> bölgelerde ve çöl alanlarda gelişen alg türleri azot kazancı bakımından önemlidir.</a:t>
            </a:r>
          </a:p>
          <a:p>
            <a:pPr marL="0" indent="0" algn="just">
              <a:buFont typeface="Wingdings 2" pitchFamily="18" charset="2"/>
              <a:buNone/>
              <a:defRPr/>
            </a:pPr>
            <a:r>
              <a:rPr lang="tr-TR" b="1" u="sng" dirty="0" err="1" smtClean="0"/>
              <a:t>Simbiyotik</a:t>
            </a:r>
            <a:r>
              <a:rPr lang="tr-TR" b="1" u="sng" dirty="0" smtClean="0"/>
              <a:t> azot </a:t>
            </a:r>
            <a:r>
              <a:rPr lang="tr-TR" b="1" u="sng" dirty="0" err="1" smtClean="0"/>
              <a:t>fiksasyonu</a:t>
            </a:r>
            <a:r>
              <a:rPr lang="tr-TR" b="1" u="sng" dirty="0" smtClean="0"/>
              <a:t>: </a:t>
            </a:r>
          </a:p>
          <a:p>
            <a:pPr marL="514350" indent="-514350" algn="just">
              <a:buFont typeface="Wingdings 2" pitchFamily="18" charset="2"/>
              <a:buAutoNum type="arabicPeriod"/>
              <a:defRPr/>
            </a:pPr>
            <a:r>
              <a:rPr lang="tr-TR" dirty="0" err="1"/>
              <a:t>B</a:t>
            </a:r>
            <a:r>
              <a:rPr lang="tr-TR" dirty="0" err="1" smtClean="0"/>
              <a:t>aklagil</a:t>
            </a:r>
            <a:r>
              <a:rPr lang="tr-TR" dirty="0" smtClean="0"/>
              <a:t> bitkileri ile </a:t>
            </a:r>
            <a:r>
              <a:rPr lang="tr-TR" dirty="0" err="1" smtClean="0"/>
              <a:t>simbiyoz</a:t>
            </a:r>
            <a:r>
              <a:rPr lang="tr-TR" dirty="0" smtClean="0"/>
              <a:t> oluşturan </a:t>
            </a:r>
            <a:r>
              <a:rPr lang="tr-TR" i="1" dirty="0" err="1" smtClean="0"/>
              <a:t>Rhizobium</a:t>
            </a:r>
            <a:r>
              <a:rPr lang="tr-TR" dirty="0" smtClean="0"/>
              <a:t> bakterileri, </a:t>
            </a:r>
          </a:p>
          <a:p>
            <a:pPr marL="514350" indent="-514350">
              <a:buFont typeface="Wingdings 2" pitchFamily="18" charset="2"/>
              <a:buAutoNum type="arabicPeriod"/>
              <a:defRPr/>
            </a:pPr>
            <a:r>
              <a:rPr lang="tr-TR" dirty="0" err="1" smtClean="0"/>
              <a:t>Baklagil</a:t>
            </a:r>
            <a:r>
              <a:rPr lang="tr-TR" dirty="0" smtClean="0"/>
              <a:t> dışındaki ağaç türünden yüksek bitkiler ile </a:t>
            </a:r>
            <a:r>
              <a:rPr lang="tr-TR" dirty="0" err="1" smtClean="0"/>
              <a:t>simbiyoz</a:t>
            </a:r>
            <a:r>
              <a:rPr lang="tr-TR" dirty="0" smtClean="0"/>
              <a:t> oluşturan  </a:t>
            </a:r>
            <a:r>
              <a:rPr lang="tr-TR" i="1" dirty="0" err="1" smtClean="0"/>
              <a:t>aktinomisetler</a:t>
            </a:r>
            <a:r>
              <a:rPr lang="tr-TR" dirty="0"/>
              <a:t> </a:t>
            </a:r>
            <a:r>
              <a:rPr lang="tr-TR" dirty="0" smtClean="0"/>
              <a:t>oluşturmaktadır. </a:t>
            </a:r>
            <a:endParaRPr lang="tr-TR" dirty="0"/>
          </a:p>
        </p:txBody>
      </p:sp>
    </p:spTree>
    <p:extLst>
      <p:ext uri="{BB962C8B-B14F-4D97-AF65-F5344CB8AC3E}">
        <p14:creationId xmlns:p14="http://schemas.microsoft.com/office/powerpoint/2010/main" val="1880527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Rhizobium-baklagil</a:t>
            </a:r>
            <a:r>
              <a:rPr lang="tr-TR" sz="3600" b="1" dirty="0" smtClean="0">
                <a:solidFill>
                  <a:srgbClr val="002060"/>
                </a:solidFill>
              </a:rPr>
              <a:t> </a:t>
            </a:r>
            <a:r>
              <a:rPr lang="tr-TR" sz="3600" b="1" dirty="0" err="1" smtClean="0">
                <a:solidFill>
                  <a:srgbClr val="002060"/>
                </a:solidFill>
              </a:rPr>
              <a:t>simbiyozu</a:t>
            </a:r>
            <a:endParaRPr lang="tr-TR" sz="3600" b="1" dirty="0">
              <a:solidFill>
                <a:srgbClr val="002060"/>
              </a:solidFill>
            </a:endParaRPr>
          </a:p>
        </p:txBody>
      </p:sp>
      <p:sp>
        <p:nvSpPr>
          <p:cNvPr id="171011" name="İçerik Yer Tutucusu 2"/>
          <p:cNvSpPr>
            <a:spLocks noGrp="1"/>
          </p:cNvSpPr>
          <p:nvPr>
            <p:ph sz="quarter" idx="1"/>
          </p:nvPr>
        </p:nvSpPr>
        <p:spPr>
          <a:xfrm>
            <a:off x="301625" y="1527175"/>
            <a:ext cx="8504238" cy="4572000"/>
          </a:xfrm>
        </p:spPr>
        <p:txBody>
          <a:bodyPr>
            <a:normAutofit fontScale="92500" lnSpcReduction="20000"/>
          </a:bodyPr>
          <a:lstStyle/>
          <a:p>
            <a:pPr marL="0" indent="0" algn="just">
              <a:buFont typeface="Wingdings 2" pitchFamily="18" charset="2"/>
              <a:buNone/>
            </a:pPr>
            <a:r>
              <a:rPr lang="tr-TR" altLang="tr-TR" smtClean="0"/>
              <a:t>Baklagil bitkilerinin yetiştirilmesi, dünya tarım sisteminin sürekli ve çok önemli bir kısmını oluşturmaktadır. </a:t>
            </a:r>
            <a:r>
              <a:rPr lang="tr-TR" altLang="tr-TR" b="1" smtClean="0"/>
              <a:t>Baklagil</a:t>
            </a:r>
            <a:r>
              <a:rPr lang="tr-TR" altLang="tr-TR" smtClean="0"/>
              <a:t> (</a:t>
            </a:r>
            <a:r>
              <a:rPr lang="tr-TR" altLang="tr-TR" i="1" smtClean="0"/>
              <a:t>Leguminosaea) </a:t>
            </a:r>
            <a:r>
              <a:rPr lang="tr-TR" altLang="tr-TR" smtClean="0"/>
              <a:t>familyasının türleri çok yaygın olup, kültüre alınmış 200 den fazla türü bulunmaktadır. İnsan için besin olarak değil, hayvan yemi, kereste, dokuma ve diğer çeşitli ürünleri veren bitkileri içerirler. Toprakta yeşil gübre olarak kullanılırlar. Bu bitki türleri köklerini enfekte ederek yerleşen ve oluşturduğu kök yumruları (nodül) içinde azot fiksasyonu  yapan </a:t>
            </a:r>
            <a:r>
              <a:rPr lang="tr-TR" altLang="tr-TR" b="1" i="1" smtClean="0"/>
              <a:t>Rhizobium</a:t>
            </a:r>
            <a:r>
              <a:rPr lang="tr-TR" altLang="tr-TR" smtClean="0"/>
              <a:t> bakterileri ile bir simbiyoz oluştururlar.</a:t>
            </a:r>
          </a:p>
        </p:txBody>
      </p:sp>
    </p:spTree>
    <p:extLst>
      <p:ext uri="{BB962C8B-B14F-4D97-AF65-F5344CB8AC3E}">
        <p14:creationId xmlns:p14="http://schemas.microsoft.com/office/powerpoint/2010/main" val="3050860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a:solidFill>
                  <a:srgbClr val="002060"/>
                </a:solidFill>
              </a:rPr>
              <a:t>Rhizobium-baklagil</a:t>
            </a:r>
            <a:r>
              <a:rPr lang="tr-TR" sz="3600" b="1" dirty="0">
                <a:solidFill>
                  <a:srgbClr val="002060"/>
                </a:solidFill>
              </a:rPr>
              <a:t> </a:t>
            </a:r>
            <a:r>
              <a:rPr lang="tr-TR" sz="3600" b="1" dirty="0" err="1">
                <a:solidFill>
                  <a:srgbClr val="002060"/>
                </a:solidFill>
              </a:rPr>
              <a:t>simbiyozu</a:t>
            </a:r>
            <a:endParaRPr lang="tr-TR" sz="3600" b="1" dirty="0">
              <a:solidFill>
                <a:srgbClr val="002060"/>
              </a:solidFill>
            </a:endParaRPr>
          </a:p>
        </p:txBody>
      </p:sp>
      <p:sp>
        <p:nvSpPr>
          <p:cNvPr id="172035" name="İçerik Yer Tutucusu 2"/>
          <p:cNvSpPr>
            <a:spLocks noGrp="1"/>
          </p:cNvSpPr>
          <p:nvPr>
            <p:ph sz="quarter" idx="1"/>
          </p:nvPr>
        </p:nvSpPr>
        <p:spPr>
          <a:xfrm>
            <a:off x="301625" y="1527175"/>
            <a:ext cx="8504238" cy="4572000"/>
          </a:xfrm>
        </p:spPr>
        <p:txBody>
          <a:bodyPr>
            <a:normAutofit fontScale="92500" lnSpcReduction="10000"/>
          </a:bodyPr>
          <a:lstStyle/>
          <a:p>
            <a:pPr marL="0" indent="0">
              <a:buFont typeface="Wingdings 2" pitchFamily="18" charset="2"/>
              <a:buNone/>
            </a:pPr>
            <a:r>
              <a:rPr lang="tr-TR" altLang="tr-TR" smtClean="0"/>
              <a:t>Bir baklagil bitkisi bu yolu ile bir hektar toprağa 200-300 kg bitkiye yarayışlı azot sağlar. Bazen bir miktar daha fazla olabilir. Baklagiller azot gereksinimlerini iki yoldan sağlamaktadırlar:</a:t>
            </a:r>
          </a:p>
          <a:p>
            <a:pPr marL="0" indent="0">
              <a:buFont typeface="Wingdings 2" pitchFamily="18" charset="2"/>
              <a:buNone/>
            </a:pPr>
            <a:r>
              <a:rPr lang="tr-TR" altLang="tr-TR" smtClean="0"/>
              <a:t>1. Toprak azotunun özümlenmesi: Nitratların absorpsiyonu kökler yolu ile olur. Nitratlar, bitkideki nitrat redüktaz enzimi ile indirgenir ve amonyağa dönüştürülür. Amonyak sonra amino asit ve proteinlerin yapısına girer. Bütün baklagiller bu enzime sahiptir.</a:t>
            </a:r>
          </a:p>
        </p:txBody>
      </p:sp>
    </p:spTree>
    <p:extLst>
      <p:ext uri="{BB962C8B-B14F-4D97-AF65-F5344CB8AC3E}">
        <p14:creationId xmlns:p14="http://schemas.microsoft.com/office/powerpoint/2010/main" val="1649147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0"/>
            <a:ext cx="8534400" cy="908050"/>
          </a:xfrm>
        </p:spPr>
        <p:txBody>
          <a:bodyPr>
            <a:normAutofit/>
          </a:bodyPr>
          <a:lstStyle/>
          <a:p>
            <a:pPr>
              <a:defRPr/>
            </a:pPr>
            <a:r>
              <a:rPr lang="tr-TR" sz="3600" b="1" dirty="0" err="1">
                <a:solidFill>
                  <a:srgbClr val="002060"/>
                </a:solidFill>
              </a:rPr>
              <a:t>Rhizobium-baklagil</a:t>
            </a:r>
            <a:r>
              <a:rPr lang="tr-TR" sz="3600" b="1" dirty="0">
                <a:solidFill>
                  <a:srgbClr val="002060"/>
                </a:solidFill>
              </a:rPr>
              <a:t> </a:t>
            </a:r>
            <a:r>
              <a:rPr lang="tr-TR" sz="3600" b="1" dirty="0" err="1">
                <a:solidFill>
                  <a:srgbClr val="002060"/>
                </a:solidFill>
              </a:rPr>
              <a:t>simbiyozu</a:t>
            </a:r>
            <a:endParaRPr lang="tr-TR" sz="3600" b="1" dirty="0">
              <a:solidFill>
                <a:srgbClr val="002060"/>
              </a:solidFill>
            </a:endParaRPr>
          </a:p>
        </p:txBody>
      </p:sp>
      <p:sp>
        <p:nvSpPr>
          <p:cNvPr id="173059" name="İçerik Yer Tutucusu 2"/>
          <p:cNvSpPr>
            <a:spLocks noGrp="1"/>
          </p:cNvSpPr>
          <p:nvPr>
            <p:ph sz="quarter" idx="1"/>
          </p:nvPr>
        </p:nvSpPr>
        <p:spPr>
          <a:xfrm>
            <a:off x="323850" y="908050"/>
            <a:ext cx="8504238" cy="5400675"/>
          </a:xfrm>
        </p:spPr>
        <p:txBody>
          <a:bodyPr>
            <a:normAutofit fontScale="92500" lnSpcReduction="20000"/>
          </a:bodyPr>
          <a:lstStyle/>
          <a:p>
            <a:pPr marL="0" indent="0" algn="just">
              <a:buFont typeface="Wingdings 2" pitchFamily="18" charset="2"/>
              <a:buNone/>
            </a:pPr>
            <a:r>
              <a:rPr lang="tr-TR" altLang="tr-TR" smtClean="0"/>
              <a:t>2. Atmosfer azotunun fiksasyonu: atmosfer azotu toprak havasından nodüllere geçer ve burada nitrogenaz enzimi tarafından redükte edilerek amonyağa çevrilir. Amonyak amino asit ve proteinleri oluşturmak için bitki içindeki madde dönüşümlerine katılır. Baklagillerin sadece kırmızı renkli nodül oluşturanları  bu fiksasyon işlemini yapabilir. Bu sistemde bakteri havadan bağlamış olduğu azotu bitki kullanımına verirken, kendisi de bitkiden karbonhidrat ve diğer bazı gelişim faktörlerini sağlamaktadır. Bitki kök bölgesi (Rizosfer) bitki köklerinin salgıları ile </a:t>
            </a:r>
            <a:r>
              <a:rPr lang="tr-TR" altLang="tr-TR" i="1" smtClean="0"/>
              <a:t>Rhizobium</a:t>
            </a:r>
            <a:r>
              <a:rPr lang="tr-TR" altLang="tr-TR" smtClean="0"/>
              <a:t> vd. bakteri türlerinin normal topraktan daha fazla bulunduğu bir toprak kısmıdır.</a:t>
            </a:r>
          </a:p>
        </p:txBody>
      </p:sp>
    </p:spTree>
    <p:extLst>
      <p:ext uri="{BB962C8B-B14F-4D97-AF65-F5344CB8AC3E}">
        <p14:creationId xmlns:p14="http://schemas.microsoft.com/office/powerpoint/2010/main" val="1013672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a:solidFill>
                  <a:srgbClr val="002060"/>
                </a:solidFill>
              </a:rPr>
              <a:t>Rhizobium-baklagil</a:t>
            </a:r>
            <a:r>
              <a:rPr lang="tr-TR" sz="3600" b="1" dirty="0">
                <a:solidFill>
                  <a:srgbClr val="002060"/>
                </a:solidFill>
              </a:rPr>
              <a:t> </a:t>
            </a:r>
            <a:r>
              <a:rPr lang="tr-TR" sz="3600" b="1" dirty="0" err="1">
                <a:solidFill>
                  <a:srgbClr val="002060"/>
                </a:solidFill>
              </a:rPr>
              <a:t>simbiyozu</a:t>
            </a:r>
            <a:endParaRPr lang="tr-TR" sz="3600" b="1" dirty="0">
              <a:solidFill>
                <a:srgbClr val="002060"/>
              </a:solidFill>
            </a:endParaRPr>
          </a:p>
        </p:txBody>
      </p:sp>
      <p:sp>
        <p:nvSpPr>
          <p:cNvPr id="3" name="İçerik Yer Tutucusu 2"/>
          <p:cNvSpPr>
            <a:spLocks noGrp="1"/>
          </p:cNvSpPr>
          <p:nvPr>
            <p:ph sz="quarter" idx="1"/>
          </p:nvPr>
        </p:nvSpPr>
        <p:spPr>
          <a:xfrm>
            <a:off x="301625" y="1527175"/>
            <a:ext cx="8504238" cy="4572000"/>
          </a:xfrm>
        </p:spPr>
        <p:txBody>
          <a:bodyPr>
            <a:normAutofit lnSpcReduction="10000"/>
          </a:bodyPr>
          <a:lstStyle/>
          <a:p>
            <a:pPr marL="0" indent="0">
              <a:buFont typeface="Wingdings 2" pitchFamily="18" charset="2"/>
              <a:buNone/>
              <a:defRPr/>
            </a:pPr>
            <a:r>
              <a:rPr lang="tr-TR" dirty="0" smtClean="0"/>
              <a:t>Nodül oluşum mekanizması:</a:t>
            </a:r>
          </a:p>
          <a:p>
            <a:pPr marL="514350" indent="-514350">
              <a:buFont typeface="Wingdings 2" pitchFamily="18" charset="2"/>
              <a:buAutoNum type="arabicPeriod"/>
              <a:defRPr/>
            </a:pPr>
            <a:r>
              <a:rPr lang="tr-TR" dirty="0" smtClean="0"/>
              <a:t>Enfeksiyon öncesi dönem,</a:t>
            </a:r>
          </a:p>
          <a:p>
            <a:pPr marL="514350" indent="-514350">
              <a:buFont typeface="Wingdings 2" pitchFamily="18" charset="2"/>
              <a:buAutoNum type="arabicPeriod"/>
              <a:defRPr/>
            </a:pPr>
            <a:r>
              <a:rPr lang="tr-TR" dirty="0" smtClean="0"/>
              <a:t>Enfeksiyon şeridinin oluşması</a:t>
            </a:r>
          </a:p>
          <a:p>
            <a:pPr marL="514350" indent="-514350">
              <a:buFont typeface="Wingdings 2" pitchFamily="18" charset="2"/>
              <a:buAutoNum type="arabicPeriod"/>
              <a:defRPr/>
            </a:pPr>
            <a:r>
              <a:rPr lang="tr-TR" dirty="0" smtClean="0"/>
              <a:t>Nodül oluşumu.</a:t>
            </a:r>
          </a:p>
          <a:p>
            <a:pPr marL="0" indent="0" algn="just">
              <a:buFont typeface="Wingdings 2" pitchFamily="18" charset="2"/>
              <a:buNone/>
              <a:defRPr/>
            </a:pPr>
            <a:r>
              <a:rPr lang="tr-TR" dirty="0" err="1" smtClean="0"/>
              <a:t>Baklagil-Rhizobium</a:t>
            </a:r>
            <a:r>
              <a:rPr lang="tr-TR" dirty="0" smtClean="0"/>
              <a:t> </a:t>
            </a:r>
            <a:r>
              <a:rPr lang="tr-TR" dirty="0" err="1" smtClean="0"/>
              <a:t>simbiyozu</a:t>
            </a:r>
            <a:r>
              <a:rPr lang="tr-TR" dirty="0" smtClean="0"/>
              <a:t> yolu ile azot </a:t>
            </a:r>
            <a:r>
              <a:rPr lang="tr-TR" dirty="0" err="1" smtClean="0"/>
              <a:t>fiksasyonu</a:t>
            </a:r>
            <a:r>
              <a:rPr lang="tr-TR" dirty="0" smtClean="0"/>
              <a:t> modern tarımda en önemli biyolojik yöntemi oluşturmaktadır.</a:t>
            </a:r>
          </a:p>
          <a:p>
            <a:pPr marL="0" indent="0" algn="just">
              <a:buFont typeface="Wingdings 2" pitchFamily="18" charset="2"/>
              <a:buNone/>
              <a:defRPr/>
            </a:pPr>
            <a:r>
              <a:rPr lang="tr-TR" dirty="0" err="1" smtClean="0"/>
              <a:t>Simbiyotik</a:t>
            </a:r>
            <a:r>
              <a:rPr lang="tr-TR" dirty="0" smtClean="0"/>
              <a:t> azot </a:t>
            </a:r>
            <a:r>
              <a:rPr lang="tr-TR" dirty="0" err="1" smtClean="0"/>
              <a:t>fiksasyonunu</a:t>
            </a:r>
            <a:r>
              <a:rPr lang="tr-TR" dirty="0" smtClean="0"/>
              <a:t> etkileyen en önemli  nedenlerin başında toprak </a:t>
            </a:r>
            <a:r>
              <a:rPr lang="tr-TR" dirty="0" err="1" smtClean="0"/>
              <a:t>pH’sı</a:t>
            </a:r>
            <a:r>
              <a:rPr lang="tr-TR" dirty="0" smtClean="0"/>
              <a:t> gelmektedir.</a:t>
            </a:r>
          </a:p>
          <a:p>
            <a:pPr marL="514350" indent="-514350">
              <a:buFont typeface="Wingdings 2" pitchFamily="18" charset="2"/>
              <a:buAutoNum type="arabicPeriod"/>
              <a:defRPr/>
            </a:pPr>
            <a:endParaRPr lang="tr-TR" dirty="0" smtClean="0"/>
          </a:p>
          <a:p>
            <a:pPr marL="514350" indent="-514350">
              <a:buFont typeface="+mj-lt"/>
              <a:buAutoNum type="arabicPeriod"/>
              <a:defRPr/>
            </a:pPr>
            <a:endParaRPr lang="tr-TR" dirty="0"/>
          </a:p>
        </p:txBody>
      </p:sp>
    </p:spTree>
    <p:extLst>
      <p:ext uri="{BB962C8B-B14F-4D97-AF65-F5344CB8AC3E}">
        <p14:creationId xmlns:p14="http://schemas.microsoft.com/office/powerpoint/2010/main" val="3233835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75107" name="İçerik Yer Tutucusu 2"/>
          <p:cNvSpPr>
            <a:spLocks noGrp="1"/>
          </p:cNvSpPr>
          <p:nvPr>
            <p:ph sz="quarter" idx="1"/>
          </p:nvPr>
        </p:nvSpPr>
        <p:spPr>
          <a:xfrm>
            <a:off x="301625" y="1527175"/>
            <a:ext cx="8504238" cy="4572000"/>
          </a:xfrm>
        </p:spPr>
        <p:txBody>
          <a:bodyPr>
            <a:normAutofit lnSpcReduction="10000"/>
          </a:bodyPr>
          <a:lstStyle/>
          <a:p>
            <a:pPr marL="0" indent="0" algn="just">
              <a:buFont typeface="Wingdings 2" pitchFamily="18" charset="2"/>
              <a:buNone/>
            </a:pPr>
            <a:r>
              <a:rPr lang="tr-TR" altLang="tr-TR" smtClean="0"/>
              <a:t>Asit koşulların, Rhizobium bakterilerinin gelişmesi için uygun olmayan ortam oluşturması nedeniyle toprakta bulunmamaktadır. pH koşullarının uygun olmaması, kök salgılarının yeteri kadar salgılanamaması nedeniyle bakterilerin rizosferde yeteri kadar çoğalmaması ve kök yüzey strüktürünün değişmesi nedeniyle bakterilerin köke nüfuz edememesi asit topraklarda yapılan tarla çalışmalarında üçgülde nodozite oluşmamış veya çok zayıf nodoziteler görülmüştür. </a:t>
            </a:r>
          </a:p>
        </p:txBody>
      </p:sp>
    </p:spTree>
    <p:extLst>
      <p:ext uri="{BB962C8B-B14F-4D97-AF65-F5344CB8AC3E}">
        <p14:creationId xmlns:p14="http://schemas.microsoft.com/office/powerpoint/2010/main" val="1086118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817</Words>
  <Application>Microsoft Office PowerPoint</Application>
  <PresentationFormat>Ekran Gösterisi (4:3)</PresentationFormat>
  <Paragraphs>37</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Azot Fiksasyonu</vt:lpstr>
      <vt:lpstr>Biyolojik Azot Fiksasyonu</vt:lpstr>
      <vt:lpstr>Biyolojik Azot Fiksasyonu</vt:lpstr>
      <vt:lpstr>Mavi-yeşil Algler </vt:lpstr>
      <vt:lpstr>Rhizobium-baklagil simbiyozu</vt:lpstr>
      <vt:lpstr>Rhizobium-baklagil simbiyozu</vt:lpstr>
      <vt:lpstr>Rhizobium-baklagil simbiyozu</vt:lpstr>
      <vt:lpstr>Rhizobium-baklagil simbiyozu</vt:lpstr>
      <vt:lpstr>PowerPoint Sunusu</vt:lpstr>
      <vt:lpstr>Mikrobiyolojik Gübreleme ve Baklagil Tohumlarının Aşılanması</vt:lpstr>
      <vt:lpstr>Mikrobiyolojik Gübreleme ve Baklagil Tohumlarının Aşılanması</vt:lpstr>
      <vt:lpstr>Mikrobiyolojik Gübreleme ve Baklagil Tohumlarının Aşılanması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2019-04-28T13:05:52Z</dcterms:created>
  <dcterms:modified xsi:type="dcterms:W3CDTF">2019-04-28T13:09:36Z</dcterms:modified>
</cp:coreProperties>
</file>