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14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3537D1EA-04FD-4EE3-A6F0-BF304ED5D815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B4628-FEFC-4940-896D-B7F2EB7B3E94}" type="slidenum">
              <a:rPr lang="tr-TR" smtClean="0"/>
              <a:t>‹#›</a:t>
            </a:fld>
            <a:endParaRPr lang="tr-TR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95717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7D1EA-04FD-4EE3-A6F0-BF304ED5D815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B4628-FEFC-4940-896D-B7F2EB7B3E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8689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7D1EA-04FD-4EE3-A6F0-BF304ED5D815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B4628-FEFC-4940-896D-B7F2EB7B3E94}" type="slidenum">
              <a:rPr lang="tr-TR" smtClean="0"/>
              <a:t>‹#›</a:t>
            </a:fld>
            <a:endParaRPr lang="tr-TR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6061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7D1EA-04FD-4EE3-A6F0-BF304ED5D815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B4628-FEFC-4940-896D-B7F2EB7B3E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0826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7D1EA-04FD-4EE3-A6F0-BF304ED5D815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B4628-FEFC-4940-896D-B7F2EB7B3E94}" type="slidenum">
              <a:rPr lang="tr-TR" smtClean="0"/>
              <a:t>‹#›</a:t>
            </a:fld>
            <a:endParaRPr lang="tr-TR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24609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7D1EA-04FD-4EE3-A6F0-BF304ED5D815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B4628-FEFC-4940-896D-B7F2EB7B3E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5126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7D1EA-04FD-4EE3-A6F0-BF304ED5D815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B4628-FEFC-4940-896D-B7F2EB7B3E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8872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7D1EA-04FD-4EE3-A6F0-BF304ED5D815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B4628-FEFC-4940-896D-B7F2EB7B3E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9350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7D1EA-04FD-4EE3-A6F0-BF304ED5D815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B4628-FEFC-4940-896D-B7F2EB7B3E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3820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7D1EA-04FD-4EE3-A6F0-BF304ED5D815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B4628-FEFC-4940-896D-B7F2EB7B3E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7387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7D1EA-04FD-4EE3-A6F0-BF304ED5D815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B4628-FEFC-4940-896D-B7F2EB7B3E94}" type="slidenum">
              <a:rPr lang="tr-TR" smtClean="0"/>
              <a:t>‹#›</a:t>
            </a:fld>
            <a:endParaRPr lang="tr-T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821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3537D1EA-04FD-4EE3-A6F0-BF304ED5D815}" type="datetimeFigureOut">
              <a:rPr lang="tr-TR" smtClean="0"/>
              <a:t>29.08.2019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25B4628-FEFC-4940-896D-B7F2EB7B3E94}" type="slidenum">
              <a:rPr lang="tr-TR" smtClean="0"/>
              <a:t>‹#›</a:t>
            </a:fld>
            <a:endParaRPr lang="tr-T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7462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Aile Kuramları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Hafta 2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30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Aile Kuramları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Makro Kuramlar</a:t>
            </a:r>
          </a:p>
          <a:p>
            <a:pPr marL="468630" lvl="2" indent="-285750">
              <a:spcBef>
                <a:spcPts val="1200"/>
              </a:spcBef>
              <a:spcAft>
                <a:spcPts val="200"/>
              </a:spcAft>
              <a:buSzPct val="100000"/>
            </a:pPr>
            <a:r>
              <a:rPr lang="tr-TR" sz="1800" dirty="0"/>
              <a:t>Yapısal İşlev Kuramı</a:t>
            </a:r>
          </a:p>
          <a:p>
            <a:pPr marL="468630" lvl="2" indent="-285750">
              <a:spcBef>
                <a:spcPts val="1200"/>
              </a:spcBef>
              <a:spcAft>
                <a:spcPts val="200"/>
              </a:spcAft>
              <a:buSzPct val="100000"/>
            </a:pPr>
            <a:r>
              <a:rPr lang="tr-TR" sz="1800" dirty="0"/>
              <a:t>Çatışma Kuramı</a:t>
            </a:r>
          </a:p>
          <a:p>
            <a:pPr marL="91440" lvl="1" indent="-91440">
              <a:spcBef>
                <a:spcPts val="1200"/>
              </a:spcBef>
              <a:spcAft>
                <a:spcPts val="200"/>
              </a:spcAft>
              <a:buSzPct val="100000"/>
              <a:buFont typeface="Tw Cen MT" panose="020B0602020104020603" pitchFamily="34" charset="0"/>
              <a:buChar char=" "/>
            </a:pPr>
            <a:r>
              <a:rPr lang="tr-TR" sz="2200" dirty="0"/>
              <a:t>Mikro </a:t>
            </a:r>
            <a:r>
              <a:rPr lang="tr-TR" sz="2200" dirty="0" smtClean="0"/>
              <a:t>Kuramlar</a:t>
            </a:r>
          </a:p>
          <a:p>
            <a:pPr marL="468630" lvl="2" indent="-285750">
              <a:spcBef>
                <a:spcPts val="1200"/>
              </a:spcBef>
              <a:spcAft>
                <a:spcPts val="200"/>
              </a:spcAft>
              <a:buSzPct val="100000"/>
            </a:pPr>
            <a:r>
              <a:rPr lang="tr-TR" sz="1800" dirty="0" smtClean="0"/>
              <a:t>Sembolik Etkileşim Kuramı</a:t>
            </a:r>
          </a:p>
          <a:p>
            <a:pPr marL="468630" lvl="2" indent="-285750">
              <a:spcBef>
                <a:spcPts val="1200"/>
              </a:spcBef>
              <a:spcAft>
                <a:spcPts val="200"/>
              </a:spcAft>
              <a:buSzPct val="100000"/>
            </a:pPr>
            <a:r>
              <a:rPr lang="tr-TR" sz="1800" dirty="0" smtClean="0"/>
              <a:t>Sosyal Alışveriş Kuramı</a:t>
            </a:r>
          </a:p>
          <a:p>
            <a:pPr marL="91440" lvl="1" indent="-91440">
              <a:spcBef>
                <a:spcPts val="1200"/>
              </a:spcBef>
              <a:spcAft>
                <a:spcPts val="200"/>
              </a:spcAft>
              <a:buSzPct val="100000"/>
              <a:buFont typeface="Tw Cen MT" panose="020B0602020104020603" pitchFamily="34" charset="0"/>
              <a:buChar char=" "/>
            </a:pPr>
            <a:r>
              <a:rPr lang="tr-TR" sz="2200" dirty="0"/>
              <a:t>Çok Yönlü </a:t>
            </a:r>
            <a:r>
              <a:rPr lang="tr-TR" sz="2200" dirty="0" smtClean="0"/>
              <a:t>Kuramlar</a:t>
            </a:r>
          </a:p>
          <a:p>
            <a:pPr marL="468630" lvl="2" indent="-285750">
              <a:spcBef>
                <a:spcPts val="1200"/>
              </a:spcBef>
              <a:spcAft>
                <a:spcPts val="200"/>
              </a:spcAft>
              <a:buSzPct val="100000"/>
            </a:pPr>
            <a:r>
              <a:rPr lang="tr-TR" sz="1800" dirty="0" smtClean="0"/>
              <a:t>Aile Sistemleri Kuramı</a:t>
            </a:r>
          </a:p>
          <a:p>
            <a:pPr marL="468630" lvl="2" indent="-285750">
              <a:spcBef>
                <a:spcPts val="1200"/>
              </a:spcBef>
              <a:spcAft>
                <a:spcPts val="200"/>
              </a:spcAft>
              <a:buSzPct val="100000"/>
            </a:pPr>
            <a:r>
              <a:rPr lang="tr-TR" sz="1800" dirty="0" smtClean="0"/>
              <a:t>Aile Gelişim Kuramı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587998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Yapısal İşlevsel </a:t>
            </a:r>
            <a:r>
              <a:rPr lang="tr-TR" dirty="0" smtClean="0"/>
              <a:t>Kuramı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1970’lerden günümüze kullanılmaktadır.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dirty="0" smtClean="0"/>
              <a:t>Aile içi ilişkiler, toplumdaki diğer sistemlerin aile üzerindeki etkisi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dirty="0" smtClean="0"/>
              <a:t>Aile sistemlerindeki denge ve uzun süreli değişimlere odaklanır.</a:t>
            </a:r>
          </a:p>
          <a:p>
            <a:pPr>
              <a:buFont typeface="Wingdings" panose="05000000000000000000" pitchFamily="2" charset="2"/>
              <a:buChar char="q"/>
            </a:pP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«Ailenin işlevleri nelerdir?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Diğer sosyal sistemlerle aile arasındaki işlevsel ilişkiler nelerdir?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Aile üyelerine karşı ne gibi işlevleri yerine getirmelidir?» sorularına yanıt arar.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39609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Sosyal çatışma kuramı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«Sosyal düzen nasıl mümkün olabilir?» sorusuna yanıt arar.</a:t>
            </a:r>
          </a:p>
          <a:p>
            <a:endParaRPr lang="tr-TR" dirty="0" smtClean="0"/>
          </a:p>
          <a:p>
            <a:r>
              <a:rPr lang="tr-TR" b="1" dirty="0" smtClean="0"/>
              <a:t>Temel varsayımları: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 smtClean="0"/>
              <a:t>Çatışma insan yaşamının temel bileşenidir.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 smtClean="0"/>
              <a:t>Sosyal gruplar arasında çatışma kaçınılmazdır.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 smtClean="0"/>
              <a:t>Aile içinde eşit bir güç dağılımı yoktur, çocuklar yetişkinlere kadınlar da erkeklere göre daha az güç sahibidirler.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84439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5400" dirty="0"/>
              <a:t>Sembolik Etkileşim </a:t>
            </a:r>
            <a:r>
              <a:rPr lang="tr-TR" sz="5400" dirty="0" smtClean="0"/>
              <a:t>Kuramı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tr-TR" dirty="0" err="1" smtClean="0"/>
              <a:t>İnsanlararası</a:t>
            </a:r>
            <a:r>
              <a:rPr lang="tr-TR" dirty="0" smtClean="0"/>
              <a:t> sosyal etkileşimlerin merkezinde anlam oluşturma vardır.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dirty="0" smtClean="0"/>
              <a:t>İşaret ve dil gibi kullanılan ortak simgeleri yorumlama ve anlamlandırma kuramın temelini oluşturur.</a:t>
            </a:r>
          </a:p>
          <a:p>
            <a:pPr marL="0" indent="0">
              <a:buNone/>
            </a:pPr>
            <a:r>
              <a:rPr lang="tr-TR" b="1" dirty="0" smtClean="0"/>
              <a:t>Temel varsayımlar: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Davranışa yüklenen anlam önemlidir. Anlamı bilmek davranıştan daha önemlidir.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Bireylerin sosyal etkileşimleri davranışa anlam yükleme durumunda etkili olmaktadır.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Tüm davranışlar sosyal olarak öğrenilir. </a:t>
            </a:r>
          </a:p>
          <a:p>
            <a:pPr>
              <a:buFont typeface="Courier New" panose="02070309020205020404" pitchFamily="49" charset="0"/>
              <a:buChar char="o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6650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5400" dirty="0"/>
              <a:t>Sosyal Alışveriş </a:t>
            </a:r>
            <a:r>
              <a:rPr lang="tr-TR" sz="5400" dirty="0" smtClean="0"/>
              <a:t>Kuramı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Ailedeki bireyler, birbirlerinin ihtiyaçlarını karşılayarak alışveriş içindedirler.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Sosyal ilişkiler birbirine bağımlıdır.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Kuramın merkezinde eşitlik ve karşılıklılık kavramları yer alır.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Eğer ilişkiye yapılan yatırıl ile sağladıkları kazanç eşitse taraflar iyi hisseder.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Kazanç sağlayamadıkları taktirde en az düzeyde yatırım yapmaya çabalanır.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Bu kuramın çalışma aile içinde, boşanma, evlilik dışı ilişkiler gibi konular yer alır.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678718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Aile sistemleri kuramı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tr-TR" dirty="0" smtClean="0"/>
              <a:t>Bu kuram, ailenin iç ve dış sorunlarla baş edebilmek için bir sistem oluşturduğuna işaret eder.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 smtClean="0"/>
              <a:t>Her ailede 2-3 kişiden oluşan alt sistemler mevcuttur ve her alt sistemin kendine ait kuralları, sınırları ve karakteri vardır.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 smtClean="0"/>
              <a:t>Tüm aileler sürekli bir değişim durumundadır ve bu süreçte denge aranmaktadır.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 smtClean="0"/>
              <a:t>Aile üyelerinin davranışları sistemin tüm üyelerini etkilemektedir.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 smtClean="0"/>
              <a:t>Aile sisteminin sınırları vardır ve üyeleri kontrol etmek için kurallar ve mesajlar kullanılır. 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6457174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5400" dirty="0"/>
              <a:t>Aile Gelişim </a:t>
            </a:r>
            <a:r>
              <a:rPr lang="tr-TR" sz="5400" dirty="0" smtClean="0"/>
              <a:t>Kuramı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89974" y="2777490"/>
            <a:ext cx="3086145" cy="1167897"/>
          </a:xfrm>
        </p:spPr>
        <p:txBody>
          <a:bodyPr/>
          <a:lstStyle/>
          <a:p>
            <a:r>
              <a:rPr lang="tr-TR" dirty="0" smtClean="0"/>
              <a:t>Odak noktası, ailenin zaman içinde geçtiği aşamalardır. </a:t>
            </a:r>
            <a:endParaRPr lang="tr-TR" dirty="0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5659385"/>
              </p:ext>
            </p:extLst>
          </p:nvPr>
        </p:nvGraphicFramePr>
        <p:xfrm>
          <a:off x="3684760" y="1805820"/>
          <a:ext cx="7666022" cy="45076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33011">
                  <a:extLst>
                    <a:ext uri="{9D8B030D-6E8A-4147-A177-3AD203B41FA5}">
                      <a16:colId xmlns:a16="http://schemas.microsoft.com/office/drawing/2014/main" val="1226743107"/>
                    </a:ext>
                  </a:extLst>
                </a:gridCol>
                <a:gridCol w="3833011">
                  <a:extLst>
                    <a:ext uri="{9D8B030D-6E8A-4147-A177-3AD203B41FA5}">
                      <a16:colId xmlns:a16="http://schemas.microsoft.com/office/drawing/2014/main" val="3244755698"/>
                    </a:ext>
                  </a:extLst>
                </a:gridCol>
              </a:tblGrid>
              <a:tr h="344456"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/>
                        <a:t>Aile Gelişimi Aşamaları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/>
                        <a:t>Ailedeki Rol</a:t>
                      </a:r>
                      <a:endParaRPr lang="tr-T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0452763"/>
                  </a:ext>
                </a:extLst>
              </a:tr>
              <a:tr h="344456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1. Aşama: Evli</a:t>
                      </a:r>
                      <a:r>
                        <a:rPr lang="tr-TR" sz="1600" baseline="0" dirty="0" smtClean="0"/>
                        <a:t> Çift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Karı/koca</a:t>
                      </a:r>
                      <a:endParaRPr lang="tr-T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0317038"/>
                  </a:ext>
                </a:extLst>
              </a:tr>
              <a:tr h="344456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2. Aşama: Çocuk sahibi olma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Karı/koca/anne/baba/bebek</a:t>
                      </a:r>
                      <a:endParaRPr lang="tr-T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9765282"/>
                  </a:ext>
                </a:extLst>
              </a:tr>
              <a:tr h="594969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3. Aşama: Okul öncesi</a:t>
                      </a:r>
                      <a:r>
                        <a:rPr lang="tr-TR" sz="1600" baseline="0" dirty="0" smtClean="0"/>
                        <a:t> çağda çocuk sahibi olma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smtClean="0"/>
                        <a:t>Karı/koca/anne/baba/kız-erkek </a:t>
                      </a:r>
                      <a:r>
                        <a:rPr lang="tr-TR" sz="1600" dirty="0" smtClean="0"/>
                        <a:t>çocuk/abi/abla</a:t>
                      </a:r>
                      <a:endParaRPr lang="tr-TR" sz="16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6487291"/>
                  </a:ext>
                </a:extLst>
              </a:tr>
              <a:tr h="594969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4. Aşama: Okul çağında çocuk sahibi olma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smtClean="0"/>
                        <a:t>Karı/koca/anne/baba/kız-erkek </a:t>
                      </a:r>
                      <a:r>
                        <a:rPr lang="tr-TR" sz="1600" dirty="0" smtClean="0"/>
                        <a:t>çocuk/abi/abla</a:t>
                      </a:r>
                      <a:endParaRPr lang="tr-TR" sz="16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8219866"/>
                  </a:ext>
                </a:extLst>
              </a:tr>
              <a:tr h="594969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5. Aşama:</a:t>
                      </a:r>
                      <a:r>
                        <a:rPr lang="tr-TR" sz="1600" baseline="0" dirty="0" smtClean="0"/>
                        <a:t> Ergenlik çağında çocuk sahibi olma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smtClean="0"/>
                        <a:t>Karı/koca/anne/baba/kız-erkek </a:t>
                      </a:r>
                      <a:r>
                        <a:rPr lang="tr-TR" sz="1600" dirty="0" smtClean="0"/>
                        <a:t>çocuk/abi/abla</a:t>
                      </a:r>
                      <a:endParaRPr lang="tr-TR" sz="16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6482695"/>
                  </a:ext>
                </a:extLst>
              </a:tr>
              <a:tr h="536548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6. Aşama:</a:t>
                      </a:r>
                      <a:r>
                        <a:rPr lang="tr-TR" sz="1600" baseline="0" dirty="0" smtClean="0"/>
                        <a:t> Çocuklardan ayrılma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smtClean="0"/>
                        <a:t>Karı/koca/anne/baba/dede/nine</a:t>
                      </a:r>
                      <a:endParaRPr lang="tr-TR" sz="16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663647"/>
                  </a:ext>
                </a:extLst>
              </a:tr>
              <a:tr h="536548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7. Aşama: Orta yaşlı ebeveynlik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smtClean="0"/>
                        <a:t>Karı/koca/anne/baba/dede/nine</a:t>
                      </a:r>
                      <a:endParaRPr lang="tr-TR" sz="16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6604313"/>
                  </a:ext>
                </a:extLst>
              </a:tr>
              <a:tr h="594969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8. Aşama: Yaşlanmış aile üyeleri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Dul kadın/dul erkek/karı/koca/anne/baba/dede/nine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58316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19396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ntegral">
  <a:themeElements>
    <a:clrScheme name="Entegral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99CB38"/>
      </a:accent1>
      <a:accent2>
        <a:srgbClr val="63A537"/>
      </a:accent2>
      <a:accent3>
        <a:srgbClr val="E6D024"/>
      </a:accent3>
      <a:accent4>
        <a:srgbClr val="CC9700"/>
      </a:accent4>
      <a:accent5>
        <a:srgbClr val="4EB3CF"/>
      </a:accent5>
      <a:accent6>
        <a:srgbClr val="378DA6"/>
      </a:accent6>
      <a:hlink>
        <a:srgbClr val="6B9F25"/>
      </a:hlink>
      <a:folHlink>
        <a:srgbClr val="B26B02"/>
      </a:folHlink>
    </a:clrScheme>
    <a:fontScheme name="E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71</TotalTime>
  <Words>416</Words>
  <Application>Microsoft Office PowerPoint</Application>
  <PresentationFormat>Geniş ekran</PresentationFormat>
  <Paragraphs>67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Courier New</vt:lpstr>
      <vt:lpstr>Tw Cen MT</vt:lpstr>
      <vt:lpstr>Tw Cen MT Condensed</vt:lpstr>
      <vt:lpstr>Wingdings</vt:lpstr>
      <vt:lpstr>Wingdings 3</vt:lpstr>
      <vt:lpstr>Entegral</vt:lpstr>
      <vt:lpstr>Aile Kuramları</vt:lpstr>
      <vt:lpstr>Aile Kuramları</vt:lpstr>
      <vt:lpstr>Yapısal İşlevsel Kuramı</vt:lpstr>
      <vt:lpstr>Sosyal çatışma kuramı</vt:lpstr>
      <vt:lpstr>Sembolik Etkileşim Kuramı</vt:lpstr>
      <vt:lpstr>Sosyal Alışveriş Kuramı</vt:lpstr>
      <vt:lpstr>Aile sistemleri kuramı</vt:lpstr>
      <vt:lpstr>Aile Gelişim Kuramı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Aile Kuramları</dc:title>
  <dc:creator>Author</dc:creator>
  <cp:lastModifiedBy>Author</cp:lastModifiedBy>
  <cp:revision>9</cp:revision>
  <dcterms:created xsi:type="dcterms:W3CDTF">2019-08-26T13:21:01Z</dcterms:created>
  <dcterms:modified xsi:type="dcterms:W3CDTF">2019-08-29T10:55:03Z</dcterms:modified>
</cp:coreProperties>
</file>