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Genç Polonya Döneminde Kültürel Kurumlar</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Tiyatro:</a:t>
            </a:r>
          </a:p>
          <a:p>
            <a:r>
              <a:rPr lang="tr-TR" dirty="0" smtClean="0"/>
              <a:t>Genç Polonya döneminde tiyatronun verimli gelişimi önce Galiçya kentlerinden </a:t>
            </a:r>
            <a:r>
              <a:rPr lang="tr-TR" dirty="0" err="1" smtClean="0"/>
              <a:t>Krakov</a:t>
            </a:r>
            <a:r>
              <a:rPr lang="tr-TR" dirty="0" smtClean="0"/>
              <a:t> ve </a:t>
            </a:r>
            <a:r>
              <a:rPr lang="tr-TR" dirty="0" err="1" smtClean="0"/>
              <a:t>Lvov’da</a:t>
            </a:r>
            <a:r>
              <a:rPr lang="tr-TR" dirty="0" smtClean="0"/>
              <a:t> oldu. Bu kentlerde, Avusturya işgali altındayken bile göreli bir kültürel otonomi vardı. Bu dönemde tiyatro taşranın en ücra köşelerine dek ulaşmıştı. Ama elbette, </a:t>
            </a:r>
            <a:r>
              <a:rPr lang="tr-TR" dirty="0" err="1" smtClean="0"/>
              <a:t>Krakov</a:t>
            </a:r>
            <a:r>
              <a:rPr lang="tr-TR" dirty="0" smtClean="0"/>
              <a:t> tiyatrosunun gelenekten gelen değişmez öncülüğü tartışılmazdı.</a:t>
            </a:r>
          </a:p>
          <a:p>
            <a:r>
              <a:rPr lang="tr-TR" dirty="0" smtClean="0"/>
              <a:t>1893 yılında </a:t>
            </a:r>
            <a:r>
              <a:rPr lang="tr-TR" dirty="0" err="1" smtClean="0"/>
              <a:t>Krakov</a:t>
            </a:r>
            <a:r>
              <a:rPr lang="tr-TR" dirty="0" smtClean="0"/>
              <a:t> Tiyatrosu’nun başına </a:t>
            </a:r>
            <a:r>
              <a:rPr lang="tr-TR" dirty="0" err="1" smtClean="0"/>
              <a:t>Tadeusz</a:t>
            </a:r>
            <a:r>
              <a:rPr lang="tr-TR" dirty="0" smtClean="0"/>
              <a:t> </a:t>
            </a:r>
            <a:r>
              <a:rPr lang="tr-TR" dirty="0" err="1" smtClean="0"/>
              <a:t>Pawlikowski</a:t>
            </a:r>
            <a:r>
              <a:rPr lang="tr-TR" dirty="0" smtClean="0"/>
              <a:t> geçti. </a:t>
            </a:r>
            <a:r>
              <a:rPr lang="tr-TR" dirty="0" err="1" smtClean="0"/>
              <a:t>Pawlikowski</a:t>
            </a:r>
            <a:r>
              <a:rPr lang="tr-TR" dirty="0" smtClean="0"/>
              <a:t> </a:t>
            </a:r>
            <a:r>
              <a:rPr lang="tr-TR" dirty="0" err="1" smtClean="0"/>
              <a:t>Krakov</a:t>
            </a:r>
            <a:r>
              <a:rPr lang="tr-TR" dirty="0" smtClean="0"/>
              <a:t> Tiyatrosu’nu yönettiği sırada birçok önemli değişiklik yaptı. Örneğin, her hafta bir yeni prömiyer yapılıyordu. Ayrıca, oynanan iki oyundan birisi mutlaka çağdaş oluyordu. Uygulanan bu politika sayesinde </a:t>
            </a:r>
            <a:r>
              <a:rPr lang="tr-TR" dirty="0" err="1" smtClean="0"/>
              <a:t>Maeterlinck’in</a:t>
            </a:r>
            <a:r>
              <a:rPr lang="tr-TR" dirty="0" smtClean="0"/>
              <a:t>, </a:t>
            </a:r>
            <a:r>
              <a:rPr lang="tr-TR" dirty="0" err="1" smtClean="0"/>
              <a:t>Ibsen’in</a:t>
            </a:r>
            <a:r>
              <a:rPr lang="tr-TR" dirty="0" smtClean="0"/>
              <a:t> ve Çehov’un yeni eserleri sergilenmeye başlamıştı. Ayrıca </a:t>
            </a:r>
            <a:r>
              <a:rPr lang="tr-TR" dirty="0" err="1" smtClean="0"/>
              <a:t>Zapolska</a:t>
            </a:r>
            <a:r>
              <a:rPr lang="tr-TR" dirty="0" smtClean="0"/>
              <a:t>, </a:t>
            </a:r>
            <a:r>
              <a:rPr lang="tr-TR" dirty="0" err="1" smtClean="0"/>
              <a:t>Rydel</a:t>
            </a:r>
            <a:r>
              <a:rPr lang="tr-TR" dirty="0" smtClean="0"/>
              <a:t>, </a:t>
            </a:r>
            <a:r>
              <a:rPr lang="tr-TR" dirty="0" err="1" smtClean="0"/>
              <a:t>Rittner</a:t>
            </a:r>
            <a:r>
              <a:rPr lang="tr-TR" dirty="0" smtClean="0"/>
              <a:t>, </a:t>
            </a:r>
            <a:r>
              <a:rPr lang="tr-TR" dirty="0" err="1" smtClean="0"/>
              <a:t>Przybyszewski</a:t>
            </a:r>
            <a:r>
              <a:rPr lang="tr-TR" dirty="0" smtClean="0"/>
              <a:t> gibi Polonyalı dramaturglara da tiyatroda yer veriyordu.</a:t>
            </a:r>
          </a:p>
          <a:p>
            <a:r>
              <a:rPr lang="tr-TR" dirty="0" smtClean="0"/>
              <a:t>Sahnelemede de bazı kuralları değiştirmişti. Rejisörün rolünü arttırmış, </a:t>
            </a:r>
            <a:r>
              <a:rPr lang="tr-TR" dirty="0" err="1" smtClean="0"/>
              <a:t>senografiye</a:t>
            </a:r>
            <a:r>
              <a:rPr lang="tr-TR" dirty="0" smtClean="0"/>
              <a:t> önem vermiş, rol dağılımını formüle etmişti. O zamana kadar Polonya tiyatrosu yıldız aktörler kuralına göre işliyordu. Bir başka deyişle her şey yıldızlara göre düzenleniyor, diğer oyuncular yıldızlara bir fon oluşturmak için kullanılıyordu. </a:t>
            </a:r>
            <a:r>
              <a:rPr lang="tr-TR" dirty="0" err="1" smtClean="0"/>
              <a:t>Pawlikowski</a:t>
            </a:r>
            <a:r>
              <a:rPr lang="tr-TR" dirty="0" smtClean="0"/>
              <a:t> ise her oyuncunun bir değeri olduğuna inanarak herkese eşit şans tanımaya çalıştı. </a:t>
            </a:r>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7500" lnSpcReduction="20000"/>
          </a:bodyPr>
          <a:lstStyle/>
          <a:p>
            <a:r>
              <a:rPr lang="tr-TR" dirty="0" err="1" smtClean="0"/>
              <a:t>Pawlikowski’nin</a:t>
            </a:r>
            <a:r>
              <a:rPr lang="tr-TR" dirty="0" smtClean="0"/>
              <a:t> bu etkinlileri tiyatro dünyasında radikal uyanışlara neden oldu. Dergiler tiyatroya daha fazla köşe ayırmaya başladılar. Bu hızlı tempo kültürel yaşamda da olumlu değişikliklere yol açtı. </a:t>
            </a:r>
            <a:r>
              <a:rPr lang="tr-TR" dirty="0" err="1" smtClean="0"/>
              <a:t>Krakov</a:t>
            </a:r>
            <a:r>
              <a:rPr lang="tr-TR" dirty="0" smtClean="0"/>
              <a:t> tiyatrosunu yenileyen </a:t>
            </a:r>
            <a:r>
              <a:rPr lang="tr-TR" dirty="0" err="1" smtClean="0"/>
              <a:t>Pawlikowski</a:t>
            </a:r>
            <a:r>
              <a:rPr lang="tr-TR" dirty="0" smtClean="0"/>
              <a:t> </a:t>
            </a:r>
            <a:r>
              <a:rPr lang="tr-TR" dirty="0" err="1" smtClean="0"/>
              <a:t>Lvov</a:t>
            </a:r>
            <a:r>
              <a:rPr lang="tr-TR" dirty="0" smtClean="0"/>
              <a:t> tiyatrosuna uzanarak orada da önemli değişikliklere imza attı. Polonya tiyatrosu önünde yeni ufuklar açan bu tiyatroyu Avrupa tiyatrosu seviyesine çıkaran </a:t>
            </a:r>
            <a:r>
              <a:rPr lang="tr-TR" dirty="0" err="1" smtClean="0"/>
              <a:t>Tadeusz</a:t>
            </a:r>
            <a:r>
              <a:rPr lang="tr-TR" dirty="0" smtClean="0"/>
              <a:t> </a:t>
            </a:r>
            <a:r>
              <a:rPr lang="tr-TR" dirty="0" err="1" smtClean="0"/>
              <a:t>Pawlikowski</a:t>
            </a:r>
            <a:r>
              <a:rPr lang="tr-TR" dirty="0" smtClean="0"/>
              <a:t> adı tiyatro tarihine önemli bir devrimci olarak geçti.</a:t>
            </a:r>
          </a:p>
          <a:p>
            <a:r>
              <a:rPr lang="tr-TR" dirty="0" err="1" smtClean="0"/>
              <a:t>Pawlikowski</a:t>
            </a:r>
            <a:r>
              <a:rPr lang="tr-TR" dirty="0" smtClean="0"/>
              <a:t>, </a:t>
            </a:r>
            <a:r>
              <a:rPr lang="tr-TR" dirty="0" err="1" smtClean="0"/>
              <a:t>Lvov’a</a:t>
            </a:r>
            <a:r>
              <a:rPr lang="tr-TR" dirty="0" smtClean="0"/>
              <a:t> yerleşince yerine J</a:t>
            </a:r>
            <a:r>
              <a:rPr lang="pl-PL" dirty="0" smtClean="0"/>
              <a:t>ózef Kotarbiński</a:t>
            </a:r>
            <a:r>
              <a:rPr lang="tr-TR" dirty="0" smtClean="0"/>
              <a:t> geldi. Yapılan yenilikleri devam ettirdi ve zenginleştirdi. Romantik dönem eserlerini sahneye taşıdı. </a:t>
            </a:r>
            <a:r>
              <a:rPr lang="tr-TR" dirty="0" err="1" smtClean="0"/>
              <a:t>Dziady</a:t>
            </a:r>
            <a:r>
              <a:rPr lang="tr-TR" dirty="0" smtClean="0"/>
              <a:t>, </a:t>
            </a:r>
            <a:r>
              <a:rPr lang="tr-TR" dirty="0" err="1" smtClean="0"/>
              <a:t>Nieboska</a:t>
            </a:r>
            <a:r>
              <a:rPr lang="tr-TR" dirty="0" smtClean="0"/>
              <a:t> </a:t>
            </a:r>
            <a:r>
              <a:rPr lang="tr-TR" dirty="0" err="1" smtClean="0"/>
              <a:t>Komedia</a:t>
            </a:r>
            <a:r>
              <a:rPr lang="tr-TR" dirty="0" smtClean="0"/>
              <a:t>, </a:t>
            </a:r>
            <a:r>
              <a:rPr lang="tr-TR" dirty="0" err="1" smtClean="0"/>
              <a:t>Kordian</a:t>
            </a:r>
            <a:r>
              <a:rPr lang="tr-TR" dirty="0" smtClean="0"/>
              <a:t> ve </a:t>
            </a:r>
            <a:r>
              <a:rPr lang="tr-TR" dirty="0" err="1" smtClean="0"/>
              <a:t>Balladyna</a:t>
            </a:r>
            <a:r>
              <a:rPr lang="tr-TR" dirty="0" smtClean="0"/>
              <a:t> bu oyunlardan bazılarıdır. </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Kotarbi</a:t>
            </a:r>
            <a:r>
              <a:rPr lang="pl-PL" dirty="0" smtClean="0"/>
              <a:t>ński</a:t>
            </a:r>
            <a:r>
              <a:rPr lang="tr-TR" dirty="0" smtClean="0"/>
              <a:t>’</a:t>
            </a:r>
            <a:r>
              <a:rPr lang="tr-TR" dirty="0" err="1" smtClean="0"/>
              <a:t>nin</a:t>
            </a:r>
            <a:r>
              <a:rPr lang="tr-TR" dirty="0" smtClean="0"/>
              <a:t> ardından müdürlük pozisyonuna </a:t>
            </a:r>
            <a:r>
              <a:rPr lang="tr-TR" dirty="0" err="1" smtClean="0"/>
              <a:t>Ludwik</a:t>
            </a:r>
            <a:r>
              <a:rPr lang="tr-TR" dirty="0" smtClean="0"/>
              <a:t> </a:t>
            </a:r>
            <a:r>
              <a:rPr lang="tr-TR" dirty="0" err="1" smtClean="0"/>
              <a:t>Solski</a:t>
            </a:r>
            <a:r>
              <a:rPr lang="tr-TR" dirty="0" smtClean="0"/>
              <a:t> gelir. </a:t>
            </a:r>
            <a:r>
              <a:rPr lang="tr-TR" dirty="0" err="1" smtClean="0"/>
              <a:t>Solski</a:t>
            </a:r>
            <a:r>
              <a:rPr lang="tr-TR" dirty="0" smtClean="0"/>
              <a:t> aynı zamanda bir aktör olarak tiyatroyu yakından tanıyordu ve bu içgüdüyle de yönetimi ele aldı. Pek çok ünlü oyuncuyu tiyatroya kazandırdı.</a:t>
            </a:r>
          </a:p>
          <a:p>
            <a:r>
              <a:rPr lang="tr-TR" dirty="0" smtClean="0"/>
              <a:t>Tiyatronun üç yöneticisi de </a:t>
            </a:r>
            <a:r>
              <a:rPr lang="tr-TR" dirty="0" err="1" smtClean="0"/>
              <a:t>Krakov</a:t>
            </a:r>
            <a:r>
              <a:rPr lang="tr-TR" dirty="0" smtClean="0"/>
              <a:t> tiyatrosunu önemli bir yere getirdiler. Varşova tiyatrosu sansürle boğuştuğu o günlerde </a:t>
            </a:r>
            <a:r>
              <a:rPr lang="tr-TR" dirty="0" err="1" smtClean="0"/>
              <a:t>Krakov</a:t>
            </a:r>
            <a:r>
              <a:rPr lang="tr-TR" dirty="0" smtClean="0"/>
              <a:t> ve </a:t>
            </a:r>
            <a:r>
              <a:rPr lang="tr-TR" dirty="0" err="1" smtClean="0"/>
              <a:t>Lvov</a:t>
            </a:r>
            <a:r>
              <a:rPr lang="tr-TR" dirty="0" smtClean="0"/>
              <a:t> tiyatrolarının oldukça gerisinde kalmıştır. Yine de bu iki tiyatronun göstermiş olduğu gelişim, sonraki dönemlerde diğer tiyatroların gelişiminin de önünü açmıştır.</a:t>
            </a:r>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Kabare</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Yirminci yüzyılın sonunda Barı Avrupa’da özellikle Fransa’da içkili yemekli küçük lokallerde yapılan gevşek dokulu monologlar ve diyaloglar da içeren skeçlerden oluşan müzikli, küçük tiyatro gösterilerine kabare denilirdi.</a:t>
            </a:r>
          </a:p>
          <a:p>
            <a:r>
              <a:rPr lang="tr-TR" dirty="0" smtClean="0"/>
              <a:t>Bu türün ortaya çıkması edebiyatın ağır biçiminin sorunsallarının ve yazarın neredeyse kutsallaştırılmış yerinin güncelliğini yitirmesiyle paraleldi. Fransa'da doğan kabare, olayları yarı şaka yarı ciddi eleştiren biçimiyle Avrupa’da kısa zamanda moda oldu.</a:t>
            </a:r>
          </a:p>
          <a:p>
            <a:r>
              <a:rPr lang="tr-TR" dirty="0" smtClean="0"/>
              <a:t>Polonya’da kabare geleneğinin eksikliğine karşı 1905 yılında </a:t>
            </a:r>
            <a:r>
              <a:rPr lang="tr-TR" dirty="0" err="1" smtClean="0"/>
              <a:t>Krakov’da</a:t>
            </a:r>
            <a:r>
              <a:rPr lang="tr-TR" dirty="0" smtClean="0"/>
              <a:t> </a:t>
            </a:r>
            <a:r>
              <a:rPr lang="tr-TR" dirty="0" err="1" smtClean="0"/>
              <a:t>Tadeusz</a:t>
            </a:r>
            <a:r>
              <a:rPr lang="tr-TR" dirty="0" smtClean="0"/>
              <a:t> Boy </a:t>
            </a:r>
            <a:r>
              <a:rPr lang="pl-PL" dirty="0" smtClean="0"/>
              <a:t>Ż</a:t>
            </a:r>
            <a:r>
              <a:rPr lang="tr-TR" dirty="0" smtClean="0"/>
              <a:t>ele</a:t>
            </a:r>
            <a:r>
              <a:rPr lang="pl-PL" dirty="0" smtClean="0"/>
              <a:t>ński</a:t>
            </a:r>
            <a:r>
              <a:rPr lang="tr-TR" dirty="0" smtClean="0"/>
              <a:t>’</a:t>
            </a:r>
            <a:r>
              <a:rPr lang="tr-TR" dirty="0" err="1" smtClean="0"/>
              <a:t>nin</a:t>
            </a:r>
            <a:r>
              <a:rPr lang="tr-TR" dirty="0" smtClean="0"/>
              <a:t> </a:t>
            </a:r>
            <a:r>
              <a:rPr lang="tr-TR" dirty="0" err="1" smtClean="0"/>
              <a:t>eseri«Yeşil</a:t>
            </a:r>
            <a:r>
              <a:rPr lang="tr-TR" dirty="0" smtClean="0"/>
              <a:t> Baloncuk» adlı kabare özgün bir sanat olayı olarak ortaya çıktı. </a:t>
            </a:r>
            <a:r>
              <a:rPr lang="tr-TR" dirty="0" err="1" smtClean="0"/>
              <a:t>Kaberesinin</a:t>
            </a:r>
            <a:r>
              <a:rPr lang="tr-TR" dirty="0" smtClean="0"/>
              <a:t> skeçlerinde ve şarkılarında ardında gerçek bir düşünce barındırmayan sözde </a:t>
            </a:r>
            <a:r>
              <a:rPr lang="tr-TR" dirty="0" err="1" smtClean="0"/>
              <a:t>modernist</a:t>
            </a:r>
            <a:r>
              <a:rPr lang="tr-TR" dirty="0" smtClean="0"/>
              <a:t> durumların yüzeyselliği tüm açıklığı ile ortaya dökülüyordu. </a:t>
            </a:r>
            <a:r>
              <a:rPr lang="tr-TR" dirty="0" err="1" smtClean="0"/>
              <a:t>Boy’un</a:t>
            </a:r>
            <a:r>
              <a:rPr lang="tr-TR" dirty="0" smtClean="0"/>
              <a:t> şarkıları sözde felsefi genç Polonya şiirinin dar görüşlü konumu ile alay ediyor, ölü dünyanın kültürel stereotipilerine saldırıyordu. Sanatçının, bu genelin beğenilerine karşı takındığı tavrın ardında Polonya kültürünü uygarlığa geç bırakan sistematikten ve zincirlerden koparma yatıyordu. </a:t>
            </a:r>
            <a:r>
              <a:rPr lang="tr-TR" dirty="0" err="1" smtClean="0"/>
              <a:t>Boy’un</a:t>
            </a:r>
            <a:r>
              <a:rPr lang="tr-TR" dirty="0" smtClean="0"/>
              <a:t> bu kabareyi yazma amacı, küçük burjuva ahlakını iki yüzlülükten ve </a:t>
            </a:r>
            <a:r>
              <a:rPr lang="tr-TR" dirty="0" err="1" smtClean="0"/>
              <a:t>sarmat</a:t>
            </a:r>
            <a:r>
              <a:rPr lang="tr-TR" dirty="0" smtClean="0"/>
              <a:t> köklerinden kurtarmaktı. </a:t>
            </a:r>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Dergiler:</a:t>
            </a:r>
          </a:p>
          <a:p>
            <a:r>
              <a:rPr lang="tr-TR" dirty="0" smtClean="0"/>
              <a:t>Genç Polonya dönemi şairi ve eleştirmeni </a:t>
            </a:r>
            <a:r>
              <a:rPr lang="tr-TR" dirty="0" err="1" smtClean="0"/>
              <a:t>Ludwik</a:t>
            </a:r>
            <a:r>
              <a:rPr lang="tr-TR" dirty="0" smtClean="0"/>
              <a:t> </a:t>
            </a:r>
            <a:r>
              <a:rPr lang="tr-TR" dirty="0" err="1" smtClean="0"/>
              <a:t>Szczepa</a:t>
            </a:r>
            <a:r>
              <a:rPr lang="pl-PL" dirty="0" smtClean="0"/>
              <a:t>ński</a:t>
            </a:r>
            <a:r>
              <a:rPr lang="tr-TR" dirty="0" smtClean="0"/>
              <a:t> 1897 yılında çevresinde genç </a:t>
            </a:r>
            <a:r>
              <a:rPr lang="tr-TR" dirty="0" err="1" smtClean="0"/>
              <a:t>modernistleri</a:t>
            </a:r>
            <a:r>
              <a:rPr lang="tr-TR" dirty="0" smtClean="0"/>
              <a:t> toplayan bir dergi çıkarmaya başladı. </a:t>
            </a:r>
            <a:r>
              <a:rPr lang="tr-TR" dirty="0" err="1" smtClean="0"/>
              <a:t>Krakov’daki</a:t>
            </a:r>
            <a:r>
              <a:rPr lang="tr-TR" dirty="0" smtClean="0"/>
              <a:t> diğer tutucu dergileri dengelemek üzere çıkardığı bu derginin adına </a:t>
            </a:r>
            <a:r>
              <a:rPr lang="pl-PL" dirty="0" smtClean="0"/>
              <a:t>Życie</a:t>
            </a:r>
            <a:r>
              <a:rPr lang="tr-TR" dirty="0" smtClean="0"/>
              <a:t> koydu. Bu yeni derginin redaktörü ünlü sanatçı </a:t>
            </a:r>
            <a:r>
              <a:rPr lang="tr-TR" dirty="0" err="1" smtClean="0"/>
              <a:t>Przybyszewski</a:t>
            </a:r>
            <a:r>
              <a:rPr lang="tr-TR" dirty="0" smtClean="0"/>
              <a:t> oldu. Grafiker olaraksa </a:t>
            </a:r>
            <a:r>
              <a:rPr lang="tr-TR" dirty="0" err="1" smtClean="0"/>
              <a:t>Wyspia</a:t>
            </a:r>
            <a:r>
              <a:rPr lang="pl-PL" dirty="0" smtClean="0"/>
              <a:t>ński</a:t>
            </a:r>
            <a:r>
              <a:rPr lang="tr-TR" dirty="0" smtClean="0"/>
              <a:t>’</a:t>
            </a:r>
            <a:r>
              <a:rPr lang="tr-TR" dirty="0" err="1" smtClean="0"/>
              <a:t>yi</a:t>
            </a:r>
            <a:r>
              <a:rPr lang="tr-TR" dirty="0" smtClean="0"/>
              <a:t> seçti. Dergi </a:t>
            </a:r>
            <a:r>
              <a:rPr lang="tr-TR" dirty="0"/>
              <a:t>kısa </a:t>
            </a:r>
            <a:r>
              <a:rPr lang="tr-TR" dirty="0" smtClean="0"/>
              <a:t>sürede Avrupa dergileriyle boy ölçüşecek seviyeye geldi.</a:t>
            </a:r>
          </a:p>
          <a:p>
            <a:r>
              <a:rPr lang="tr-TR" dirty="0"/>
              <a:t>“</a:t>
            </a:r>
            <a:r>
              <a:rPr lang="tr-TR" dirty="0" err="1"/>
              <a:t>Życie</a:t>
            </a:r>
            <a:r>
              <a:rPr lang="tr-TR" dirty="0"/>
              <a:t>”, belki de, böyle ustaca yönetilen ilk dergiydi. </a:t>
            </a:r>
            <a:r>
              <a:rPr lang="tr-TR" dirty="0" err="1"/>
              <a:t>Wyspiański’nin</a:t>
            </a:r>
            <a:r>
              <a:rPr lang="tr-TR" dirty="0"/>
              <a:t> dergi için yaptığı resimler çağdaş resmin en önemli örneklerini oluşturuyordu. Ama kuşkusuz genç aydınlar, bu dergiyi daha çok </a:t>
            </a:r>
            <a:r>
              <a:rPr lang="tr-TR" dirty="0" err="1"/>
              <a:t>Przybyszewski’nin</a:t>
            </a:r>
            <a:r>
              <a:rPr lang="tr-TR" dirty="0"/>
              <a:t> yazılarını okumak için alıyorlardı. 1899 yılında derginin sütunlarında </a:t>
            </a:r>
            <a:r>
              <a:rPr lang="tr-TR" dirty="0" err="1"/>
              <a:t>Przybyszewski</a:t>
            </a:r>
            <a:r>
              <a:rPr lang="tr-TR" dirty="0"/>
              <a:t>, “</a:t>
            </a:r>
            <a:r>
              <a:rPr lang="tr-TR" dirty="0" err="1"/>
              <a:t>Confiteor</a:t>
            </a:r>
            <a:r>
              <a:rPr lang="tr-TR" dirty="0"/>
              <a:t>” başlıklı “sanat için sanat” programının deklarasyonu niteliğindeki o ünlü makalesini yayımladı. Bu makale, özellikle eski kuşaktan </a:t>
            </a:r>
            <a:r>
              <a:rPr lang="tr-TR" dirty="0" err="1"/>
              <a:t>Piotr</a:t>
            </a:r>
            <a:r>
              <a:rPr lang="tr-TR" dirty="0"/>
              <a:t> </a:t>
            </a:r>
            <a:r>
              <a:rPr lang="tr-TR" dirty="0" err="1"/>
              <a:t>Chmielowski</a:t>
            </a:r>
            <a:r>
              <a:rPr lang="tr-TR" dirty="0"/>
              <a:t>, </a:t>
            </a:r>
            <a:r>
              <a:rPr lang="tr-TR" dirty="0" err="1"/>
              <a:t>Teodor</a:t>
            </a:r>
            <a:r>
              <a:rPr lang="tr-TR" dirty="0"/>
              <a:t> </a:t>
            </a:r>
            <a:r>
              <a:rPr lang="tr-TR" dirty="0" err="1"/>
              <a:t>Chonśki</a:t>
            </a:r>
            <a:r>
              <a:rPr lang="tr-TR" dirty="0"/>
              <a:t> gibi eleştirmenlerce ve yazarlarca saldırıya uğradı ve pek çok polemik yine bu dergide yayımlandı. </a:t>
            </a:r>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err="1" smtClean="0"/>
              <a:t>Czas</a:t>
            </a:r>
            <a:r>
              <a:rPr lang="tr-TR" dirty="0" smtClean="0"/>
              <a:t>, </a:t>
            </a:r>
            <a:r>
              <a:rPr lang="tr-TR" dirty="0"/>
              <a:t>politik açıdan liberal Avusturyalı işgalcilerle barışık kalmayı seçen, ideolojik bakımdan eski değerlere prim veren, biçimsel bağlamda ise </a:t>
            </a:r>
            <a:r>
              <a:rPr lang="tr-TR" dirty="0" err="1"/>
              <a:t>modernist</a:t>
            </a:r>
            <a:r>
              <a:rPr lang="tr-TR" dirty="0"/>
              <a:t> yeniliklere kesinlikle karşı koyan bir dergiydi.  Derginin ideolojik direği, </a:t>
            </a:r>
            <a:r>
              <a:rPr lang="tr-TR" dirty="0" err="1"/>
              <a:t>Jagiellon</a:t>
            </a:r>
            <a:r>
              <a:rPr lang="tr-TR" dirty="0"/>
              <a:t> Üniversitesi profesörlerinden </a:t>
            </a:r>
            <a:r>
              <a:rPr lang="tr-TR" dirty="0" err="1"/>
              <a:t>Stanisław</a:t>
            </a:r>
            <a:r>
              <a:rPr lang="tr-TR" dirty="0"/>
              <a:t> </a:t>
            </a:r>
            <a:r>
              <a:rPr lang="tr-TR" dirty="0" err="1"/>
              <a:t>Tarnowski’ydi</a:t>
            </a:r>
            <a:r>
              <a:rPr lang="tr-TR" dirty="0"/>
              <a:t>. Profesörün tutucu görüşleri, Polonya kültürünün kendine özgü kalması ve kapalı tavrını koruması bağlamındaki düşünceleri,  genç kuşağın saldırılarına neden oluyordu. Genç Polonya dönemi kabarelerinin şakacı hücumlarına hedef olan </a:t>
            </a:r>
            <a:r>
              <a:rPr lang="tr-TR" dirty="0" err="1"/>
              <a:t>Tarnowski</a:t>
            </a:r>
            <a:r>
              <a:rPr lang="tr-TR" dirty="0"/>
              <a:t>, </a:t>
            </a:r>
            <a:r>
              <a:rPr lang="tr-TR" dirty="0" err="1"/>
              <a:t>Boy’un</a:t>
            </a:r>
            <a:r>
              <a:rPr lang="tr-TR" dirty="0"/>
              <a:t>  “Yeşil </a:t>
            </a:r>
            <a:r>
              <a:rPr lang="tr-TR" dirty="0" err="1"/>
              <a:t>Baloncuk”unda</a:t>
            </a:r>
            <a:r>
              <a:rPr lang="tr-TR" dirty="0"/>
              <a:t> da hicivli bir biçimde anıldı</a:t>
            </a:r>
            <a:r>
              <a:rPr lang="tr-TR" dirty="0" smtClean="0"/>
              <a:t>.</a:t>
            </a:r>
          </a:p>
          <a:p>
            <a:r>
              <a:rPr lang="tr-TR" dirty="0"/>
              <a:t> Varşova,  Rus işgali altında olduğu için sanat sert bir sansüre bağlıydı. </a:t>
            </a:r>
            <a:r>
              <a:rPr lang="tr-TR" dirty="0" err="1"/>
              <a:t>Zenon</a:t>
            </a:r>
            <a:r>
              <a:rPr lang="tr-TR" dirty="0"/>
              <a:t> </a:t>
            </a:r>
            <a:r>
              <a:rPr lang="tr-TR" dirty="0" err="1"/>
              <a:t>Przesmycki</a:t>
            </a:r>
            <a:r>
              <a:rPr lang="tr-TR" dirty="0"/>
              <a:t> (</a:t>
            </a:r>
            <a:r>
              <a:rPr lang="tr-TR" dirty="0" err="1"/>
              <a:t>Miriam</a:t>
            </a:r>
            <a:r>
              <a:rPr lang="tr-TR" dirty="0"/>
              <a:t>) 1901’de </a:t>
            </a:r>
            <a:r>
              <a:rPr lang="tr-TR" b="1" dirty="0"/>
              <a:t>“</a:t>
            </a:r>
            <a:r>
              <a:rPr lang="tr-TR" b="1" dirty="0" err="1"/>
              <a:t>Chmiera</a:t>
            </a:r>
            <a:r>
              <a:rPr lang="tr-TR" b="1" dirty="0"/>
              <a:t>”</a:t>
            </a:r>
            <a:r>
              <a:rPr lang="tr-TR" dirty="0"/>
              <a:t> başlıklı bir dergi çıkarmaya başladı ve ekonomik güçlüklere karşın, 1917’ye dek dergiyi çıkarmaya devam etti. </a:t>
            </a:r>
            <a:r>
              <a:rPr lang="tr-TR" dirty="0" err="1"/>
              <a:t>Krakov</a:t>
            </a:r>
            <a:r>
              <a:rPr lang="tr-TR" dirty="0"/>
              <a:t> dergilerinden farklı olarak “</a:t>
            </a:r>
            <a:r>
              <a:rPr lang="tr-TR" dirty="0" err="1"/>
              <a:t>Chmiera</a:t>
            </a:r>
            <a:r>
              <a:rPr lang="tr-TR" dirty="0"/>
              <a:t>”, başlangıcından itibaren okuyucu pazarında  seçkinci bir yere  sahipti. </a:t>
            </a:r>
            <a:r>
              <a:rPr lang="tr-TR" dirty="0" err="1"/>
              <a:t>Przesmycki</a:t>
            </a:r>
            <a:r>
              <a:rPr lang="tr-TR" dirty="0"/>
              <a:t>, romantizmin </a:t>
            </a:r>
            <a:r>
              <a:rPr lang="tr-TR" dirty="0" err="1"/>
              <a:t>dahisi</a:t>
            </a:r>
            <a:r>
              <a:rPr lang="tr-TR" dirty="0"/>
              <a:t> </a:t>
            </a:r>
            <a:r>
              <a:rPr lang="tr-TR" dirty="0" err="1"/>
              <a:t>Cyprian</a:t>
            </a:r>
            <a:r>
              <a:rPr lang="tr-TR" dirty="0"/>
              <a:t> Kamil </a:t>
            </a:r>
            <a:r>
              <a:rPr lang="tr-TR" dirty="0" err="1"/>
              <a:t>Norwid’i</a:t>
            </a:r>
            <a:r>
              <a:rPr lang="tr-TR" dirty="0"/>
              <a:t> sanatsal öncü olarak seçmişti. </a:t>
            </a:r>
            <a:r>
              <a:rPr lang="tr-TR" dirty="0" err="1"/>
              <a:t>Miriam</a:t>
            </a:r>
            <a:r>
              <a:rPr lang="tr-TR" dirty="0"/>
              <a:t> , dizi halinde yazdığı makalelerinde, zamanında anlaşılamayarak yalnız olan romantik şairin felsefi düşüncelerini ve şiirsel görüşlerini Polonyalılara hatırlatıyordu</a:t>
            </a:r>
          </a:p>
          <a:p>
            <a:endParaRPr lang="tr-TR" dirty="0"/>
          </a:p>
        </p:txBody>
      </p:sp>
    </p:spTree>
    <p:extLst>
      <p:ext uri="{BB962C8B-B14F-4D97-AF65-F5344CB8AC3E}">
        <p14:creationId xmlns:p14="http://schemas.microsoft.com/office/powerpoint/2010/main" val="2566069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1832</TotalTime>
  <Words>873</Words>
  <Application>Microsoft Office PowerPoint</Application>
  <PresentationFormat>Ekran Gösterisi (4:3)</PresentationFormat>
  <Paragraphs>21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Genç Polonya Döneminde Kültürel Kurumlar</vt:lpstr>
      <vt:lpstr>PowerPoint Sunusu</vt:lpstr>
      <vt:lpstr>PowerPoint Sunusu</vt:lpstr>
      <vt:lpstr>Kabare</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30</cp:revision>
  <dcterms:created xsi:type="dcterms:W3CDTF">2020-05-12T16:08:52Z</dcterms:created>
  <dcterms:modified xsi:type="dcterms:W3CDTF">2020-05-14T13:54:24Z</dcterms:modified>
</cp:coreProperties>
</file>