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8" r:id="rId2"/>
    <p:sldId id="264" r:id="rId3"/>
    <p:sldId id="276" r:id="rId4"/>
    <p:sldId id="272" r:id="rId5"/>
    <p:sldId id="265" r:id="rId6"/>
    <p:sldId id="277" r:id="rId7"/>
    <p:sldId id="273" r:id="rId8"/>
    <p:sldId id="266" r:id="rId9"/>
    <p:sldId id="274" r:id="rId10"/>
    <p:sldId id="27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81CD7CA6-E475-4047-9656-4F33758C8D22}" type="datetimeFigureOut">
              <a:rPr lang="tr-TR" smtClean="0"/>
              <a:t>30.1.2018</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7399FB85-970A-4E1C-9B36-AE6085A5B46B}" type="slidenum">
              <a:rPr lang="tr-TR" smtClean="0"/>
              <a:t>‹#›</a:t>
            </a:fld>
            <a:endParaRPr lang="tr-TR"/>
          </a:p>
        </p:txBody>
      </p:sp>
    </p:spTree>
    <p:extLst>
      <p:ext uri="{BB962C8B-B14F-4D97-AF65-F5344CB8AC3E}">
        <p14:creationId xmlns:p14="http://schemas.microsoft.com/office/powerpoint/2010/main" val="3230756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1CD7CA6-E475-4047-9656-4F33758C8D22}" type="datetimeFigureOut">
              <a:rPr lang="tr-TR" smtClean="0"/>
              <a:t>30.1.2018</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399FB85-970A-4E1C-9B36-AE6085A5B46B}" type="slidenum">
              <a:rPr lang="tr-TR" smtClean="0"/>
              <a:t>‹#›</a:t>
            </a:fld>
            <a:endParaRPr lang="tr-TR"/>
          </a:p>
        </p:txBody>
      </p:sp>
    </p:spTree>
    <p:extLst>
      <p:ext uri="{BB962C8B-B14F-4D97-AF65-F5344CB8AC3E}">
        <p14:creationId xmlns:p14="http://schemas.microsoft.com/office/powerpoint/2010/main" val="3825210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1CD7CA6-E475-4047-9656-4F33758C8D22}"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399FB85-970A-4E1C-9B36-AE6085A5B46B}" type="slidenum">
              <a:rPr lang="tr-TR" smtClean="0"/>
              <a:t>‹#›</a:t>
            </a:fld>
            <a:endParaRPr lang="tr-TR"/>
          </a:p>
        </p:txBody>
      </p:sp>
    </p:spTree>
    <p:extLst>
      <p:ext uri="{BB962C8B-B14F-4D97-AF65-F5344CB8AC3E}">
        <p14:creationId xmlns:p14="http://schemas.microsoft.com/office/powerpoint/2010/main" val="12711377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1CD7CA6-E475-4047-9656-4F33758C8D22}"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399FB85-970A-4E1C-9B36-AE6085A5B46B}" type="slidenum">
              <a:rPr lang="tr-TR" smtClean="0"/>
              <a:t>‹#›</a:t>
            </a:fld>
            <a:endParaRPr lang="tr-TR"/>
          </a:p>
        </p:txBody>
      </p:sp>
    </p:spTree>
    <p:extLst>
      <p:ext uri="{BB962C8B-B14F-4D97-AF65-F5344CB8AC3E}">
        <p14:creationId xmlns:p14="http://schemas.microsoft.com/office/powerpoint/2010/main" val="35244552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1CD7CA6-E475-4047-9656-4F33758C8D22}"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399FB85-970A-4E1C-9B36-AE6085A5B46B}" type="slidenum">
              <a:rPr lang="tr-TR" smtClean="0"/>
              <a:t>‹#›</a:t>
            </a:fld>
            <a:endParaRPr lang="tr-TR"/>
          </a:p>
        </p:txBody>
      </p:sp>
    </p:spTree>
    <p:extLst>
      <p:ext uri="{BB962C8B-B14F-4D97-AF65-F5344CB8AC3E}">
        <p14:creationId xmlns:p14="http://schemas.microsoft.com/office/powerpoint/2010/main" val="14184412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1CD7CA6-E475-4047-9656-4F33758C8D22}" type="datetimeFigureOut">
              <a:rPr lang="tr-TR" smtClean="0"/>
              <a:t>30.1.2018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399FB85-970A-4E1C-9B36-AE6085A5B46B}" type="slidenum">
              <a:rPr lang="tr-TR" smtClean="0"/>
              <a:t>‹#›</a:t>
            </a:fld>
            <a:endParaRPr lang="tr-TR"/>
          </a:p>
        </p:txBody>
      </p:sp>
    </p:spTree>
    <p:extLst>
      <p:ext uri="{BB962C8B-B14F-4D97-AF65-F5344CB8AC3E}">
        <p14:creationId xmlns:p14="http://schemas.microsoft.com/office/powerpoint/2010/main" val="3886446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1CD7CA6-E475-4047-9656-4F33758C8D22}" type="datetimeFigureOut">
              <a:rPr lang="tr-TR" smtClean="0"/>
              <a:t>30.1.2018</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7399FB85-970A-4E1C-9B36-AE6085A5B46B}" type="slidenum">
              <a:rPr lang="tr-TR" smtClean="0"/>
              <a:t>‹#›</a:t>
            </a:fld>
            <a:endParaRPr lang="tr-TR"/>
          </a:p>
        </p:txBody>
      </p:sp>
    </p:spTree>
    <p:extLst>
      <p:ext uri="{BB962C8B-B14F-4D97-AF65-F5344CB8AC3E}">
        <p14:creationId xmlns:p14="http://schemas.microsoft.com/office/powerpoint/2010/main" val="34695112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81CD7CA6-E475-4047-9656-4F33758C8D22}"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99FB85-970A-4E1C-9B36-AE6085A5B46B}" type="slidenum">
              <a:rPr lang="tr-TR" smtClean="0"/>
              <a:t>‹#›</a:t>
            </a:fld>
            <a:endParaRPr lang="tr-TR"/>
          </a:p>
        </p:txBody>
      </p:sp>
    </p:spTree>
    <p:extLst>
      <p:ext uri="{BB962C8B-B14F-4D97-AF65-F5344CB8AC3E}">
        <p14:creationId xmlns:p14="http://schemas.microsoft.com/office/powerpoint/2010/main" val="13351467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81CD7CA6-E475-4047-9656-4F33758C8D22}"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399FB85-970A-4E1C-9B36-AE6085A5B46B}" type="slidenum">
              <a:rPr lang="tr-TR" smtClean="0"/>
              <a:t>‹#›</a:t>
            </a:fld>
            <a:endParaRPr lang="tr-TR"/>
          </a:p>
        </p:txBody>
      </p:sp>
    </p:spTree>
    <p:extLst>
      <p:ext uri="{BB962C8B-B14F-4D97-AF65-F5344CB8AC3E}">
        <p14:creationId xmlns:p14="http://schemas.microsoft.com/office/powerpoint/2010/main" val="3707420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1CD7CA6-E475-4047-9656-4F33758C8D22}"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99FB85-970A-4E1C-9B36-AE6085A5B46B}" type="slidenum">
              <a:rPr lang="tr-TR" smtClean="0"/>
              <a:t>‹#›</a:t>
            </a:fld>
            <a:endParaRPr lang="tr-TR"/>
          </a:p>
        </p:txBody>
      </p:sp>
    </p:spTree>
    <p:extLst>
      <p:ext uri="{BB962C8B-B14F-4D97-AF65-F5344CB8AC3E}">
        <p14:creationId xmlns:p14="http://schemas.microsoft.com/office/powerpoint/2010/main" val="3099945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1CD7CA6-E475-4047-9656-4F33758C8D22}"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399FB85-970A-4E1C-9B36-AE6085A5B46B}" type="slidenum">
              <a:rPr lang="tr-TR" smtClean="0"/>
              <a:t>‹#›</a:t>
            </a:fld>
            <a:endParaRPr lang="tr-TR"/>
          </a:p>
        </p:txBody>
      </p:sp>
    </p:spTree>
    <p:extLst>
      <p:ext uri="{BB962C8B-B14F-4D97-AF65-F5344CB8AC3E}">
        <p14:creationId xmlns:p14="http://schemas.microsoft.com/office/powerpoint/2010/main" val="1194617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1CD7CA6-E475-4047-9656-4F33758C8D22}" type="datetimeFigureOut">
              <a:rPr lang="tr-TR" smtClean="0"/>
              <a:t>30.1.2018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399FB85-970A-4E1C-9B36-AE6085A5B46B}" type="slidenum">
              <a:rPr lang="tr-TR" smtClean="0"/>
              <a:t>‹#›</a:t>
            </a:fld>
            <a:endParaRPr lang="tr-TR"/>
          </a:p>
        </p:txBody>
      </p:sp>
    </p:spTree>
    <p:extLst>
      <p:ext uri="{BB962C8B-B14F-4D97-AF65-F5344CB8AC3E}">
        <p14:creationId xmlns:p14="http://schemas.microsoft.com/office/powerpoint/2010/main" val="61031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1CD7CA6-E475-4047-9656-4F33758C8D22}" type="datetimeFigureOut">
              <a:rPr lang="tr-TR" smtClean="0"/>
              <a:t>30.1.2018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399FB85-970A-4E1C-9B36-AE6085A5B46B}" type="slidenum">
              <a:rPr lang="tr-TR" smtClean="0"/>
              <a:t>‹#›</a:t>
            </a:fld>
            <a:endParaRPr lang="tr-TR"/>
          </a:p>
        </p:txBody>
      </p:sp>
    </p:spTree>
    <p:extLst>
      <p:ext uri="{BB962C8B-B14F-4D97-AF65-F5344CB8AC3E}">
        <p14:creationId xmlns:p14="http://schemas.microsoft.com/office/powerpoint/2010/main" val="2145321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1CD7CA6-E475-4047-9656-4F33758C8D22}" type="datetimeFigureOut">
              <a:rPr lang="tr-TR" smtClean="0"/>
              <a:t>30.1.2018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399FB85-970A-4E1C-9B36-AE6085A5B46B}" type="slidenum">
              <a:rPr lang="tr-TR" smtClean="0"/>
              <a:t>‹#›</a:t>
            </a:fld>
            <a:endParaRPr lang="tr-TR"/>
          </a:p>
        </p:txBody>
      </p:sp>
    </p:spTree>
    <p:extLst>
      <p:ext uri="{BB962C8B-B14F-4D97-AF65-F5344CB8AC3E}">
        <p14:creationId xmlns:p14="http://schemas.microsoft.com/office/powerpoint/2010/main" val="2597272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CD7CA6-E475-4047-9656-4F33758C8D22}" type="datetimeFigureOut">
              <a:rPr lang="tr-TR" smtClean="0"/>
              <a:t>30.1.2018</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7399FB85-970A-4E1C-9B36-AE6085A5B46B}" type="slidenum">
              <a:rPr lang="tr-TR" smtClean="0"/>
              <a:t>‹#›</a:t>
            </a:fld>
            <a:endParaRPr lang="tr-TR"/>
          </a:p>
        </p:txBody>
      </p:sp>
    </p:spTree>
    <p:extLst>
      <p:ext uri="{BB962C8B-B14F-4D97-AF65-F5344CB8AC3E}">
        <p14:creationId xmlns:p14="http://schemas.microsoft.com/office/powerpoint/2010/main" val="806249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1CD7CA6-E475-4047-9656-4F33758C8D22}" type="datetimeFigureOut">
              <a:rPr lang="tr-TR" smtClean="0"/>
              <a:t>30.1.2018</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399FB85-970A-4E1C-9B36-AE6085A5B46B}" type="slidenum">
              <a:rPr lang="tr-TR" smtClean="0"/>
              <a:t>‹#›</a:t>
            </a:fld>
            <a:endParaRPr lang="tr-TR"/>
          </a:p>
        </p:txBody>
      </p:sp>
    </p:spTree>
    <p:extLst>
      <p:ext uri="{BB962C8B-B14F-4D97-AF65-F5344CB8AC3E}">
        <p14:creationId xmlns:p14="http://schemas.microsoft.com/office/powerpoint/2010/main" val="2172989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1CD7CA6-E475-4047-9656-4F33758C8D22}" type="datetimeFigureOut">
              <a:rPr lang="tr-TR" smtClean="0"/>
              <a:t>30.1.2018</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399FB85-970A-4E1C-9B36-AE6085A5B46B}" type="slidenum">
              <a:rPr lang="tr-TR" smtClean="0"/>
              <a:t>‹#›</a:t>
            </a:fld>
            <a:endParaRPr lang="tr-TR"/>
          </a:p>
        </p:txBody>
      </p:sp>
    </p:spTree>
    <p:extLst>
      <p:ext uri="{BB962C8B-B14F-4D97-AF65-F5344CB8AC3E}">
        <p14:creationId xmlns:p14="http://schemas.microsoft.com/office/powerpoint/2010/main" val="2006053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81CD7CA6-E475-4047-9656-4F33758C8D22}" type="datetimeFigureOut">
              <a:rPr lang="tr-TR" smtClean="0"/>
              <a:t>30.1.2018</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7399FB85-970A-4E1C-9B36-AE6085A5B46B}" type="slidenum">
              <a:rPr lang="tr-TR" smtClean="0"/>
              <a:t>‹#›</a:t>
            </a:fld>
            <a:endParaRPr lang="tr-TR"/>
          </a:p>
        </p:txBody>
      </p:sp>
    </p:spTree>
    <p:extLst>
      <p:ext uri="{BB962C8B-B14F-4D97-AF65-F5344CB8AC3E}">
        <p14:creationId xmlns:p14="http://schemas.microsoft.com/office/powerpoint/2010/main" val="335774112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ctr"/>
            <a:r>
              <a:rPr lang="tr-TR" altLang="tr-TR" sz="4000" dirty="0">
                <a:effectLst>
                  <a:outerShdw blurRad="38100" dist="38100" dir="2700000" algn="tl">
                    <a:srgbClr val="000000">
                      <a:alpha val="43137"/>
                    </a:srgbClr>
                  </a:outerShdw>
                </a:effectLst>
              </a:rPr>
              <a:t>Okul Öncesi Dönemde Fen Eğitimi</a:t>
            </a:r>
          </a:p>
        </p:txBody>
      </p:sp>
      <p:sp>
        <p:nvSpPr>
          <p:cNvPr id="28675" name="Rectangle 3"/>
          <p:cNvSpPr>
            <a:spLocks noGrp="1" noChangeArrowheads="1"/>
          </p:cNvSpPr>
          <p:nvPr>
            <p:ph idx="1"/>
          </p:nvPr>
        </p:nvSpPr>
        <p:spPr>
          <a:xfrm>
            <a:off x="1154954" y="2603499"/>
            <a:ext cx="9770345" cy="3963555"/>
          </a:xfrm>
        </p:spPr>
        <p:txBody>
          <a:bodyPr>
            <a:normAutofit/>
          </a:bodyPr>
          <a:lstStyle/>
          <a:p>
            <a:pPr>
              <a:lnSpc>
                <a:spcPct val="90000"/>
              </a:lnSpc>
              <a:buFontTx/>
              <a:buNone/>
            </a:pPr>
            <a:r>
              <a:rPr lang="tr-TR" altLang="tr-TR" b="1" dirty="0"/>
              <a:t>Bilimsel Süreçler:</a:t>
            </a:r>
          </a:p>
          <a:p>
            <a:pPr>
              <a:lnSpc>
                <a:spcPct val="90000"/>
              </a:lnSpc>
            </a:pPr>
            <a:r>
              <a:rPr lang="tr-TR" altLang="tr-TR" dirty="0"/>
              <a:t>Gözlem </a:t>
            </a:r>
            <a:r>
              <a:rPr lang="tr-TR" altLang="tr-TR" dirty="0" smtClean="0"/>
              <a:t>yapma                 (Temel süreç becerileri)</a:t>
            </a:r>
            <a:endParaRPr lang="tr-TR" altLang="tr-TR" dirty="0"/>
          </a:p>
          <a:p>
            <a:r>
              <a:rPr lang="tr-TR" altLang="tr-TR" dirty="0"/>
              <a:t>Karşılaştırma </a:t>
            </a:r>
            <a:r>
              <a:rPr lang="tr-TR" altLang="tr-TR" dirty="0" smtClean="0"/>
              <a:t>                      (</a:t>
            </a:r>
            <a:r>
              <a:rPr lang="tr-TR" altLang="tr-TR" dirty="0"/>
              <a:t>Temel süreç becerileri</a:t>
            </a:r>
            <a:r>
              <a:rPr lang="tr-TR" altLang="tr-TR" dirty="0" smtClean="0"/>
              <a:t>)</a:t>
            </a:r>
          </a:p>
          <a:p>
            <a:r>
              <a:rPr lang="tr-TR" altLang="tr-TR" dirty="0"/>
              <a:t>Sınıflandırma   </a:t>
            </a:r>
            <a:r>
              <a:rPr lang="tr-TR" altLang="tr-TR" dirty="0" smtClean="0"/>
              <a:t>                   (</a:t>
            </a:r>
            <a:r>
              <a:rPr lang="tr-TR" altLang="tr-TR" dirty="0"/>
              <a:t>Temel süreç becerileri</a:t>
            </a:r>
            <a:r>
              <a:rPr lang="tr-TR" altLang="tr-TR" dirty="0" smtClean="0"/>
              <a:t>)</a:t>
            </a:r>
            <a:endParaRPr lang="tr-TR" altLang="tr-TR" dirty="0"/>
          </a:p>
          <a:p>
            <a:r>
              <a:rPr lang="tr-TR" altLang="tr-TR" dirty="0" smtClean="0"/>
              <a:t>Ölçme ve </a:t>
            </a:r>
            <a:r>
              <a:rPr lang="tr-TR" altLang="tr-TR" dirty="0"/>
              <a:t>kaydetme </a:t>
            </a:r>
            <a:r>
              <a:rPr lang="tr-TR" altLang="tr-TR" dirty="0" smtClean="0"/>
              <a:t>       (</a:t>
            </a:r>
            <a:r>
              <a:rPr lang="tr-TR" altLang="tr-TR" dirty="0"/>
              <a:t>Temel süreç becerileri</a:t>
            </a:r>
            <a:r>
              <a:rPr lang="tr-TR" altLang="tr-TR" dirty="0" smtClean="0"/>
              <a:t>)</a:t>
            </a:r>
            <a:endParaRPr lang="tr-TR" altLang="tr-TR" dirty="0"/>
          </a:p>
          <a:p>
            <a:r>
              <a:rPr lang="tr-TR" altLang="tr-TR" dirty="0" smtClean="0"/>
              <a:t>İletişim                                 </a:t>
            </a:r>
            <a:r>
              <a:rPr lang="tr-TR" altLang="tr-TR" dirty="0"/>
              <a:t>(Temel süreç becerileri</a:t>
            </a:r>
            <a:r>
              <a:rPr lang="tr-TR" altLang="tr-TR" dirty="0" smtClean="0"/>
              <a:t>)</a:t>
            </a:r>
          </a:p>
          <a:p>
            <a:r>
              <a:rPr lang="tr-TR" altLang="tr-TR" dirty="0"/>
              <a:t>S</a:t>
            </a:r>
            <a:r>
              <a:rPr lang="tr-TR" altLang="tr-TR" dirty="0" smtClean="0"/>
              <a:t>onuç çıkarma                  (</a:t>
            </a:r>
            <a:r>
              <a:rPr lang="tr-TR" altLang="tr-TR" dirty="0"/>
              <a:t>Orta düzey)</a:t>
            </a:r>
            <a:endParaRPr lang="tr-TR" altLang="tr-TR" dirty="0" smtClean="0"/>
          </a:p>
          <a:p>
            <a:r>
              <a:rPr lang="tr-TR" altLang="tr-TR" dirty="0" smtClean="0"/>
              <a:t>Tahmin </a:t>
            </a:r>
            <a:r>
              <a:rPr lang="tr-TR" altLang="tr-TR" dirty="0"/>
              <a:t>etme </a:t>
            </a:r>
            <a:r>
              <a:rPr lang="tr-TR" altLang="tr-TR" dirty="0" smtClean="0"/>
              <a:t>                    (</a:t>
            </a:r>
            <a:r>
              <a:rPr lang="tr-TR" altLang="tr-TR" dirty="0"/>
              <a:t>Orta düzey</a:t>
            </a:r>
            <a:r>
              <a:rPr lang="tr-TR" altLang="tr-TR" dirty="0" smtClean="0"/>
              <a:t>)</a:t>
            </a:r>
            <a:endParaRPr lang="tr-TR" altLang="tr-TR" dirty="0"/>
          </a:p>
          <a:p>
            <a:pPr>
              <a:lnSpc>
                <a:spcPct val="90000"/>
              </a:lnSpc>
            </a:pPr>
            <a:r>
              <a:rPr lang="tr-TR" altLang="tr-TR" dirty="0" smtClean="0"/>
              <a:t>Hipotez kurma ve deneme                         (İleri düzey)</a:t>
            </a:r>
          </a:p>
          <a:p>
            <a:r>
              <a:rPr lang="tr-TR" altLang="tr-TR" dirty="0" smtClean="0"/>
              <a:t>Değişkenleri tanımlama ve kontrol </a:t>
            </a:r>
            <a:r>
              <a:rPr lang="tr-TR" altLang="tr-TR" dirty="0"/>
              <a:t>etme </a:t>
            </a:r>
            <a:r>
              <a:rPr lang="tr-TR" altLang="tr-TR" dirty="0" smtClean="0"/>
              <a:t> (</a:t>
            </a:r>
            <a:r>
              <a:rPr lang="tr-TR" altLang="tr-TR" dirty="0"/>
              <a:t>İleri düzey)</a:t>
            </a:r>
          </a:p>
          <a:p>
            <a:pPr>
              <a:lnSpc>
                <a:spcPct val="90000"/>
              </a:lnSpc>
            </a:pPr>
            <a:endParaRPr lang="tr-TR" altLang="tr-TR" dirty="0"/>
          </a:p>
          <a:p>
            <a:pPr>
              <a:lnSpc>
                <a:spcPct val="90000"/>
              </a:lnSpc>
              <a:buFontTx/>
              <a:buNone/>
            </a:pPr>
            <a:endParaRPr lang="tr-TR" altLang="tr-TR" dirty="0"/>
          </a:p>
          <a:p>
            <a:pPr>
              <a:lnSpc>
                <a:spcPct val="90000"/>
              </a:lnSpc>
            </a:pPr>
            <a:endParaRPr lang="tr-TR" altLang="tr-TR" dirty="0"/>
          </a:p>
        </p:txBody>
      </p:sp>
    </p:spTree>
    <p:extLst>
      <p:ext uri="{BB962C8B-B14F-4D97-AF65-F5344CB8AC3E}">
        <p14:creationId xmlns:p14="http://schemas.microsoft.com/office/powerpoint/2010/main" val="22366483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Sonuç çıkarma ve tahmin</a:t>
            </a:r>
            <a:endParaRPr lang="tr-TR" dirty="0"/>
          </a:p>
        </p:txBody>
      </p:sp>
      <p:pic>
        <p:nvPicPr>
          <p:cNvPr id="5" name="İçerik Yer Tutucus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43210" y="2532764"/>
            <a:ext cx="8273157" cy="4088198"/>
          </a:xfrm>
        </p:spPr>
      </p:pic>
    </p:spTree>
    <p:extLst>
      <p:ext uri="{BB962C8B-B14F-4D97-AF65-F5344CB8AC3E}">
        <p14:creationId xmlns:p14="http://schemas.microsoft.com/office/powerpoint/2010/main" val="1340287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838199" y="757014"/>
            <a:ext cx="10515600" cy="1024288"/>
          </a:xfrm>
        </p:spPr>
        <p:txBody>
          <a:bodyPr/>
          <a:lstStyle/>
          <a:p>
            <a:pPr algn="ctr"/>
            <a:r>
              <a:rPr lang="tr-TR" altLang="tr-TR" b="1" dirty="0"/>
              <a:t>Bilimsel Süreçler</a:t>
            </a:r>
          </a:p>
        </p:txBody>
      </p:sp>
      <p:sp>
        <p:nvSpPr>
          <p:cNvPr id="32771" name="Rectangle 3"/>
          <p:cNvSpPr>
            <a:spLocks noGrp="1" noChangeArrowheads="1"/>
          </p:cNvSpPr>
          <p:nvPr>
            <p:ph idx="1"/>
          </p:nvPr>
        </p:nvSpPr>
        <p:spPr>
          <a:xfrm>
            <a:off x="283028" y="2324387"/>
            <a:ext cx="11625943" cy="4967061"/>
          </a:xfrm>
        </p:spPr>
        <p:txBody>
          <a:bodyPr>
            <a:normAutofit/>
          </a:bodyPr>
          <a:lstStyle/>
          <a:p>
            <a:r>
              <a:rPr lang="tr-TR" altLang="tr-TR" b="1" dirty="0" smtClean="0"/>
              <a:t>Ölçme ve kaydetme:</a:t>
            </a:r>
            <a:r>
              <a:rPr lang="tr-TR" altLang="tr-TR" dirty="0" smtClean="0"/>
              <a:t> </a:t>
            </a:r>
            <a:endParaRPr lang="tr-TR" altLang="tr-TR" dirty="0"/>
          </a:p>
          <a:p>
            <a:pPr>
              <a:buFontTx/>
              <a:buNone/>
            </a:pPr>
            <a:r>
              <a:rPr lang="tr-TR" altLang="tr-TR" dirty="0"/>
              <a:t>   Veri toplama için gerekli bir süreçtir. Yalnızca standart ölçme aletlerinin ve birimlerinin kullanımı gerekmez. Ölçme sonucunu tahmin etmeye çalışmak ve ölçme işlemi için dikkatini yoğunlaştırmak bu süreç içinde yer alan önemli unsurlardır</a:t>
            </a:r>
            <a:r>
              <a:rPr lang="tr-TR" altLang="tr-TR" dirty="0" smtClean="0"/>
              <a:t>.</a:t>
            </a:r>
          </a:p>
          <a:p>
            <a:pPr>
              <a:buNone/>
            </a:pPr>
            <a:r>
              <a:rPr lang="tr-TR" u="sng" dirty="0"/>
              <a:t>Bilişsel </a:t>
            </a:r>
            <a:r>
              <a:rPr lang="tr-TR" u="sng" dirty="0" smtClean="0"/>
              <a:t>Gelişim</a:t>
            </a:r>
            <a:endParaRPr lang="tr-TR" altLang="tr-TR" dirty="0" smtClean="0"/>
          </a:p>
          <a:p>
            <a:r>
              <a:rPr lang="tr-TR" b="1" dirty="0"/>
              <a:t>Kazanım 11. Nesneleri ölçer. </a:t>
            </a:r>
            <a:r>
              <a:rPr lang="tr-TR" dirty="0"/>
              <a:t>(Göstergeleri: Ölçme sonucunu tahmin eder. Standart olmayan birimlerle ölçer</a:t>
            </a:r>
            <a:r>
              <a:rPr lang="tr-TR" dirty="0" smtClean="0"/>
              <a:t>. Ölçme </a:t>
            </a:r>
            <a:r>
              <a:rPr lang="tr-TR" dirty="0"/>
              <a:t>sonucunu söyler. Ölçme sonuçlarını tahmin ettiği sonuçlarla karşılaştırır. Standart ölçme </a:t>
            </a:r>
            <a:r>
              <a:rPr lang="tr-TR" dirty="0" smtClean="0"/>
              <a:t>araçlarının neler </a:t>
            </a:r>
            <a:r>
              <a:rPr lang="tr-TR" dirty="0"/>
              <a:t>olduğunu söyler</a:t>
            </a:r>
            <a:r>
              <a:rPr lang="tr-TR" dirty="0" smtClean="0"/>
              <a:t>.)</a:t>
            </a:r>
          </a:p>
          <a:p>
            <a:r>
              <a:rPr lang="tr-TR" b="1" dirty="0"/>
              <a:t>Kazanım 18. Zamanla ilgili kavramları açıklar. </a:t>
            </a:r>
            <a:r>
              <a:rPr lang="tr-TR" dirty="0"/>
              <a:t>(Göstergeleri: Olayları oluş zamanına göre sıralar. Zaman </a:t>
            </a:r>
            <a:r>
              <a:rPr lang="tr-TR" dirty="0" smtClean="0"/>
              <a:t>ile ilgili </a:t>
            </a:r>
            <a:r>
              <a:rPr lang="tr-TR" dirty="0"/>
              <a:t>kavramları anlamına uygun şekilde açıklar. Zaman </a:t>
            </a:r>
            <a:r>
              <a:rPr lang="tr-TR" dirty="0" smtClean="0"/>
              <a:t>bildiren </a:t>
            </a:r>
            <a:r>
              <a:rPr lang="tr-TR" dirty="0"/>
              <a:t>araçların işlevlerini açıklar</a:t>
            </a:r>
            <a:r>
              <a:rPr lang="tr-TR" dirty="0" smtClean="0"/>
              <a:t>.)</a:t>
            </a:r>
            <a:endParaRPr lang="tr-TR" dirty="0" smtClean="0"/>
          </a:p>
        </p:txBody>
      </p:sp>
    </p:spTree>
    <p:extLst>
      <p:ext uri="{BB962C8B-B14F-4D97-AF65-F5344CB8AC3E}">
        <p14:creationId xmlns:p14="http://schemas.microsoft.com/office/powerpoint/2010/main" val="3655661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altLang="tr-TR" u="sng" dirty="0"/>
              <a:t>Dil Gelişimi</a:t>
            </a:r>
          </a:p>
          <a:p>
            <a:r>
              <a:rPr lang="tr-TR" b="1" dirty="0"/>
              <a:t>Kazanım 4. Konuşurken dil bilgisi yapılarını kullanır. </a:t>
            </a:r>
            <a:r>
              <a:rPr lang="tr-TR" dirty="0"/>
              <a:t>(Göstergeleri: Cümle kurarken isim, fiil, sıfat, bağlaç, çoğul ifadeler, zarf, zamir, edat, isim durumları ve olumsuzluk yapılarını kullanır.) </a:t>
            </a:r>
          </a:p>
          <a:p>
            <a:endParaRPr lang="tr-TR" dirty="0"/>
          </a:p>
        </p:txBody>
      </p:sp>
    </p:spTree>
    <p:extLst>
      <p:ext uri="{BB962C8B-B14F-4D97-AF65-F5344CB8AC3E}">
        <p14:creationId xmlns:p14="http://schemas.microsoft.com/office/powerpoint/2010/main" val="219725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56953" y="1018267"/>
            <a:ext cx="10515600" cy="751156"/>
          </a:xfrm>
        </p:spPr>
        <p:txBody>
          <a:bodyPr/>
          <a:lstStyle/>
          <a:p>
            <a:pPr algn="ctr"/>
            <a:r>
              <a:rPr lang="tr-TR" altLang="tr-TR" b="1" dirty="0"/>
              <a:t>Bilimsel Süreçler</a:t>
            </a:r>
            <a:endParaRPr lang="tr-TR" dirty="0"/>
          </a:p>
        </p:txBody>
      </p:sp>
      <p:sp>
        <p:nvSpPr>
          <p:cNvPr id="3" name="İçerik Yer Tutucusu 2"/>
          <p:cNvSpPr>
            <a:spLocks noGrp="1"/>
          </p:cNvSpPr>
          <p:nvPr>
            <p:ph idx="1"/>
          </p:nvPr>
        </p:nvSpPr>
        <p:spPr>
          <a:xfrm>
            <a:off x="164274" y="2597520"/>
            <a:ext cx="11483439" cy="644443"/>
          </a:xfrm>
        </p:spPr>
        <p:txBody>
          <a:bodyPr/>
          <a:lstStyle/>
          <a:p>
            <a:r>
              <a:rPr lang="tr-TR" dirty="0" smtClean="0"/>
              <a:t>Neler ölçülebilir? </a:t>
            </a:r>
          </a:p>
          <a:p>
            <a:pPr marL="0" indent="0">
              <a:buNone/>
            </a:pP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26376" y="2232561"/>
            <a:ext cx="4434444" cy="4434444"/>
          </a:xfrm>
          <a:prstGeom prst="rect">
            <a:avLst/>
          </a:prstGeom>
        </p:spPr>
      </p:pic>
    </p:spTree>
    <p:extLst>
      <p:ext uri="{BB962C8B-B14F-4D97-AF65-F5344CB8AC3E}">
        <p14:creationId xmlns:p14="http://schemas.microsoft.com/office/powerpoint/2010/main" val="885132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828304" y="1042020"/>
            <a:ext cx="10515600" cy="608652"/>
          </a:xfrm>
        </p:spPr>
        <p:txBody>
          <a:bodyPr>
            <a:normAutofit fontScale="90000"/>
          </a:bodyPr>
          <a:lstStyle/>
          <a:p>
            <a:pPr algn="ctr"/>
            <a:r>
              <a:rPr lang="tr-TR" altLang="tr-TR" b="1" dirty="0"/>
              <a:t>Bilimsel Süreçler</a:t>
            </a:r>
          </a:p>
        </p:txBody>
      </p:sp>
      <p:sp>
        <p:nvSpPr>
          <p:cNvPr id="33795" name="Rectangle 3"/>
          <p:cNvSpPr>
            <a:spLocks noGrp="1" noChangeArrowheads="1"/>
          </p:cNvSpPr>
          <p:nvPr>
            <p:ph idx="1"/>
          </p:nvPr>
        </p:nvSpPr>
        <p:spPr>
          <a:xfrm>
            <a:off x="130629" y="2208811"/>
            <a:ext cx="11910950" cy="4857007"/>
          </a:xfrm>
        </p:spPr>
        <p:txBody>
          <a:bodyPr>
            <a:normAutofit fontScale="92500" lnSpcReduction="10000"/>
          </a:bodyPr>
          <a:lstStyle/>
          <a:p>
            <a:r>
              <a:rPr lang="tr-TR" altLang="tr-TR" b="1" dirty="0"/>
              <a:t>İletişim:</a:t>
            </a:r>
            <a:r>
              <a:rPr lang="tr-TR" altLang="tr-TR" dirty="0"/>
              <a:t> </a:t>
            </a:r>
          </a:p>
          <a:p>
            <a:pPr>
              <a:buFontTx/>
              <a:buNone/>
            </a:pPr>
            <a:r>
              <a:rPr lang="tr-TR" altLang="tr-TR" dirty="0"/>
              <a:t>   Çocuklar etkinlikler sırasında yaptıkları gözlemleri ve topladıkları verileri paylaşmak için cesaretlendirilmelidir. Bu süreç bilginin oluşum sürecini anlamalarını sağladığı gibi, çocukların dinleme, söz alma gibi becerilerde de gelişmesini sağlayacaktır. </a:t>
            </a:r>
            <a:endParaRPr lang="tr-TR" altLang="tr-TR" dirty="0" smtClean="0"/>
          </a:p>
          <a:p>
            <a:pPr>
              <a:buFontTx/>
              <a:buNone/>
            </a:pPr>
            <a:r>
              <a:rPr lang="tr-TR" altLang="tr-TR" dirty="0"/>
              <a:t> </a:t>
            </a:r>
            <a:r>
              <a:rPr lang="tr-TR" altLang="tr-TR" u="sng" dirty="0" smtClean="0"/>
              <a:t>Bilişsel Gelişim</a:t>
            </a:r>
          </a:p>
          <a:p>
            <a:r>
              <a:rPr lang="tr-TR" b="1" dirty="0"/>
              <a:t>Kazanım 3. Algıladıklarını hatırlar. </a:t>
            </a:r>
            <a:r>
              <a:rPr lang="tr-TR" dirty="0"/>
              <a:t>(Göstergeleri: Nesne/durum/olayı bir süre sonra yeniden söyler. </a:t>
            </a:r>
            <a:r>
              <a:rPr lang="tr-TR" dirty="0" smtClean="0"/>
              <a:t>Eksilen veya </a:t>
            </a:r>
            <a:r>
              <a:rPr lang="tr-TR" dirty="0"/>
              <a:t>eklenen nesneyi söyler. Hatırladıklarını yeni durumlarda kullanır</a:t>
            </a:r>
            <a:r>
              <a:rPr lang="tr-TR" dirty="0" smtClean="0"/>
              <a:t>.)</a:t>
            </a:r>
          </a:p>
          <a:p>
            <a:pPr marL="0" indent="0">
              <a:buNone/>
            </a:pPr>
            <a:r>
              <a:rPr lang="tr-TR" u="sng" dirty="0" smtClean="0"/>
              <a:t>Dil Gelişimi</a:t>
            </a:r>
          </a:p>
          <a:p>
            <a:r>
              <a:rPr lang="tr-TR" b="1" dirty="0"/>
              <a:t>Kazanım 2. Sesini uygun kullanır. </a:t>
            </a:r>
            <a:r>
              <a:rPr lang="tr-TR" dirty="0"/>
              <a:t>(Göstergeleri: Konuşurken/şarkı söylerken nefesini doğru kullanır. Konuşurken</a:t>
            </a:r>
            <a:r>
              <a:rPr lang="tr-TR" dirty="0" smtClean="0"/>
              <a:t>/ şarkı </a:t>
            </a:r>
            <a:r>
              <a:rPr lang="tr-TR" dirty="0"/>
              <a:t>söylerken sesinin tonunu, hızını ve şiddetini ayarlar</a:t>
            </a:r>
            <a:r>
              <a:rPr lang="tr-TR" dirty="0" smtClean="0"/>
              <a:t>.)</a:t>
            </a:r>
          </a:p>
          <a:p>
            <a:r>
              <a:rPr lang="tr-TR" b="1" dirty="0"/>
              <a:t>Kazanım 3. Söz dizimi kurallarına göre cümle kurar. </a:t>
            </a:r>
            <a:r>
              <a:rPr lang="tr-TR" dirty="0"/>
              <a:t>(Göstergeleri: Düz cümle, olumsuz cümle, soru </a:t>
            </a:r>
            <a:r>
              <a:rPr lang="tr-TR" dirty="0" smtClean="0"/>
              <a:t>cümlesi ve </a:t>
            </a:r>
            <a:r>
              <a:rPr lang="tr-TR" dirty="0"/>
              <a:t>birleşik cümle kurar. Cümlelerinde ögeleri doğru kullanır</a:t>
            </a:r>
            <a:r>
              <a:rPr lang="tr-TR" dirty="0" smtClean="0"/>
              <a:t>.)</a:t>
            </a:r>
          </a:p>
          <a:p>
            <a:r>
              <a:rPr lang="tr-TR" b="1" dirty="0"/>
              <a:t>Kazanım 5. Dili iletişim amacıyla kullanır. </a:t>
            </a:r>
            <a:r>
              <a:rPr lang="tr-TR" dirty="0"/>
              <a:t>(Göstergeleri: Konuşma sırasında göz teması kurar. Jest ve </a:t>
            </a:r>
            <a:r>
              <a:rPr lang="tr-TR" dirty="0" smtClean="0"/>
              <a:t>mimikleri anlar</a:t>
            </a:r>
            <a:r>
              <a:rPr lang="tr-TR" dirty="0"/>
              <a:t>. Konuşurken jest ve mimiklerini kullanır. Konuşmayı başlatır. Konuşmayı sürdürür. Konuşmayı sonlandırır</a:t>
            </a:r>
            <a:r>
              <a:rPr lang="tr-TR" dirty="0" smtClean="0"/>
              <a:t>.  Konuşmalarında </a:t>
            </a:r>
            <a:r>
              <a:rPr lang="tr-TR" dirty="0"/>
              <a:t>nezaket sözcükleri kullanır. Sohbete katılır. Konuşmak için sırasını bekler. Duygu, düşünce </a:t>
            </a:r>
            <a:r>
              <a:rPr lang="tr-TR" dirty="0" smtClean="0"/>
              <a:t>ve hayallerini </a:t>
            </a:r>
            <a:r>
              <a:rPr lang="tr-TR" dirty="0"/>
              <a:t>söyler. Duygu ve düşüncelerinin nedenlerini söyler</a:t>
            </a:r>
            <a:r>
              <a:rPr lang="tr-TR" dirty="0" smtClean="0"/>
              <a:t>.)</a:t>
            </a:r>
            <a:endParaRPr lang="tr-TR" altLang="tr-TR" u="sng" dirty="0"/>
          </a:p>
        </p:txBody>
      </p:sp>
    </p:spTree>
    <p:extLst>
      <p:ext uri="{BB962C8B-B14F-4D97-AF65-F5344CB8AC3E}">
        <p14:creationId xmlns:p14="http://schemas.microsoft.com/office/powerpoint/2010/main" val="1030626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u="sng" dirty="0"/>
              <a:t>Sosyal ve Duygusal Gelişim</a:t>
            </a:r>
            <a:endParaRPr lang="tr-TR" altLang="tr-TR" u="sng" dirty="0"/>
          </a:p>
          <a:p>
            <a:r>
              <a:rPr lang="tr-TR" b="1" dirty="0"/>
              <a:t>Kazanım 4. Bir olay veya durumla ilgili olarak başkalarının duygularını açıklar. </a:t>
            </a:r>
            <a:r>
              <a:rPr lang="tr-TR" dirty="0"/>
              <a:t>(Göstergeleri: Başkalarının duygularını söyler. Başkalarının duygularının nedenlerini söyler. Başkalarının duygularının sonuçlarını söyler.)</a:t>
            </a:r>
          </a:p>
          <a:p>
            <a:r>
              <a:rPr lang="tr-TR" b="1" dirty="0"/>
              <a:t>Kazanım 5. Bir olay veya durumla ilgili olumlu/olumsuz duygularını uygun yollarla gösterir. </a:t>
            </a:r>
            <a:r>
              <a:rPr lang="tr-TR" dirty="0"/>
              <a:t>(Göstergeleri: Olumlu/olumsuz duygularını sözel ifadeler kullanarak açıklar. Olumsuz duygularını olumlu davranışlarla gösterir.)</a:t>
            </a:r>
            <a:endParaRPr lang="tr-TR" altLang="tr-TR" dirty="0"/>
          </a:p>
          <a:p>
            <a:endParaRPr lang="tr-TR" dirty="0"/>
          </a:p>
        </p:txBody>
      </p:sp>
    </p:spTree>
    <p:extLst>
      <p:ext uri="{BB962C8B-B14F-4D97-AF65-F5344CB8AC3E}">
        <p14:creationId xmlns:p14="http://schemas.microsoft.com/office/powerpoint/2010/main" val="2649370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065771"/>
            <a:ext cx="10515600" cy="632402"/>
          </a:xfrm>
        </p:spPr>
        <p:txBody>
          <a:bodyPr>
            <a:normAutofit fontScale="90000"/>
          </a:bodyPr>
          <a:lstStyle/>
          <a:p>
            <a:pPr algn="ctr"/>
            <a:r>
              <a:rPr lang="tr-TR" altLang="tr-TR" b="1" dirty="0"/>
              <a:t>Bilimsel Süreçler</a:t>
            </a:r>
            <a:endParaRPr lang="tr-TR" dirty="0"/>
          </a:p>
        </p:txBody>
      </p:sp>
      <p:sp>
        <p:nvSpPr>
          <p:cNvPr id="3" name="İçerik Yer Tutucusu 2"/>
          <p:cNvSpPr>
            <a:spLocks noGrp="1"/>
          </p:cNvSpPr>
          <p:nvPr>
            <p:ph idx="1"/>
          </p:nvPr>
        </p:nvSpPr>
        <p:spPr>
          <a:xfrm>
            <a:off x="328056" y="2656898"/>
            <a:ext cx="11535888" cy="454437"/>
          </a:xfrm>
        </p:spPr>
        <p:txBody>
          <a:bodyPr>
            <a:normAutofit/>
          </a:bodyPr>
          <a:lstStyle/>
          <a:p>
            <a:r>
              <a:rPr lang="tr-TR" dirty="0" smtClean="0"/>
              <a:t>Bilimsel iletişim nasıl kurulur? </a:t>
            </a:r>
            <a:endParaRPr lang="tr-TR" dirty="0"/>
          </a:p>
        </p:txBody>
      </p:sp>
      <p:pic>
        <p:nvPicPr>
          <p:cNvPr id="6146" name="Picture 2" descr="5n1k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1274" y="3336471"/>
            <a:ext cx="6007718" cy="3244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6103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838200" y="852015"/>
            <a:ext cx="10515600" cy="964911"/>
          </a:xfrm>
        </p:spPr>
        <p:txBody>
          <a:bodyPr/>
          <a:lstStyle/>
          <a:p>
            <a:pPr algn="ctr"/>
            <a:r>
              <a:rPr lang="tr-TR" altLang="tr-TR" b="1" dirty="0"/>
              <a:t>Bilimsel Süreçler</a:t>
            </a:r>
          </a:p>
        </p:txBody>
      </p:sp>
      <p:sp>
        <p:nvSpPr>
          <p:cNvPr id="34819" name="Rectangle 3"/>
          <p:cNvSpPr>
            <a:spLocks noGrp="1" noChangeArrowheads="1"/>
          </p:cNvSpPr>
          <p:nvPr>
            <p:ph idx="1"/>
          </p:nvPr>
        </p:nvSpPr>
        <p:spPr>
          <a:xfrm>
            <a:off x="838200" y="2716275"/>
            <a:ext cx="11049000" cy="4005159"/>
          </a:xfrm>
        </p:spPr>
        <p:txBody>
          <a:bodyPr>
            <a:normAutofit/>
          </a:bodyPr>
          <a:lstStyle/>
          <a:p>
            <a:r>
              <a:rPr lang="tr-TR" altLang="tr-TR" b="1" dirty="0" smtClean="0"/>
              <a:t>Sonuç çıkarma: </a:t>
            </a:r>
            <a:r>
              <a:rPr lang="tr-TR" altLang="tr-TR" dirty="0" smtClean="0"/>
              <a:t>Olayların </a:t>
            </a:r>
            <a:r>
              <a:rPr lang="tr-TR" altLang="tr-TR" dirty="0"/>
              <a:t>açıklanması ve neden-sonuç ilişkisinin ortaya konmasında sonuç çıkarma kullanılır. </a:t>
            </a:r>
            <a:endParaRPr lang="tr-TR" altLang="tr-TR" dirty="0" smtClean="0"/>
          </a:p>
          <a:p>
            <a:pPr marL="0" indent="0">
              <a:buNone/>
            </a:pPr>
            <a:r>
              <a:rPr lang="tr-TR" u="sng" dirty="0" smtClean="0"/>
              <a:t>Bilişsel Gelişim</a:t>
            </a:r>
          </a:p>
          <a:p>
            <a:r>
              <a:rPr lang="tr-TR" b="1" dirty="0"/>
              <a:t>Kazanım 17. Neden-sonuç ilişkisi kurar. </a:t>
            </a:r>
            <a:r>
              <a:rPr lang="tr-TR" dirty="0"/>
              <a:t>(Göstergeleri: Bir olayın olası nedenlerini söyler. Bir olayın </a:t>
            </a:r>
            <a:r>
              <a:rPr lang="tr-TR" dirty="0" smtClean="0"/>
              <a:t>olası sonuçlarını </a:t>
            </a:r>
            <a:r>
              <a:rPr lang="tr-TR" dirty="0"/>
              <a:t>söyler.</a:t>
            </a:r>
            <a:endParaRPr lang="tr-TR" altLang="tr-TR" u="sng" dirty="0" smtClean="0"/>
          </a:p>
          <a:p>
            <a:pPr marL="0" indent="0">
              <a:buNone/>
            </a:pPr>
            <a:r>
              <a:rPr lang="tr-TR" altLang="tr-TR" u="sng" dirty="0" smtClean="0"/>
              <a:t>Dil Gelişimi</a:t>
            </a:r>
            <a:r>
              <a:rPr lang="tr-TR" altLang="tr-TR" b="1" dirty="0" smtClean="0"/>
              <a:t>:</a:t>
            </a:r>
          </a:p>
          <a:p>
            <a:r>
              <a:rPr lang="tr-TR" b="1" dirty="0"/>
              <a:t>Kazanım 7. Dinlediklerinin/izlediklerinin anlamını kavrar. </a:t>
            </a:r>
            <a:r>
              <a:rPr lang="tr-TR" dirty="0"/>
              <a:t>(Göstergeleri: Sözel yönergeleri yerine getirir</a:t>
            </a:r>
            <a:r>
              <a:rPr lang="tr-TR" dirty="0" smtClean="0"/>
              <a:t>. Dinlediklerini/izlediklerini </a:t>
            </a:r>
            <a:r>
              <a:rPr lang="tr-TR" dirty="0"/>
              <a:t>açıklar. Dinledikleri/izledikleri hakkında yorum yapar.)</a:t>
            </a:r>
            <a:endParaRPr lang="tr-TR" altLang="tr-TR" b="1" dirty="0" smtClean="0"/>
          </a:p>
          <a:p>
            <a:pPr marL="0" indent="0">
              <a:buNone/>
            </a:pPr>
            <a:endParaRPr lang="tr-TR" altLang="tr-TR" b="1" dirty="0"/>
          </a:p>
          <a:p>
            <a:endParaRPr lang="tr-TR" altLang="tr-TR" dirty="0"/>
          </a:p>
          <a:p>
            <a:pPr>
              <a:buFontTx/>
              <a:buNone/>
            </a:pPr>
            <a:r>
              <a:rPr lang="tr-TR" altLang="tr-TR" dirty="0"/>
              <a:t>   </a:t>
            </a:r>
          </a:p>
        </p:txBody>
      </p:sp>
    </p:spTree>
    <p:extLst>
      <p:ext uri="{BB962C8B-B14F-4D97-AF65-F5344CB8AC3E}">
        <p14:creationId xmlns:p14="http://schemas.microsoft.com/office/powerpoint/2010/main" val="2833591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32707" y="768889"/>
            <a:ext cx="10515600" cy="881784"/>
          </a:xfrm>
        </p:spPr>
        <p:txBody>
          <a:bodyPr/>
          <a:lstStyle/>
          <a:p>
            <a:pPr algn="ctr"/>
            <a:r>
              <a:rPr lang="tr-TR" altLang="tr-TR" b="1" dirty="0"/>
              <a:t>Bilimsel Süreçler</a:t>
            </a:r>
            <a:endParaRPr lang="tr-TR" dirty="0"/>
          </a:p>
        </p:txBody>
      </p:sp>
      <p:sp>
        <p:nvSpPr>
          <p:cNvPr id="3" name="İçerik Yer Tutucusu 2"/>
          <p:cNvSpPr>
            <a:spLocks noGrp="1"/>
          </p:cNvSpPr>
          <p:nvPr>
            <p:ph idx="1"/>
          </p:nvPr>
        </p:nvSpPr>
        <p:spPr>
          <a:xfrm>
            <a:off x="398813" y="2360014"/>
            <a:ext cx="11583389" cy="4351338"/>
          </a:xfrm>
        </p:spPr>
        <p:txBody>
          <a:bodyPr>
            <a:normAutofit lnSpcReduction="10000"/>
          </a:bodyPr>
          <a:lstStyle/>
          <a:p>
            <a:r>
              <a:rPr lang="tr-TR" b="1" dirty="0" smtClean="0"/>
              <a:t>Tahmin etme</a:t>
            </a:r>
            <a:r>
              <a:rPr lang="tr-TR" dirty="0" smtClean="0"/>
              <a:t>: Henüz gerçekleşmemiş, kesin bilinmeyen olay ya da durumlar için görüş üretmektir. Gözlem verilerine ya da çeşitli kaynaklardan elde edilen bilgiler temel alınır.  </a:t>
            </a:r>
          </a:p>
          <a:p>
            <a:pPr marL="0" indent="0">
              <a:buNone/>
            </a:pPr>
            <a:endParaRPr lang="tr-TR" dirty="0" smtClean="0"/>
          </a:p>
          <a:p>
            <a:pPr marL="0" indent="0">
              <a:buNone/>
            </a:pPr>
            <a:r>
              <a:rPr lang="tr-TR" u="sng" dirty="0" smtClean="0"/>
              <a:t>Bilişsel Gelişim:</a:t>
            </a:r>
          </a:p>
          <a:p>
            <a:r>
              <a:rPr lang="tr-TR" b="1" dirty="0"/>
              <a:t>Kazanım 2. Nesne/durum/olayla ilgili tahminde bulunur. </a:t>
            </a:r>
            <a:r>
              <a:rPr lang="tr-TR" dirty="0"/>
              <a:t>(Göstergeleri: Nesne/durum/olayla ilgili </a:t>
            </a:r>
            <a:r>
              <a:rPr lang="tr-TR" dirty="0" smtClean="0"/>
              <a:t>tahminini söyler</a:t>
            </a:r>
            <a:r>
              <a:rPr lang="tr-TR" dirty="0"/>
              <a:t>. Tahmini ile ilgili ipuçlarını açıklar. Gerçek durumu inceler. Tahmini ile gerçek durumu karşılaştırır</a:t>
            </a:r>
            <a:r>
              <a:rPr lang="tr-TR" dirty="0" smtClean="0"/>
              <a:t>.)</a:t>
            </a:r>
          </a:p>
          <a:p>
            <a:r>
              <a:rPr lang="tr-TR" b="1" dirty="0"/>
              <a:t>Kazanım 15. Parça-bütün ilişkisini kavrar. </a:t>
            </a:r>
            <a:r>
              <a:rPr lang="tr-TR" dirty="0"/>
              <a:t>(</a:t>
            </a:r>
            <a:r>
              <a:rPr lang="tr-TR" dirty="0" smtClean="0"/>
              <a:t>Gösterge: </a:t>
            </a:r>
            <a:r>
              <a:rPr lang="tr-TR" dirty="0"/>
              <a:t>Bir bütünün parçalarını </a:t>
            </a:r>
            <a:r>
              <a:rPr lang="tr-TR" dirty="0" smtClean="0"/>
              <a:t>söyler.) </a:t>
            </a:r>
          </a:p>
          <a:p>
            <a:r>
              <a:rPr lang="tr-TR" b="1" dirty="0"/>
              <a:t>Kazanım 19. Problem durumlarına çözüm üretir. </a:t>
            </a:r>
            <a:r>
              <a:rPr lang="tr-TR" dirty="0"/>
              <a:t>(Göstergeleri: Problemi </a:t>
            </a:r>
            <a:r>
              <a:rPr lang="tr-TR" dirty="0" smtClean="0"/>
              <a:t>söyler</a:t>
            </a:r>
            <a:r>
              <a:rPr lang="tr-TR" dirty="0"/>
              <a:t>. Probleme çeşitli çözüm </a:t>
            </a:r>
            <a:r>
              <a:rPr lang="tr-TR" dirty="0" smtClean="0"/>
              <a:t>yolları önerir.) </a:t>
            </a:r>
          </a:p>
          <a:p>
            <a:pPr marL="0" indent="0">
              <a:buNone/>
            </a:pPr>
            <a:r>
              <a:rPr lang="tr-TR" u="sng" dirty="0" smtClean="0"/>
              <a:t>Sosyal-Duygusal Alan:</a:t>
            </a:r>
          </a:p>
          <a:p>
            <a:r>
              <a:rPr lang="tr-TR" b="1" dirty="0"/>
              <a:t>Kazanım 15. Kendine güvenir. </a:t>
            </a:r>
            <a:r>
              <a:rPr lang="tr-TR" dirty="0"/>
              <a:t>(Göstergeleri: </a:t>
            </a:r>
            <a:r>
              <a:rPr lang="tr-TR" dirty="0" smtClean="0"/>
              <a:t>Grup önünde </a:t>
            </a:r>
            <a:r>
              <a:rPr lang="tr-TR" dirty="0"/>
              <a:t>kendini ifade eder. Gerektiği durumlarda farklı görüşlerini söyler.</a:t>
            </a:r>
          </a:p>
        </p:txBody>
      </p:sp>
    </p:spTree>
    <p:extLst>
      <p:ext uri="{BB962C8B-B14F-4D97-AF65-F5344CB8AC3E}">
        <p14:creationId xmlns:p14="http://schemas.microsoft.com/office/powerpoint/2010/main" val="10606641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TM04033929[[fn=Tablet]]</Template>
  <TotalTime>133</TotalTime>
  <Words>685</Words>
  <Application>Microsoft Office PowerPoint</Application>
  <PresentationFormat>Geniş ekran</PresentationFormat>
  <Paragraphs>55</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Century Gothic</vt:lpstr>
      <vt:lpstr>Wingdings 3</vt:lpstr>
      <vt:lpstr>İyon Toplantı Odası</vt:lpstr>
      <vt:lpstr>Okul Öncesi Dönemde Fen Eğitimi</vt:lpstr>
      <vt:lpstr>Bilimsel Süreçler</vt:lpstr>
      <vt:lpstr>PowerPoint Sunusu</vt:lpstr>
      <vt:lpstr>Bilimsel Süreçler</vt:lpstr>
      <vt:lpstr>Bilimsel Süreçler</vt:lpstr>
      <vt:lpstr>PowerPoint Sunusu</vt:lpstr>
      <vt:lpstr>Bilimsel Süreçler</vt:lpstr>
      <vt:lpstr>Bilimsel Süreçler</vt:lpstr>
      <vt:lpstr>Bilimsel Süreçler</vt:lpstr>
      <vt:lpstr>Sonuç çıkarma ve tahmin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Bd2_bb3</dc:creator>
  <cp:lastModifiedBy>Bd2_bb3</cp:lastModifiedBy>
  <cp:revision>30</cp:revision>
  <dcterms:created xsi:type="dcterms:W3CDTF">2016-10-17T10:35:21Z</dcterms:created>
  <dcterms:modified xsi:type="dcterms:W3CDTF">2018-01-30T14:34:12Z</dcterms:modified>
</cp:coreProperties>
</file>