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5"/>
  </p:notesMasterIdLst>
  <p:sldIdLst>
    <p:sldId id="256" r:id="rId2"/>
    <p:sldId id="261" r:id="rId3"/>
    <p:sldId id="262" r:id="rId4"/>
    <p:sldId id="278" r:id="rId5"/>
    <p:sldId id="264" r:id="rId6"/>
    <p:sldId id="268" r:id="rId7"/>
    <p:sldId id="279" r:id="rId8"/>
    <p:sldId id="270" r:id="rId9"/>
    <p:sldId id="280" r:id="rId10"/>
    <p:sldId id="272" r:id="rId11"/>
    <p:sldId id="273" r:id="rId12"/>
    <p:sldId id="274" r:id="rId13"/>
    <p:sldId id="277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66864-F091-4195-B1E0-9F799AFEA5B9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3F362-7CC1-4DA1-9040-DAFEE35D7C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6302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2945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300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1521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276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557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2295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560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2927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715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61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0202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086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31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7559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091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161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4158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868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795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703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746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323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▰"/>
              <a:defRPr/>
            </a:lvl1pPr>
            <a:lvl2pPr marL="1219170" lvl="1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2pPr>
            <a:lvl3pPr marL="1828754" lvl="2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3pPr>
            <a:lvl4pPr marL="2438339" lvl="3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4pPr>
            <a:lvl5pPr marL="3047924" lvl="4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5pPr>
            <a:lvl6pPr marL="3657509" lvl="5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6pPr>
            <a:lvl7pPr marL="4267093" lvl="6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7pPr>
            <a:lvl8pPr marL="4876678" lvl="7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8pPr>
            <a:lvl9pPr marL="5486263" lvl="8" indent="-507987">
              <a:spcBef>
                <a:spcPts val="1333"/>
              </a:spcBef>
              <a:spcAft>
                <a:spcPts val="1333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204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842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72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85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77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286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64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987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372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4800" dirty="0"/>
              <a:t>TUTUMLAR VE İŞ TATMİNİ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3712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1085699" y="809897"/>
            <a:ext cx="9286209" cy="73513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tr-TR" sz="3333" b="1" dirty="0"/>
              <a:t>İş Tatmini</a:t>
            </a:r>
            <a:endParaRPr sz="3333" b="1"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1085699" y="1545033"/>
            <a:ext cx="10122231" cy="4333254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tr-TR" sz="2667" dirty="0">
                <a:solidFill>
                  <a:schemeClr val="tx1"/>
                </a:solidFill>
              </a:rPr>
              <a:t>Örgütsel davranış açısından en önemli tulumlardan biri bireyin işine karşı geliştirdiği tutum ve davranışlardır. İşte biz buna iş tatmini demekteyiz.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sz="2667" dirty="0">
                <a:solidFill>
                  <a:schemeClr val="tx1"/>
                </a:solidFill>
              </a:rPr>
              <a:t>Bu tutum ve davranışlar olumlu ise çalışanların tatmin düzeyleri yüksek, olumsuz ise tatmin düzeyleri düşüktür.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sz="2667" dirty="0">
                <a:solidFill>
                  <a:schemeClr val="tx1"/>
                </a:solidFill>
              </a:rPr>
              <a:t>İş tatmini, bireyin işini zevk veren bir duygu olarak değerlendirmesinin bir sonucu olarak ifade edilebilir. Bu yüzden</a:t>
            </a:r>
            <a:r>
              <a:rPr lang="tr-TR" sz="2667" dirty="0"/>
              <a:t> </a:t>
            </a:r>
            <a:r>
              <a:rPr lang="tr-TR" sz="2667" dirty="0">
                <a:solidFill>
                  <a:schemeClr val="tx1"/>
                </a:solidFill>
              </a:rPr>
              <a:t>iş tatmini, bireyin kendi algısı için önemli olan bir takım faktörleri bireyler tarafından değerlendirilmesinin bir sonucudur. 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8463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1085700" y="888273"/>
            <a:ext cx="10069980" cy="65675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tr-TR" sz="3333" b="1" dirty="0"/>
              <a:t>İş Tatmini</a:t>
            </a:r>
            <a:endParaRPr sz="3333" b="1"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68962" y="1751125"/>
            <a:ext cx="10195278" cy="4074910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İş tatmini üç boyutta incelenebilir.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</a:rPr>
              <a:t>Bireylerin işlerine karşı oluşan duygusal bir tutumudur. Doğrudan gözlemlenemez. Fakat işyerine yansıttığı olumlu veya olumsuz davranışlardan anlaşılabilir.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</a:rPr>
              <a:t>İş tatmini, iş ile ilgili sonuçlar tarafından belirlenir. Yani bireyin önem verdiği şeyler ne kadar olumlu veya olumsuz biçimde karşılanmışsa iş tatminini belirleyen şey bu sonuçlardan kaynaklanır.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</a:rPr>
              <a:t>İş tatmini birbiriyle ilgili tutumlardan oluşmaktadır.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3905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1085700" y="914399"/>
            <a:ext cx="9495214" cy="6306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tr-TR" sz="3333" b="1" dirty="0">
                <a:solidFill>
                  <a:schemeClr val="tx1"/>
                </a:solidFill>
              </a:rPr>
              <a:t>İş Tatmini</a:t>
            </a:r>
            <a:endParaRPr sz="3333" b="1" dirty="0">
              <a:solidFill>
                <a:schemeClr val="tx1"/>
              </a:solidFill>
            </a:endParaRPr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49086" y="1751125"/>
            <a:ext cx="10463955" cy="4283916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tx1"/>
                </a:solidFill>
              </a:rPr>
              <a:t>Smith, </a:t>
            </a:r>
            <a:r>
              <a:rPr lang="tr-TR" b="1" dirty="0" err="1">
                <a:solidFill>
                  <a:schemeClr val="tx1"/>
                </a:solidFill>
              </a:rPr>
              <a:t>Kendall</a:t>
            </a:r>
            <a:r>
              <a:rPr lang="tr-TR" b="1" dirty="0">
                <a:solidFill>
                  <a:schemeClr val="tx1"/>
                </a:solidFill>
              </a:rPr>
              <a:t> ve </a:t>
            </a:r>
            <a:r>
              <a:rPr lang="tr-TR" b="1" dirty="0" err="1">
                <a:solidFill>
                  <a:schemeClr val="tx1"/>
                </a:solidFill>
              </a:rPr>
              <a:t>Hulin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iş tatmini ile ilgili, beş önemli iş unsurundan söz eder;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</a:rPr>
              <a:t>İşin niteliği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</a:rPr>
              <a:t>Ücret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</a:rPr>
              <a:t>Terfi Sistemi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</a:rPr>
              <a:t>Danışmanlık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</a:rPr>
              <a:t>İş Arkadaşları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5808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1085699" y="770709"/>
            <a:ext cx="9233957" cy="77432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tr-TR" sz="3333" b="1" dirty="0">
                <a:solidFill>
                  <a:schemeClr val="tx1"/>
                </a:solidFill>
              </a:rPr>
              <a:t>İş Tatmini ve İş Performansı</a:t>
            </a:r>
            <a:endParaRPr sz="3333" b="1" dirty="0">
              <a:solidFill>
                <a:schemeClr val="tx1"/>
              </a:solidFill>
            </a:endParaRPr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705394" y="1751124"/>
            <a:ext cx="10607647" cy="4114099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tr-TR" dirty="0"/>
              <a:t>Mutlu olan çalışanlar üretkenlikleri daha fazladır.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dirty="0"/>
              <a:t>Yapılan araştırmalar sonucunda iş tatmini ve performans arasında pozitif yönlü bir ilişki bulunmaktadır.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dirty="0"/>
              <a:t>Bir bütün olarak incelendiğinde örgüte ait memnuniyet ve verimlilik verileri toplandığında işten tatmin olan bireylerin bulunduğu kuruluşların işten tatmin olmayan bireylerin bulunduğu kuruluşlara göre daha etkin olma eğiliminde </a:t>
            </a:r>
            <a:r>
              <a:rPr lang="tr-TR"/>
              <a:t>oldukları görülmüştür.</a:t>
            </a:r>
            <a:endParaRPr lang="tr-TR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019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1085700" y="1031965"/>
            <a:ext cx="10096106" cy="9013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tr-TR" sz="3333" b="1" dirty="0"/>
              <a:t>Tutum</a:t>
            </a:r>
            <a:endParaRPr sz="3333" b="1"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953589" y="1828800"/>
            <a:ext cx="10072069" cy="4075611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marL="101598" lvl="0" indent="0" algn="just">
              <a:buNone/>
            </a:pPr>
            <a:r>
              <a:rPr lang="tr-TR" dirty="0">
                <a:solidFill>
                  <a:schemeClr val="tx1"/>
                </a:solidFill>
              </a:rPr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Bireylerin belirli objelere karşı, çeşitli deneyimler sonucu düzenli bir tavır sergiledikleri, davranış biçimleri olarak ifade edilmektedir.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Nesneler, insanlar ya da olaylar hakkında olumlu ya da olumsuz değerlendirme içeren ifadeler olarak tanımlanmaktadır.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Bireyin bir şeyle ilgili ne hissettiğini yansıtmaktadırlar.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2759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1085701" y="1431235"/>
            <a:ext cx="10187546" cy="4750765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Bireysel tutumlarımız hayat boyu yaşadığımız tecrübelerin sonucu ve bireylerin yetişme tarzı sonucunda oluşur.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Aynı kişilik konusunda olduğu gibi, anne - baba, arkadaş içinde bulunduğumuz çeşitli ortamlar, önemsediğimiz ve saygı duyduğumuz kişiler tutumların oluşumunda büyük etkileri vardır.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Bireyin çevresi ve çevresindeki kişiler değiştikçe bireyler onlara karşı da belirli bir tutum gösterirler. 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7120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1085701" y="1616765"/>
            <a:ext cx="9993116" cy="4565235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Bireyin tutumlarını gözle görmemiz mümkün değildir. Onları ancak başkalarına karşı gösterdikleri tavırlarla gözlemleyebiliriz.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Tutumlar, bireylerin bir şey hakkında ne hissettiğini de ifade etmektedir.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Bireylerin binlerce tutumları olabilmektedir. Fakat örgütsel davranış sınırlı sayıda tutumla alakası vardır. Bunların içersin de örgüt açısından en önemlisi iş tatmini yer almaktadır.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472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1085699" y="950322"/>
            <a:ext cx="9071633" cy="70866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tr-TR" sz="3333" b="1" dirty="0"/>
              <a:t>Tutumun Bileşenleri</a:t>
            </a:r>
            <a:endParaRPr sz="3333" b="1"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68963" y="1867988"/>
            <a:ext cx="10209854" cy="3605349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Üç bileşenden oluşmaktadır. Bunlar;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tx1"/>
                </a:solidFill>
              </a:rPr>
              <a:t>Duygusal ,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tx1"/>
                </a:solidFill>
              </a:rPr>
              <a:t>Bilişsel,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tx1"/>
                </a:solidFill>
              </a:rPr>
              <a:t>Davranışsal  </a:t>
            </a:r>
            <a:endParaRPr lang="tr-TR" dirty="0">
              <a:solidFill>
                <a:schemeClr val="tx1"/>
              </a:solidFill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Bu bileşenler karşılıklı olarak birbirlerini etkileyerek aralarında bir tutarlılık gösterirler.</a:t>
            </a:r>
          </a:p>
          <a:p>
            <a:pPr lvl="0" algn="just"/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4721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1085699" y="836023"/>
            <a:ext cx="9071633" cy="84908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tr-TR" sz="3333" b="1" dirty="0">
                <a:solidFill>
                  <a:schemeClr val="tx1"/>
                </a:solidFill>
              </a:rPr>
              <a:t>Başlıca İş Tutumları</a:t>
            </a:r>
            <a:endParaRPr sz="3333" b="1" dirty="0">
              <a:solidFill>
                <a:schemeClr val="tx1"/>
              </a:solidFill>
            </a:endParaRPr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1280161" y="1842052"/>
            <a:ext cx="9705892" cy="4101547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marL="444497" indent="-342900" algn="just">
              <a:buFont typeface="Arial" panose="020B0604020202020204" pitchFamily="34" charset="0"/>
              <a:buChar char="•"/>
            </a:pPr>
            <a:r>
              <a:rPr lang="tr-TR" sz="2800" b="1" dirty="0">
                <a:solidFill>
                  <a:schemeClr val="tx1"/>
                </a:solidFill>
              </a:rPr>
              <a:t>İş Tatmini</a:t>
            </a:r>
          </a:p>
          <a:p>
            <a:pPr marL="444497" indent="-34290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Çalışanların tutumlarından bahsedildiğinde, işin özelliklerinin değerlendirilmesinin sonucunda oluşan ve o iş hakkındaki olumlu bir duyguyu açıklayan iş tatmininden bahsedilmektedir.</a:t>
            </a:r>
          </a:p>
          <a:p>
            <a:pPr marL="444497" indent="-34290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İş tatmini yüksek olan bir kişi, işi hakkında olumlu duygulara sahiplerken; iş tatmini düşük bir kişi işi hakkında olumsuz duygulara sahiptirler.</a:t>
            </a:r>
          </a:p>
          <a:p>
            <a:pPr marL="101598" lvl="0" indent="0" algn="just">
              <a:buNone/>
            </a:pPr>
            <a:endParaRPr lang="tr-TR" sz="2000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1224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1085699" y="836023"/>
            <a:ext cx="9071633" cy="84908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tr-TR" sz="3333" b="1" dirty="0">
                <a:solidFill>
                  <a:schemeClr val="tx1"/>
                </a:solidFill>
              </a:rPr>
              <a:t>Başlıca İş Tutumları</a:t>
            </a:r>
            <a:endParaRPr sz="3333" b="1" dirty="0">
              <a:solidFill>
                <a:schemeClr val="tx1"/>
              </a:solidFill>
            </a:endParaRPr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1280160" y="1974574"/>
            <a:ext cx="9823269" cy="3969025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tr-TR" sz="2800" b="1" dirty="0">
                <a:solidFill>
                  <a:schemeClr val="tx1"/>
                </a:solidFill>
              </a:rPr>
              <a:t>İşe Sarılma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İş tatmini ile ilişkilidir. Bireylerin psikolojik olarak işleriyle özdeşleşme derecesini ölçerek algılanan performans seviyelerini göz önünde bulundurulur.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İşlerine iyi bir şekilde sarılan çalışanlar yaptıkları işle özdeştirirler. Ayrıca yaptıkları işi ciddiye alırlar.</a:t>
            </a:r>
          </a:p>
          <a:p>
            <a:pPr marL="101598" lvl="0" indent="0" algn="just">
              <a:buNone/>
            </a:pPr>
            <a:endParaRPr lang="tr-TR" sz="2000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9567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22960" y="1550503"/>
            <a:ext cx="10361875" cy="4406159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marL="444497" indent="-342900" algn="just">
              <a:buFont typeface="Arial" panose="020B0604020202020204" pitchFamily="34" charset="0"/>
              <a:buChar char="•"/>
            </a:pPr>
            <a:r>
              <a:rPr lang="tr-TR" sz="2800" b="1" dirty="0">
                <a:solidFill>
                  <a:schemeClr val="tx1"/>
                </a:solidFill>
              </a:rPr>
              <a:t>Örgütsel Bağlılık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Çalışanlar örgütle ve o örgütün amaçlarıyla özdeşleşirler. Ayrıca o örgütün üyesi olarak kalmak isterler. Örgütsel bağlılık üç farklı boyutta incelenmektedir.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</a:rPr>
              <a:t>Duygusal bağlılık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</a:rPr>
              <a:t>Zorunlu (Devam) bağlılık,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</a:rPr>
              <a:t>Minnet (Normatif) bağlılığı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1354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22960" y="1364973"/>
            <a:ext cx="10229353" cy="4591689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marL="444497" indent="-342900" algn="just">
              <a:buFont typeface="Arial" panose="020B0604020202020204" pitchFamily="34" charset="0"/>
              <a:buChar char="•"/>
            </a:pPr>
            <a:r>
              <a:rPr lang="tr-TR" sz="2800" b="1" dirty="0">
                <a:solidFill>
                  <a:schemeClr val="tx1"/>
                </a:solidFill>
              </a:rPr>
              <a:t>Algılanan Örgütsel Destek</a:t>
            </a:r>
          </a:p>
          <a:p>
            <a:pPr marL="444497" indent="-34290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Bu algı bireylerin, örgütlerin çalışanlarına ne derece katkı sağladıkları, değer verdikleri ve çalışanlarının iyiliğini düşündüğüne ne derece inandıkları ile ilgilidir.</a:t>
            </a:r>
          </a:p>
          <a:p>
            <a:pPr marL="444497" indent="-34290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Yapılan araştırmalarda çalışanlarda bu algının yüksek olması durumunda örgütsel davranışlarının güçlü olduğunu ortaya koymaktadır.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0377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204</TotalTime>
  <Words>591</Words>
  <Application>Microsoft Office PowerPoint</Application>
  <PresentationFormat>Geniş ekran</PresentationFormat>
  <Paragraphs>66</Paragraphs>
  <Slides>13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Organik</vt:lpstr>
      <vt:lpstr>TUTUMLAR VE İŞ TATMİNİ</vt:lpstr>
      <vt:lpstr>Tutum</vt:lpstr>
      <vt:lpstr>PowerPoint Sunusu</vt:lpstr>
      <vt:lpstr>PowerPoint Sunusu</vt:lpstr>
      <vt:lpstr>Tutumun Bileşenleri</vt:lpstr>
      <vt:lpstr>Başlıca İş Tutumları</vt:lpstr>
      <vt:lpstr>Başlıca İş Tutumları</vt:lpstr>
      <vt:lpstr>PowerPoint Sunusu</vt:lpstr>
      <vt:lpstr>PowerPoint Sunusu</vt:lpstr>
      <vt:lpstr>İş Tatmini</vt:lpstr>
      <vt:lpstr>İş Tatmini</vt:lpstr>
      <vt:lpstr>İş Tatmini</vt:lpstr>
      <vt:lpstr>İş Tatmini ve İş Performansı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14</cp:revision>
  <dcterms:created xsi:type="dcterms:W3CDTF">2020-02-22T14:31:07Z</dcterms:created>
  <dcterms:modified xsi:type="dcterms:W3CDTF">2020-04-30T12:41:51Z</dcterms:modified>
</cp:coreProperties>
</file>