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7" r:id="rId7"/>
    <p:sldId id="266" r:id="rId8"/>
    <p:sldId id="268" r:id="rId9"/>
    <p:sldId id="269" r:id="rId10"/>
    <p:sldId id="270" r:id="rId11"/>
    <p:sldId id="277" r:id="rId12"/>
    <p:sldId id="271" r:id="rId13"/>
    <p:sldId id="278" r:id="rId14"/>
    <p:sldId id="258" r:id="rId15"/>
    <p:sldId id="279" r:id="rId16"/>
    <p:sldId id="272" r:id="rId17"/>
    <p:sldId id="273" r:id="rId18"/>
    <p:sldId id="280" r:id="rId19"/>
    <p:sldId id="274" r:id="rId20"/>
    <p:sldId id="275" r:id="rId21"/>
    <p:sldId id="281" r:id="rId22"/>
    <p:sldId id="283" r:id="rId23"/>
    <p:sldId id="276" r:id="rId24"/>
    <p:sldId id="282" r:id="rId25"/>
    <p:sldId id="284" r:id="rId26"/>
    <p:sldId id="285" r:id="rId27"/>
    <p:sldId id="286" r:id="rId28"/>
    <p:sldId id="287" r:id="rId29"/>
    <p:sldId id="259" r:id="rId30"/>
    <p:sldId id="295" r:id="rId31"/>
    <p:sldId id="260" r:id="rId32"/>
    <p:sldId id="292" r:id="rId33"/>
    <p:sldId id="290" r:id="rId34"/>
    <p:sldId id="291" r:id="rId35"/>
    <p:sldId id="293" r:id="rId36"/>
    <p:sldId id="288" r:id="rId37"/>
    <p:sldId id="289" r:id="rId38"/>
    <p:sldId id="29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16" name="15 Slayt Numarası Yer Tutucusu"/>
          <p:cNvSpPr>
            <a:spLocks noGrp="1"/>
          </p:cNvSpPr>
          <p:nvPr>
            <p:ph type="sldNum" sz="quarter" idx="11"/>
          </p:nvPr>
        </p:nvSpPr>
        <p:spPr/>
        <p:txBody>
          <a:bodyPr/>
          <a:lstStyle/>
          <a:p>
            <a:fld id="{2D396E9F-3737-4D9B-A052-7178183E3350}"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8899CA6E-5225-4346-9D1E-631D1B3DFA88}" type="datetimeFigureOut">
              <a:rPr lang="en-GB" smtClean="0"/>
              <a:pPr/>
              <a:t>19/05/2018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2D396E9F-3737-4D9B-A052-7178183E3350}"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2D396E9F-3737-4D9B-A052-7178183E335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8899CA6E-5225-4346-9D1E-631D1B3DFA88}" type="datetimeFigureOut">
              <a:rPr lang="en-GB" smtClean="0"/>
              <a:pPr/>
              <a:t>19/05/2018</a:t>
            </a:fld>
            <a:endParaRPr lang="en-GB"/>
          </a:p>
        </p:txBody>
      </p:sp>
      <p:sp>
        <p:nvSpPr>
          <p:cNvPr id="9" name="8 Slayt Numarası Yer Tutucusu"/>
          <p:cNvSpPr>
            <a:spLocks noGrp="1"/>
          </p:cNvSpPr>
          <p:nvPr>
            <p:ph type="sldNum" sz="quarter" idx="15"/>
          </p:nvPr>
        </p:nvSpPr>
        <p:spPr/>
        <p:txBody>
          <a:bodyPr/>
          <a:lstStyle/>
          <a:p>
            <a:fld id="{2D396E9F-3737-4D9B-A052-7178183E3350}"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8899CA6E-5225-4346-9D1E-631D1B3DFA88}" type="datetimeFigureOut">
              <a:rPr lang="en-GB" smtClean="0"/>
              <a:pPr/>
              <a:t>19/05/2018</a:t>
            </a:fld>
            <a:endParaRPr lang="en-GB"/>
          </a:p>
        </p:txBody>
      </p:sp>
      <p:sp>
        <p:nvSpPr>
          <p:cNvPr id="9" name="8 Slayt Numarası Yer Tutucusu"/>
          <p:cNvSpPr>
            <a:spLocks noGrp="1"/>
          </p:cNvSpPr>
          <p:nvPr>
            <p:ph type="sldNum" sz="quarter" idx="11"/>
          </p:nvPr>
        </p:nvSpPr>
        <p:spPr/>
        <p:txBody>
          <a:bodyPr/>
          <a:lstStyle/>
          <a:p>
            <a:fld id="{2D396E9F-3737-4D9B-A052-7178183E3350}"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899CA6E-5225-4346-9D1E-631D1B3DFA88}" type="datetimeFigureOut">
              <a:rPr lang="en-GB" smtClean="0"/>
              <a:pPr/>
              <a:t>19/05/2018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D396E9F-3737-4D9B-A052-7178183E3350}"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b="1" dirty="0"/>
              <a:t>Marxism &amp; Feminism</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Instead there would not be any  crime in a socialist system, and the law protects all as everyone become equal of each other – socio-economic equality would replace the formal equality</a:t>
            </a:r>
          </a:p>
          <a:p>
            <a:r>
              <a:rPr lang="en-GB" dirty="0" err="1" smtClean="0"/>
              <a:t>Bonger’s</a:t>
            </a:r>
            <a:r>
              <a:rPr lang="en-GB" dirty="0" smtClean="0"/>
              <a:t> discussion was the beginning of radical criminology </a:t>
            </a:r>
          </a:p>
          <a:p>
            <a:r>
              <a:rPr lang="en-GB" dirty="0" smtClean="0"/>
              <a:t>Such views posit that the establishment is full of </a:t>
            </a:r>
            <a:r>
              <a:rPr lang="en-GB" dirty="0" err="1" smtClean="0"/>
              <a:t>unequality</a:t>
            </a:r>
            <a:r>
              <a:rPr lang="en-GB" dirty="0" smtClean="0"/>
              <a:t> and  exploitation </a:t>
            </a:r>
          </a:p>
          <a:p>
            <a:r>
              <a:rPr lang="en-GB" dirty="0" smtClean="0"/>
              <a:t>Thus there needs an alternative approach</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George Bryan </a:t>
            </a:r>
            <a:r>
              <a:rPr lang="en-GB" dirty="0" err="1" smtClean="0"/>
              <a:t>Vold</a:t>
            </a:r>
            <a:r>
              <a:rPr lang="en-GB" dirty="0" smtClean="0"/>
              <a:t> (1896-1967)</a:t>
            </a:r>
            <a:endParaRPr lang="en-GB" dirty="0"/>
          </a:p>
        </p:txBody>
      </p:sp>
      <p:pic>
        <p:nvPicPr>
          <p:cNvPr id="4" name="3 İçerik Yer Tutucusu" descr="Theoretical criminology / by the late George B. Vold, Thomas J. Bernard, and Jeffrey B. Snipes"/>
          <p:cNvPicPr>
            <a:picLocks noGrp="1"/>
          </p:cNvPicPr>
          <p:nvPr>
            <p:ph idx="1"/>
          </p:nvPr>
        </p:nvPicPr>
        <p:blipFill>
          <a:blip r:embed="rId2" cstate="print"/>
          <a:srcRect/>
          <a:stretch>
            <a:fillRect/>
          </a:stretch>
        </p:blipFill>
        <p:spPr bwMode="auto">
          <a:xfrm>
            <a:off x="3059832" y="1844824"/>
            <a:ext cx="2808312" cy="388843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b="1" dirty="0" err="1" smtClean="0"/>
              <a:t>Vold</a:t>
            </a:r>
            <a:r>
              <a:rPr lang="en-GB" dirty="0" smtClean="0"/>
              <a:t>’ assumed that individuals act in groups and tend to commit to the aim and conventions of definite groups. </a:t>
            </a:r>
          </a:p>
          <a:p>
            <a:r>
              <a:rPr lang="en-GB" dirty="0" smtClean="0"/>
              <a:t>Groups have different interests that lead them to conflict with each other</a:t>
            </a:r>
          </a:p>
          <a:p>
            <a:r>
              <a:rPr lang="en-GB" dirty="0" smtClean="0"/>
              <a:t> Any normal society includes this interest-driven group conflicts</a:t>
            </a:r>
          </a:p>
          <a:p>
            <a:r>
              <a:rPr lang="en-GB" dirty="0" smtClean="0"/>
              <a:t>Crime and criminality emerges from the pursuit of  particular group interests</a:t>
            </a:r>
          </a:p>
          <a:p>
            <a:r>
              <a:rPr lang="en-GB" dirty="0" smtClean="0"/>
              <a:t>Socio-political context may be important in seducing the conflict</a:t>
            </a:r>
          </a:p>
          <a:p>
            <a:r>
              <a:rPr lang="en-GB" dirty="0" smtClean="0"/>
              <a:t>Industrial disputes leads the conflict between labour and capital to the criminalisation of certain forms of behaviour</a:t>
            </a:r>
          </a:p>
          <a:p>
            <a:endParaRPr lang="en-GB" dirty="0"/>
          </a:p>
        </p:txBody>
      </p:sp>
      <p:sp>
        <p:nvSpPr>
          <p:cNvPr id="3" name="2 Başlık"/>
          <p:cNvSpPr>
            <a:spLocks noGrp="1"/>
          </p:cNvSpPr>
          <p:nvPr>
            <p:ph type="title"/>
          </p:nvPr>
        </p:nvSpPr>
        <p:spPr/>
        <p:txBody>
          <a:bodyPr/>
          <a:lstStyle/>
          <a:p>
            <a:pPr algn="ct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Austin Turk  (1934 - )</a:t>
            </a:r>
            <a:endParaRPr lang="en-GB" dirty="0"/>
          </a:p>
        </p:txBody>
      </p:sp>
      <p:pic>
        <p:nvPicPr>
          <p:cNvPr id="4" name="3 İçerik Yer Tutucusu" descr="Image result for Austin Turk"/>
          <p:cNvPicPr>
            <a:picLocks noGrp="1"/>
          </p:cNvPicPr>
          <p:nvPr>
            <p:ph idx="1"/>
          </p:nvPr>
        </p:nvPicPr>
        <p:blipFill>
          <a:blip r:embed="rId2" cstate="print"/>
          <a:srcRect/>
          <a:stretch>
            <a:fillRect/>
          </a:stretch>
        </p:blipFill>
        <p:spPr bwMode="auto">
          <a:xfrm>
            <a:off x="2843808" y="1556792"/>
            <a:ext cx="3024336" cy="439248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GB" b="1" dirty="0" smtClean="0"/>
              <a:t>Austin Turk</a:t>
            </a:r>
            <a:r>
              <a:rPr lang="en-GB" dirty="0" smtClean="0"/>
              <a:t>  follows Ralph </a:t>
            </a:r>
            <a:r>
              <a:rPr lang="en-GB" dirty="0" err="1" smtClean="0"/>
              <a:t>Dahrendorf</a:t>
            </a:r>
            <a:r>
              <a:rPr lang="en-GB" dirty="0" smtClean="0"/>
              <a:t> (1959) who was interested in the contemporary sociology of class in the American society and who reinterpreted the Marxist theory and applied to the American society without falling into the economic determinism</a:t>
            </a:r>
          </a:p>
          <a:p>
            <a:r>
              <a:rPr lang="en-GB" dirty="0" smtClean="0"/>
              <a:t>Turk argues that in contemporary society individuals are either </a:t>
            </a:r>
            <a:r>
              <a:rPr lang="en-GB" i="1" dirty="0" smtClean="0"/>
              <a:t>dominatin</a:t>
            </a:r>
            <a:r>
              <a:rPr lang="en-GB" dirty="0" smtClean="0"/>
              <a:t>g or being </a:t>
            </a:r>
            <a:r>
              <a:rPr lang="en-GB" i="1" dirty="0" smtClean="0"/>
              <a:t>subjected t</a:t>
            </a:r>
            <a:r>
              <a:rPr lang="en-GB" dirty="0" smtClean="0"/>
              <a:t>o the dominators</a:t>
            </a:r>
          </a:p>
          <a:p>
            <a:r>
              <a:rPr lang="en-GB" dirty="0" smtClean="0"/>
              <a:t>More importantly, these positions between dominant and dominated do not directly reflect property relations. </a:t>
            </a:r>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Austin Turk’s radical &amp; conflict criminology is not related to the means of production and its ensuing result of class conflict based economic relations</a:t>
            </a:r>
          </a:p>
          <a:p>
            <a:r>
              <a:rPr lang="en-GB" dirty="0" smtClean="0"/>
              <a:t>He was rather thinking about the unequal distribution of power &amp; authority in contemporary societies</a:t>
            </a:r>
          </a:p>
          <a:p>
            <a:r>
              <a:rPr lang="en-GB" dirty="0" smtClean="0"/>
              <a:t>Individuals permanently negotiate their social positions  with other people and get to know how to act out  against others</a:t>
            </a:r>
          </a:p>
          <a:p>
            <a:r>
              <a:rPr lang="en-GB" dirty="0" smtClean="0"/>
              <a:t>Authority positions are something to be leaned, and learning them makes the given social order continue</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a:t>
            </a:r>
            <a:r>
              <a:rPr lang="en-GB" b="1" dirty="0" smtClean="0"/>
              <a:t>criminalisation</a:t>
            </a:r>
            <a:r>
              <a:rPr lang="en-GB" dirty="0" smtClean="0"/>
              <a:t> of some behaviour and actions depends on the conflict between ‘authorities’ and ‘subjects’. Four types or levels of conflict as follows:</a:t>
            </a:r>
          </a:p>
          <a:p>
            <a:pPr marL="514350" indent="-514350">
              <a:buAutoNum type="arabicParenR"/>
            </a:pPr>
            <a:r>
              <a:rPr lang="en-GB" dirty="0" smtClean="0"/>
              <a:t>Organised and sophisticated – such as corporate and some organised crime.</a:t>
            </a:r>
          </a:p>
          <a:p>
            <a:pPr marL="514350" indent="-514350">
              <a:buAutoNum type="arabicParenR"/>
            </a:pPr>
            <a:r>
              <a:rPr lang="en-GB" dirty="0" smtClean="0"/>
              <a:t> Organised and unsophisticated – such as youth offending and youth gangs.</a:t>
            </a:r>
          </a:p>
          <a:p>
            <a:pPr marL="514350" indent="-514350">
              <a:buAutoNum type="arabicParenR"/>
            </a:pPr>
            <a:r>
              <a:rPr lang="en-GB" dirty="0" smtClean="0"/>
              <a:t> Unorganised and sophisticated – such as the con artist or fraudster.</a:t>
            </a:r>
          </a:p>
          <a:p>
            <a:pPr marL="514350" indent="-514350">
              <a:buAutoNum type="arabicParenR"/>
            </a:pPr>
            <a:r>
              <a:rPr lang="en-GB" dirty="0" smtClean="0"/>
              <a:t> Unorganised and unsophisticated – such as thieves. </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Turk argues that conflict in society, thus the possibility of criminalisation of some acts is most likely to occur if:</a:t>
            </a:r>
          </a:p>
          <a:p>
            <a:pPr marL="514350" indent="-514350">
              <a:buAutoNum type="arabicParenR"/>
            </a:pPr>
            <a:r>
              <a:rPr lang="en-GB" dirty="0" smtClean="0"/>
              <a:t>individuals are highly organised and relatively unsophisticated (like delinquent groups and gangs) </a:t>
            </a:r>
          </a:p>
          <a:p>
            <a:pPr marL="514350" indent="-514350">
              <a:buAutoNum type="arabicParenR"/>
            </a:pPr>
            <a:r>
              <a:rPr lang="en-GB" dirty="0" smtClean="0"/>
              <a:t>and least likely if individuals are unorganised and sophisticated (like professional con artists and frauds).</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William Chambliss (1933 – 2014)</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2627784" y="1844824"/>
            <a:ext cx="3312368" cy="3744416"/>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b="1" dirty="0" smtClean="0"/>
              <a:t>William Chambliss</a:t>
            </a:r>
            <a:r>
              <a:rPr lang="en-GB" dirty="0" smtClean="0"/>
              <a:t> introduced that in contemporary capitalism  the socio-economic distance between the upper-classes and lower-classes has become widened radically </a:t>
            </a:r>
          </a:p>
          <a:p>
            <a:r>
              <a:rPr lang="en-GB" dirty="0" smtClean="0"/>
              <a:t>Due to this abyss, the punitive measure come to the  fore as the only means to keep the social order</a:t>
            </a:r>
          </a:p>
          <a:p>
            <a:r>
              <a:rPr lang="en-GB" dirty="0" smtClean="0"/>
              <a:t>Chambliss changed &amp; radicalised his views in time  by claiming that  crime is something that contains the lower </a:t>
            </a:r>
            <a:r>
              <a:rPr lang="en-GB" dirty="0" err="1" smtClean="0"/>
              <a:t>classes’spotential</a:t>
            </a:r>
            <a:r>
              <a:rPr lang="en-GB" dirty="0" smtClean="0"/>
              <a:t> of making revolution  and making them </a:t>
            </a:r>
            <a:r>
              <a:rPr lang="en-GB" dirty="0" err="1" smtClean="0"/>
              <a:t>belind</a:t>
            </a:r>
            <a:r>
              <a:rPr lang="en-GB" dirty="0" smtClean="0"/>
              <a:t> to the exploitation </a:t>
            </a:r>
          </a:p>
          <a:p>
            <a:r>
              <a:rPr lang="en-GB" dirty="0" smtClean="0"/>
              <a:t>Contemporary capitalism orients proletariat towards  its own class members, not the interest of bourgeoisie</a:t>
            </a:r>
          </a:p>
          <a:p>
            <a:r>
              <a:rPr lang="en-GB" dirty="0" smtClean="0"/>
              <a:t>Chambliss  has no hesitation to argue that ‘crime is a reality which exists only as it is created by those in the society whose interests are served by its presence’ (1975: 152–153).</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b="1" dirty="0" smtClean="0"/>
              <a:t>Marx </a:t>
            </a:r>
            <a:r>
              <a:rPr lang="en-GB" b="1" dirty="0"/>
              <a:t>and Marxism</a:t>
            </a:r>
          </a:p>
          <a:p>
            <a:r>
              <a:rPr lang="en-GB" dirty="0"/>
              <a:t>Willem </a:t>
            </a:r>
            <a:r>
              <a:rPr lang="en-GB" dirty="0" err="1"/>
              <a:t>Bonger</a:t>
            </a:r>
            <a:endParaRPr lang="en-GB" dirty="0"/>
          </a:p>
          <a:p>
            <a:r>
              <a:rPr lang="en-GB" b="1" dirty="0"/>
              <a:t>American radicalism</a:t>
            </a:r>
          </a:p>
          <a:p>
            <a:r>
              <a:rPr lang="en-GB" dirty="0" smtClean="0"/>
              <a:t>George B. </a:t>
            </a:r>
            <a:r>
              <a:rPr lang="en-GB" dirty="0" err="1" smtClean="0"/>
              <a:t>Vold</a:t>
            </a:r>
            <a:r>
              <a:rPr lang="en-GB" dirty="0" smtClean="0"/>
              <a:t> </a:t>
            </a:r>
            <a:endParaRPr lang="en-GB" dirty="0"/>
          </a:p>
          <a:p>
            <a:r>
              <a:rPr lang="en-GB" dirty="0"/>
              <a:t>Austin Turk</a:t>
            </a:r>
          </a:p>
          <a:p>
            <a:r>
              <a:rPr lang="en-GB" dirty="0"/>
              <a:t>William </a:t>
            </a:r>
            <a:r>
              <a:rPr lang="en-GB" dirty="0" smtClean="0"/>
              <a:t>Chambliss</a:t>
            </a:r>
          </a:p>
          <a:p>
            <a:r>
              <a:rPr lang="en-GB" b="1" dirty="0" smtClean="0"/>
              <a:t>New Criminology in Britain</a:t>
            </a:r>
            <a:endParaRPr lang="en-GB" b="1" dirty="0"/>
          </a:p>
          <a:p>
            <a:pPr>
              <a:buNone/>
            </a:pPr>
            <a:endParaRPr lang="en-GB" dirty="0"/>
          </a:p>
        </p:txBody>
      </p:sp>
      <p:sp>
        <p:nvSpPr>
          <p:cNvPr id="2" name="1 Başlık"/>
          <p:cNvSpPr>
            <a:spLocks noGrp="1"/>
          </p:cNvSpPr>
          <p:nvPr>
            <p:ph type="title"/>
          </p:nvPr>
        </p:nvSpPr>
        <p:spPr/>
        <p:txBody>
          <a:bodyPr/>
          <a:lstStyle/>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Chambliss was one of the first to have taken steps in problematising the organised (upper-class) crime and politics &amp; state &amp; bureaucracy</a:t>
            </a:r>
          </a:p>
          <a:p>
            <a:r>
              <a:rPr lang="en-GB" i="1" dirty="0" smtClean="0"/>
              <a:t>On the Take: From Petty Crooks to Presidents </a:t>
            </a:r>
            <a:r>
              <a:rPr lang="en-GB" dirty="0" smtClean="0"/>
              <a:t>(1978) directly deals with the relationship between organised crime and bureaucracy. </a:t>
            </a:r>
          </a:p>
          <a:p>
            <a:r>
              <a:rPr lang="en-GB" dirty="0" err="1" smtClean="0"/>
              <a:t>Chambliss’s</a:t>
            </a:r>
            <a:r>
              <a:rPr lang="en-GB" dirty="0" smtClean="0"/>
              <a:t> observation introduced that the city bars and taverns would present the panoramic scene of crime and politics nexus and  all those who possess political power engage relations with criminal groups</a:t>
            </a:r>
          </a:p>
          <a:p>
            <a:r>
              <a:rPr lang="en-GB" dirty="0" smtClean="0"/>
              <a:t>Politics as crime or crime as politics?</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Setting out The Power Elite (1956) from criminological terms, Chambliss suggested organised form of crime as being intimately linked to the impunity of law made possibly by the bureaucracy and politically powerful interest groups. </a:t>
            </a:r>
          </a:p>
          <a:p>
            <a:r>
              <a:rPr lang="en-GB" dirty="0" smtClean="0"/>
              <a:t>Even the most radical argument of Chambliss was that 'The first President of the United States, George Washington, used the  office of the presidency to enhance his personal fortune.  A precedent was established that one way or another has characterized every administration since' (1978: 201).</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b="1" dirty="0" smtClean="0"/>
              <a:t>Richard </a:t>
            </a:r>
            <a:r>
              <a:rPr lang="en-GB" b="1" dirty="0" err="1" smtClean="0"/>
              <a:t>Quinney</a:t>
            </a:r>
            <a:r>
              <a:rPr lang="en-GB" b="1" dirty="0" smtClean="0"/>
              <a:t> (1934 - )</a:t>
            </a:r>
            <a:endParaRPr lang="en-GB" dirty="0"/>
          </a:p>
        </p:txBody>
      </p:sp>
      <p:pic>
        <p:nvPicPr>
          <p:cNvPr id="4" name="3 İçerik Yer Tutucusu" descr="Image result for Richard Quinney"/>
          <p:cNvPicPr>
            <a:picLocks noGrp="1"/>
          </p:cNvPicPr>
          <p:nvPr>
            <p:ph idx="1"/>
          </p:nvPr>
        </p:nvPicPr>
        <p:blipFill>
          <a:blip r:embed="rId2" cstate="print"/>
          <a:srcRect/>
          <a:stretch>
            <a:fillRect/>
          </a:stretch>
        </p:blipFill>
        <p:spPr bwMode="auto">
          <a:xfrm>
            <a:off x="2771775" y="1666875"/>
            <a:ext cx="3600450" cy="428625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b="1" dirty="0" smtClean="0"/>
              <a:t>Richard </a:t>
            </a:r>
            <a:r>
              <a:rPr lang="en-GB" b="1" dirty="0" err="1" smtClean="0"/>
              <a:t>Quinney</a:t>
            </a:r>
            <a:r>
              <a:rPr lang="en-GB" dirty="0" smtClean="0"/>
              <a:t> proposed the social reality of crime defined on six points:</a:t>
            </a:r>
          </a:p>
          <a:p>
            <a:pPr marL="514350" indent="-514350">
              <a:buAutoNum type="arabicParenR"/>
            </a:pPr>
            <a:r>
              <a:rPr lang="en-GB" dirty="0" smtClean="0"/>
              <a:t>“Definition of crime: Crime is a definition of human conduct that is created by authorized agents in politically organised society</a:t>
            </a:r>
          </a:p>
          <a:p>
            <a:pPr marL="514350" indent="-514350">
              <a:buAutoNum type="arabicParenR"/>
            </a:pPr>
            <a:r>
              <a:rPr lang="en-GB" dirty="0" smtClean="0"/>
              <a:t>Formulation of criminal definitions: Criminal definitions describe behaviours that conflict with the interests of the segments of society that have the power to shape public policy.</a:t>
            </a:r>
          </a:p>
          <a:p>
            <a:pPr marL="514350" indent="-514350">
              <a:buAutoNum type="arabicParenR"/>
            </a:pPr>
            <a:r>
              <a:rPr lang="en-GB" dirty="0" smtClean="0"/>
              <a:t>Application of criminal definitions: Criminal definitions are applied by the segments of society that have the power to shape the enforcement and administration of criminal law.” (</a:t>
            </a:r>
            <a:r>
              <a:rPr lang="en-GB" dirty="0" err="1" smtClean="0"/>
              <a:t>Newburn</a:t>
            </a:r>
            <a:r>
              <a:rPr lang="en-GB" dirty="0" smtClean="0"/>
              <a:t>, 2007:  272)</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buNone/>
            </a:pPr>
            <a:r>
              <a:rPr lang="en-GB" dirty="0" smtClean="0"/>
              <a:t>4) “Development of behaviour patterns in relation to criminal definitions: Behaviour patterns are structured in </a:t>
            </a:r>
            <a:r>
              <a:rPr lang="en-GB" dirty="0" err="1" smtClean="0"/>
              <a:t>segmentally</a:t>
            </a:r>
            <a:r>
              <a:rPr lang="en-GB" dirty="0" smtClean="0"/>
              <a:t> organised society in relation to criminal definitions, and within this context persons engage in actions that have relative probabilities of being defined as criminal. </a:t>
            </a:r>
          </a:p>
          <a:p>
            <a:pPr>
              <a:buNone/>
            </a:pPr>
            <a:r>
              <a:rPr lang="en-GB" dirty="0" smtClean="0"/>
              <a:t>5) Construction of criminal conceptions: Conceptions of crime are constructed and diffused in the segments of society by various means of communication.</a:t>
            </a:r>
          </a:p>
          <a:p>
            <a:pPr>
              <a:buNone/>
            </a:pPr>
            <a:r>
              <a:rPr lang="en-GB" dirty="0" smtClean="0"/>
              <a:t>6)The social reality of crime: The social reality of crime is constructed by the formulation and application of criminal definitions, the development of behaviour patterns related to criminal definitions, and the construction of criminal conceptions.” (</a:t>
            </a:r>
            <a:r>
              <a:rPr lang="en-GB" dirty="0" err="1" smtClean="0"/>
              <a:t>Newburn</a:t>
            </a:r>
            <a:r>
              <a:rPr lang="en-GB" dirty="0" smtClean="0"/>
              <a:t>, 2007: 272)</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i="1" dirty="0" smtClean="0"/>
              <a:t>Class, State and Crime </a:t>
            </a:r>
            <a:r>
              <a:rPr lang="en-GB" dirty="0" smtClean="0"/>
              <a:t>(1977)</a:t>
            </a:r>
          </a:p>
          <a:p>
            <a:r>
              <a:rPr lang="en-GB" i="1" dirty="0" smtClean="0"/>
              <a:t>“Crimes of domination, which included:</a:t>
            </a:r>
          </a:p>
          <a:p>
            <a:r>
              <a:rPr lang="en-GB" i="1" dirty="0" smtClean="0"/>
              <a:t>crimes of control such as crimes committed by </a:t>
            </a:r>
            <a:r>
              <a:rPr lang="en-GB" dirty="0" smtClean="0"/>
              <a:t>the police;</a:t>
            </a:r>
          </a:p>
          <a:p>
            <a:r>
              <a:rPr lang="en-GB" i="1" dirty="0" smtClean="0"/>
              <a:t>crimes of government ;</a:t>
            </a:r>
          </a:p>
          <a:p>
            <a:r>
              <a:rPr lang="en-GB" i="1" dirty="0" smtClean="0"/>
              <a:t>crimes of economic domination such as </a:t>
            </a:r>
            <a:r>
              <a:rPr lang="en-GB" i="1" dirty="0" err="1" smtClean="0"/>
              <a:t>whitecollar</a:t>
            </a:r>
            <a:r>
              <a:rPr lang="en-GB" i="1" dirty="0" smtClean="0"/>
              <a:t> </a:t>
            </a:r>
            <a:r>
              <a:rPr lang="en-GB" dirty="0" smtClean="0"/>
              <a:t>or organised corporate crime.</a:t>
            </a:r>
          </a:p>
          <a:p>
            <a:r>
              <a:rPr lang="en-GB" i="1" dirty="0" smtClean="0"/>
              <a:t>Crimes of accommodation and resistance, which </a:t>
            </a:r>
            <a:r>
              <a:rPr lang="en-GB" dirty="0" smtClean="0"/>
              <a:t>included:</a:t>
            </a:r>
          </a:p>
          <a:p>
            <a:r>
              <a:rPr lang="en-GB" i="1" dirty="0" smtClean="0"/>
              <a:t>predatory crimes such as burglary and theft;</a:t>
            </a:r>
          </a:p>
          <a:p>
            <a:r>
              <a:rPr lang="en-GB" dirty="0" smtClean="0"/>
              <a:t> </a:t>
            </a:r>
            <a:r>
              <a:rPr lang="en-GB" i="1" dirty="0" smtClean="0"/>
              <a:t>personal crimes such as robbery and homicide.</a:t>
            </a:r>
          </a:p>
          <a:p>
            <a:r>
              <a:rPr lang="en-GB" i="1" dirty="0" smtClean="0"/>
              <a:t>Crimes of resistance such as political crimes and </a:t>
            </a:r>
            <a:r>
              <a:rPr lang="en-GB" dirty="0" smtClean="0"/>
              <a:t>terrorism.” (</a:t>
            </a:r>
            <a:r>
              <a:rPr lang="en-GB" dirty="0" err="1" smtClean="0"/>
              <a:t>Newburn</a:t>
            </a:r>
            <a:r>
              <a:rPr lang="en-GB" dirty="0" smtClean="0"/>
              <a:t>, 2007:  272).</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en-GB" dirty="0" smtClean="0"/>
              <a:t>The New Criminology in Britain</a:t>
            </a:r>
            <a:endParaRPr lang="en-GB" dirty="0"/>
          </a:p>
        </p:txBody>
      </p:sp>
      <p:pic>
        <p:nvPicPr>
          <p:cNvPr id="4" name="3 İçerik Yer Tutucusu" descr="Image result for new criminology"/>
          <p:cNvPicPr>
            <a:picLocks noGrp="1"/>
          </p:cNvPicPr>
          <p:nvPr>
            <p:ph idx="1"/>
          </p:nvPr>
        </p:nvPicPr>
        <p:blipFill>
          <a:blip r:embed="rId2" cstate="print"/>
          <a:srcRect/>
          <a:stretch>
            <a:fillRect/>
          </a:stretch>
        </p:blipFill>
        <p:spPr bwMode="auto">
          <a:xfrm>
            <a:off x="2555776" y="1524000"/>
            <a:ext cx="3816424" cy="4929336"/>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Ian Taylor, Paul Walton and Jock Young  (1973) strictly criticised the existing criminological theories, following the New Deviancy Conference  as follows :</a:t>
            </a:r>
          </a:p>
          <a:p>
            <a:r>
              <a:rPr lang="en-GB" dirty="0" smtClean="0"/>
              <a:t>They gave a critique of structural mechanism behind control</a:t>
            </a:r>
            <a:endParaRPr lang="en-GB" dirty="0" smtClean="0"/>
          </a:p>
          <a:p>
            <a:r>
              <a:rPr lang="en-GB" dirty="0" smtClean="0"/>
              <a:t>They revealed  the material  interest  and conflicts  behind much </a:t>
            </a:r>
            <a:r>
              <a:rPr lang="en-GB" dirty="0" smtClean="0"/>
              <a:t>of the criminal process;</a:t>
            </a:r>
          </a:p>
          <a:p>
            <a:r>
              <a:rPr lang="en-GB" dirty="0" smtClean="0"/>
              <a:t>They sharply criticised the deterministic approach of the mainstream criminology towards human-being</a:t>
            </a:r>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They shad light on epistemological fallacies and inadequacies of the mainstream criminology</a:t>
            </a:r>
          </a:p>
          <a:p>
            <a:r>
              <a:rPr lang="en-GB" dirty="0" smtClean="0"/>
              <a:t>They addressed the necessity to establish ‘fully social theory of crime’.</a:t>
            </a:r>
          </a:p>
          <a:p>
            <a:r>
              <a:rPr lang="en-GB" dirty="0" smtClean="0"/>
              <a:t>They were sceptical of the theories of the 1970s such as labelling, new deviance</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dirty="0" smtClean="0"/>
              <a:t>“In </a:t>
            </a:r>
            <a:r>
              <a:rPr lang="en-GB" dirty="0" smtClean="0"/>
              <a:t>the United States in the late </a:t>
            </a:r>
            <a:r>
              <a:rPr lang="en-GB" dirty="0" smtClean="0"/>
              <a:t>1960s and </a:t>
            </a:r>
            <a:r>
              <a:rPr lang="en-GB" dirty="0" smtClean="0"/>
              <a:t>in the UK in the 1970s, feminist </a:t>
            </a:r>
            <a:r>
              <a:rPr lang="en-GB" dirty="0" smtClean="0"/>
              <a:t>scholarship has </a:t>
            </a:r>
            <a:r>
              <a:rPr lang="en-GB" dirty="0" smtClean="0"/>
              <a:t>been heavily critical of much mainstream </a:t>
            </a:r>
            <a:r>
              <a:rPr lang="en-GB" dirty="0" smtClean="0"/>
              <a:t>criminological theorising</a:t>
            </a:r>
            <a:r>
              <a:rPr lang="en-GB" dirty="0" smtClean="0"/>
              <a:t>. </a:t>
            </a:r>
            <a:r>
              <a:rPr lang="en-GB" dirty="0" err="1" smtClean="0"/>
              <a:t>Heidensohn</a:t>
            </a:r>
            <a:r>
              <a:rPr lang="en-GB" dirty="0" smtClean="0"/>
              <a:t> (1996: 111) </a:t>
            </a:r>
            <a:r>
              <a:rPr lang="en-GB" dirty="0" smtClean="0"/>
              <a:t>put it </a:t>
            </a:r>
            <a:r>
              <a:rPr lang="en-GB" dirty="0" smtClean="0"/>
              <a:t>starkly when she observed: ‘criminology, </a:t>
            </a:r>
            <a:r>
              <a:rPr lang="en-GB" dirty="0" smtClean="0"/>
              <a:t>mainstream and </a:t>
            </a:r>
            <a:r>
              <a:rPr lang="en-GB" dirty="0" smtClean="0"/>
              <a:t>tributary, has almost nothing to say </a:t>
            </a:r>
            <a:r>
              <a:rPr lang="en-GB" dirty="0" smtClean="0"/>
              <a:t>of interest </a:t>
            </a:r>
            <a:r>
              <a:rPr lang="en-GB" dirty="0" smtClean="0"/>
              <a:t>or importance about women</a:t>
            </a:r>
            <a:r>
              <a:rPr lang="en-GB" dirty="0" smtClean="0"/>
              <a:t>’.” (</a:t>
            </a:r>
            <a:r>
              <a:rPr lang="en-GB" dirty="0" err="1" smtClean="0"/>
              <a:t>Newburn</a:t>
            </a:r>
            <a:r>
              <a:rPr lang="en-GB" dirty="0" smtClean="0"/>
              <a:t>, 2007:  320)</a:t>
            </a:r>
            <a:endParaRPr lang="en-GB" dirty="0"/>
          </a:p>
        </p:txBody>
      </p:sp>
      <p:sp>
        <p:nvSpPr>
          <p:cNvPr id="2" name="1 Başlık"/>
          <p:cNvSpPr>
            <a:spLocks noGrp="1"/>
          </p:cNvSpPr>
          <p:nvPr>
            <p:ph type="title"/>
          </p:nvPr>
        </p:nvSpPr>
        <p:spPr/>
        <p:txBody>
          <a:bodyPr/>
          <a:lstStyle/>
          <a:p>
            <a:pPr algn="ctr"/>
            <a:r>
              <a:rPr lang="en-GB" dirty="0" smtClean="0"/>
              <a:t>Feminism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Karl Marx (1818 – 1883)</a:t>
            </a:r>
            <a:endParaRPr lang="en-GB" dirty="0"/>
          </a:p>
        </p:txBody>
      </p:sp>
      <p:pic>
        <p:nvPicPr>
          <p:cNvPr id="4" name="3 İçerik Yer Tutucusu" descr="Related image"/>
          <p:cNvPicPr>
            <a:picLocks noGrp="1"/>
          </p:cNvPicPr>
          <p:nvPr>
            <p:ph idx="1"/>
          </p:nvPr>
        </p:nvPicPr>
        <p:blipFill>
          <a:blip r:embed="rId2" cstate="print"/>
          <a:srcRect/>
          <a:stretch>
            <a:fillRect/>
          </a:stretch>
        </p:blipFill>
        <p:spPr bwMode="auto">
          <a:xfrm>
            <a:off x="2161840" y="1524000"/>
            <a:ext cx="4820319" cy="457200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“What </a:t>
            </a:r>
            <a:r>
              <a:rPr lang="en-GB" dirty="0" smtClean="0"/>
              <a:t>does it mean to be a feminist criminologist? </a:t>
            </a:r>
            <a:r>
              <a:rPr lang="en-GB" dirty="0" smtClean="0"/>
              <a:t>– the </a:t>
            </a:r>
            <a:r>
              <a:rPr lang="en-GB" dirty="0" smtClean="0"/>
              <a:t>short answer is that feminist criminology is </a:t>
            </a:r>
            <a:r>
              <a:rPr lang="en-GB" dirty="0" smtClean="0"/>
              <a:t>a paradigm </a:t>
            </a:r>
            <a:r>
              <a:rPr lang="en-GB" dirty="0" smtClean="0"/>
              <a:t>that studies and explains criminal </a:t>
            </a:r>
            <a:r>
              <a:rPr lang="en-GB" dirty="0" smtClean="0"/>
              <a:t>offending and </a:t>
            </a:r>
            <a:r>
              <a:rPr lang="en-GB" dirty="0" smtClean="0"/>
              <a:t>victimization, as well as institutional </a:t>
            </a:r>
            <a:r>
              <a:rPr lang="en-GB" dirty="0" smtClean="0"/>
              <a:t>responses to </a:t>
            </a:r>
            <a:r>
              <a:rPr lang="en-GB" dirty="0" smtClean="0"/>
              <a:t>these problems, as fundamentally gendered, </a:t>
            </a:r>
            <a:r>
              <a:rPr lang="en-GB" dirty="0" smtClean="0"/>
              <a:t>and that </a:t>
            </a:r>
            <a:r>
              <a:rPr lang="en-GB" dirty="0" smtClean="0"/>
              <a:t>emphasizes the importance of using the </a:t>
            </a:r>
            <a:r>
              <a:rPr lang="en-GB" dirty="0" smtClean="0"/>
              <a:t>scientific </a:t>
            </a:r>
            <a:r>
              <a:rPr lang="en-GB" dirty="0" smtClean="0"/>
              <a:t>knowledge we acquire from our study of </a:t>
            </a:r>
            <a:r>
              <a:rPr lang="en-GB" dirty="0" smtClean="0"/>
              <a:t>these issues </a:t>
            </a:r>
            <a:r>
              <a:rPr lang="en-GB" dirty="0" smtClean="0"/>
              <a:t>to </a:t>
            </a:r>
            <a:r>
              <a:rPr lang="en-GB" dirty="0" smtClean="0"/>
              <a:t>influence </a:t>
            </a:r>
            <a:r>
              <a:rPr lang="en-GB" dirty="0" smtClean="0"/>
              <a:t>the creation and </a:t>
            </a:r>
            <a:r>
              <a:rPr lang="en-GB" dirty="0" smtClean="0"/>
              <a:t>implementation of </a:t>
            </a:r>
            <a:r>
              <a:rPr lang="en-GB" dirty="0" smtClean="0"/>
              <a:t>public policy that will alleviate oppression </a:t>
            </a:r>
            <a:r>
              <a:rPr lang="en-GB" dirty="0" smtClean="0"/>
              <a:t>an contribute to </a:t>
            </a:r>
            <a:r>
              <a:rPr lang="en-GB" dirty="0" smtClean="0"/>
              <a:t>more equitable social relations and </a:t>
            </a:r>
            <a:r>
              <a:rPr lang="en-GB" dirty="0" smtClean="0"/>
              <a:t>social structures.” (</a:t>
            </a:r>
            <a:r>
              <a:rPr lang="en-GB" dirty="0" err="1" smtClean="0"/>
              <a:t>Newburn</a:t>
            </a:r>
            <a:r>
              <a:rPr lang="en-GB" dirty="0" smtClean="0"/>
              <a:t>, 2007: 328)</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556792"/>
            <a:ext cx="8229600" cy="4572000"/>
          </a:xfrm>
        </p:spPr>
        <p:txBody>
          <a:bodyPr>
            <a:normAutofit/>
          </a:bodyPr>
          <a:lstStyle/>
          <a:p>
            <a:pPr>
              <a:buNone/>
            </a:pPr>
            <a:r>
              <a:rPr lang="en-GB" dirty="0" smtClean="0"/>
              <a:t>Lombroso and </a:t>
            </a:r>
            <a:r>
              <a:rPr lang="en-GB" dirty="0" err="1" smtClean="0"/>
              <a:t>Ferrero</a:t>
            </a:r>
            <a:r>
              <a:rPr lang="en-GB" dirty="0" smtClean="0"/>
              <a:t> introduced a female criminal type</a:t>
            </a:r>
          </a:p>
          <a:p>
            <a:r>
              <a:rPr lang="en-GB" dirty="0" smtClean="0"/>
              <a:t> ‘</a:t>
            </a:r>
            <a:r>
              <a:rPr lang="en-GB" dirty="0" smtClean="0"/>
              <a:t>born female </a:t>
            </a:r>
            <a:r>
              <a:rPr lang="en-GB" dirty="0" smtClean="0"/>
              <a:t>criminals’ </a:t>
            </a:r>
          </a:p>
          <a:p>
            <a:r>
              <a:rPr lang="en-GB" dirty="0" smtClean="0"/>
              <a:t> </a:t>
            </a:r>
            <a:r>
              <a:rPr lang="en-GB" dirty="0" smtClean="0"/>
              <a:t>The </a:t>
            </a:r>
            <a:r>
              <a:rPr lang="en-GB" dirty="0" smtClean="0"/>
              <a:t>logic behind the argument was that  </a:t>
            </a:r>
            <a:r>
              <a:rPr lang="en-GB" dirty="0" smtClean="0"/>
              <a:t>women commit </a:t>
            </a:r>
            <a:r>
              <a:rPr lang="en-GB" dirty="0" smtClean="0"/>
              <a:t>less crime because they </a:t>
            </a:r>
            <a:r>
              <a:rPr lang="en-GB" dirty="0" smtClean="0"/>
              <a:t>are </a:t>
            </a:r>
            <a:r>
              <a:rPr lang="en-GB" dirty="0" smtClean="0"/>
              <a:t>genetically less developed than men. </a:t>
            </a:r>
          </a:p>
          <a:p>
            <a:r>
              <a:rPr lang="en-GB" dirty="0" smtClean="0"/>
              <a:t>For both, women are </a:t>
            </a:r>
            <a:r>
              <a:rPr lang="en-GB" dirty="0" smtClean="0"/>
              <a:t>more </a:t>
            </a:r>
            <a:r>
              <a:rPr lang="en-GB" dirty="0" smtClean="0"/>
              <a:t>regressive and primitive</a:t>
            </a:r>
          </a:p>
          <a:p>
            <a:r>
              <a:rPr lang="en-GB" dirty="0" smtClean="0"/>
              <a:t>The most common deviancy to be identified was prostitution for women.</a:t>
            </a:r>
            <a:endParaRPr lang="en-GB" dirty="0"/>
          </a:p>
        </p:txBody>
      </p:sp>
      <p:sp>
        <p:nvSpPr>
          <p:cNvPr id="2" name="1 Başlık"/>
          <p:cNvSpPr>
            <a:spLocks noGrp="1"/>
          </p:cNvSpPr>
          <p:nvPr>
            <p:ph type="title"/>
          </p:nvPr>
        </p:nvSpPr>
        <p:spPr/>
        <p:txBody>
          <a:bodyPr/>
          <a:lstStyle/>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en-GB" b="1" dirty="0" smtClean="0"/>
              <a:t>Frances </a:t>
            </a:r>
            <a:r>
              <a:rPr lang="en-GB" b="1" dirty="0" err="1" smtClean="0"/>
              <a:t>Heidensohn</a:t>
            </a:r>
            <a:r>
              <a:rPr lang="en-GB" b="1" dirty="0" smtClean="0"/>
              <a:t> </a:t>
            </a:r>
            <a:r>
              <a:rPr lang="en-GB" b="1" dirty="0" smtClean="0"/>
              <a:t>(1942 - )</a:t>
            </a:r>
            <a:endParaRPr lang="en-GB" b="1" dirty="0"/>
          </a:p>
        </p:txBody>
      </p:sp>
      <p:pic>
        <p:nvPicPr>
          <p:cNvPr id="4" name="3 İçerik Yer Tutucusu" descr="Expert Image"/>
          <p:cNvPicPr>
            <a:picLocks noGrp="1"/>
          </p:cNvPicPr>
          <p:nvPr>
            <p:ph idx="1"/>
          </p:nvPr>
        </p:nvPicPr>
        <p:blipFill>
          <a:blip r:embed="rId2" cstate="print"/>
          <a:srcRect/>
          <a:stretch>
            <a:fillRect/>
          </a:stretch>
        </p:blipFill>
        <p:spPr bwMode="auto">
          <a:xfrm>
            <a:off x="1043608" y="1844824"/>
            <a:ext cx="2880320" cy="3816424"/>
          </a:xfrm>
          <a:prstGeom prst="rect">
            <a:avLst/>
          </a:prstGeom>
          <a:noFill/>
          <a:ln w="9525">
            <a:noFill/>
            <a:miter lim="800000"/>
            <a:headEnd/>
            <a:tailEnd/>
          </a:ln>
        </p:spPr>
      </p:pic>
      <p:pic>
        <p:nvPicPr>
          <p:cNvPr id="5" name="4 Resim" descr="Image result"/>
          <p:cNvPicPr/>
          <p:nvPr/>
        </p:nvPicPr>
        <p:blipFill>
          <a:blip r:embed="rId3" cstate="print"/>
          <a:srcRect/>
          <a:stretch>
            <a:fillRect/>
          </a:stretch>
        </p:blipFill>
        <p:spPr bwMode="auto">
          <a:xfrm>
            <a:off x="4572000" y="1484784"/>
            <a:ext cx="3168352" cy="4536504"/>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Frances </a:t>
            </a:r>
            <a:r>
              <a:rPr lang="en-GB" dirty="0" err="1" smtClean="0"/>
              <a:t>Heidensohn</a:t>
            </a:r>
            <a:r>
              <a:rPr lang="en-GB" dirty="0" smtClean="0"/>
              <a:t> (1968) identified some elements of the failure to examine and research female deviance:</a:t>
            </a:r>
          </a:p>
          <a:p>
            <a:pPr marL="514350" indent="-514350">
              <a:buAutoNum type="arabicParenR"/>
            </a:pPr>
            <a:r>
              <a:rPr lang="en-GB" dirty="0" smtClean="0"/>
              <a:t>Almost no one has interest in female deviancy</a:t>
            </a:r>
          </a:p>
          <a:p>
            <a:pPr marL="514350" indent="-514350">
              <a:buAutoNum type="arabicParenR"/>
            </a:pPr>
            <a:r>
              <a:rPr lang="en-GB" dirty="0" smtClean="0"/>
              <a:t>Except for women’s criminality,  almost all sociological dimensions have been long studied</a:t>
            </a:r>
          </a:p>
          <a:p>
            <a:pPr marL="514350" indent="-514350">
              <a:buAutoNum type="arabicParenR"/>
            </a:pPr>
            <a:r>
              <a:rPr lang="en-GB" dirty="0" smtClean="0"/>
              <a:t>The </a:t>
            </a:r>
            <a:r>
              <a:rPr lang="en-GB" dirty="0" smtClean="0"/>
              <a:t>differences </a:t>
            </a:r>
            <a:r>
              <a:rPr lang="en-GB" dirty="0" smtClean="0"/>
              <a:t>between male and female criminality tend to have a kind of regularity </a:t>
            </a:r>
            <a:r>
              <a:rPr lang="en-GB" dirty="0" smtClean="0"/>
              <a:t>and </a:t>
            </a:r>
            <a:r>
              <a:rPr lang="en-GB" dirty="0" smtClean="0"/>
              <a:t>uniformity</a:t>
            </a:r>
          </a:p>
          <a:p>
            <a:r>
              <a:rPr lang="en-GB" dirty="0" smtClean="0"/>
              <a:t>‘treating delinquency </a:t>
            </a:r>
            <a:r>
              <a:rPr lang="en-GB" dirty="0" smtClean="0"/>
              <a:t>as normal made female </a:t>
            </a:r>
            <a:r>
              <a:rPr lang="en-GB" dirty="0" smtClean="0"/>
              <a:t>delinquency problematic </a:t>
            </a:r>
            <a:r>
              <a:rPr lang="en-GB" dirty="0" smtClean="0"/>
              <a:t>because it was both </a:t>
            </a:r>
            <a:r>
              <a:rPr lang="en-GB" dirty="0" smtClean="0"/>
              <a:t>statistically unusual </a:t>
            </a:r>
            <a:r>
              <a:rPr lang="en-GB" dirty="0" smtClean="0"/>
              <a:t>and also deemed role-inappropriate’ </a:t>
            </a:r>
            <a:r>
              <a:rPr lang="en-GB" dirty="0" smtClean="0"/>
              <a:t>(</a:t>
            </a:r>
            <a:r>
              <a:rPr lang="en-GB" dirty="0" err="1" smtClean="0"/>
              <a:t>Heidensohn</a:t>
            </a:r>
            <a:r>
              <a:rPr lang="en-GB" dirty="0" smtClean="0"/>
              <a:t>, 1996: 129</a:t>
            </a:r>
            <a:r>
              <a:rPr lang="en-GB" dirty="0" smtClean="0"/>
              <a:t>).</a:t>
            </a:r>
            <a:endParaRPr lang="en-GB" dirty="0" smtClean="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Criminality and delinquency </a:t>
            </a:r>
            <a:r>
              <a:rPr lang="en-GB" dirty="0" smtClean="0"/>
              <a:t>is </a:t>
            </a:r>
            <a:r>
              <a:rPr lang="en-GB" dirty="0" smtClean="0"/>
              <a:t>considered as something as masculine behaviour </a:t>
            </a:r>
          </a:p>
          <a:p>
            <a:r>
              <a:rPr lang="en-GB" dirty="0" smtClean="0"/>
              <a:t>So male delinquency has been ascribed much importance</a:t>
            </a:r>
          </a:p>
          <a:p>
            <a:r>
              <a:rPr lang="en-GB" dirty="0" smtClean="0"/>
              <a:t>The general tendency of seeing male criminality as primal leads to the general blindness in scientific circles that female delinquency is something unworthy to be studied or at least not that important...</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Why so silence of criminology?</a:t>
            </a:r>
          </a:p>
          <a:p>
            <a:r>
              <a:rPr lang="en-GB" dirty="0" err="1" smtClean="0"/>
              <a:t>Heidensohn</a:t>
            </a:r>
            <a:r>
              <a:rPr lang="en-GB" dirty="0" smtClean="0"/>
              <a:t> (1996) </a:t>
            </a:r>
            <a:r>
              <a:rPr lang="en-GB" dirty="0" smtClean="0"/>
              <a:t>introduces </a:t>
            </a:r>
            <a:r>
              <a:rPr lang="en-GB" dirty="0" smtClean="0"/>
              <a:t>four </a:t>
            </a:r>
            <a:r>
              <a:rPr lang="en-GB" dirty="0" smtClean="0"/>
              <a:t>points in explaining the silence:</a:t>
            </a:r>
            <a:endParaRPr lang="en-GB" dirty="0" smtClean="0"/>
          </a:p>
          <a:p>
            <a:pPr marL="514350" indent="-514350">
              <a:buAutoNum type="arabicParenR"/>
            </a:pPr>
            <a:r>
              <a:rPr lang="en-GB" dirty="0" smtClean="0"/>
              <a:t>‘</a:t>
            </a:r>
            <a:r>
              <a:rPr lang="en-GB" dirty="0" smtClean="0"/>
              <a:t>delinquent </a:t>
            </a:r>
            <a:r>
              <a:rPr lang="en-GB" dirty="0" smtClean="0"/>
              <a:t>machismo tradition</a:t>
            </a:r>
            <a:r>
              <a:rPr lang="en-GB" dirty="0" smtClean="0"/>
              <a:t>’  </a:t>
            </a:r>
            <a:r>
              <a:rPr lang="en-GB" dirty="0" smtClean="0"/>
              <a:t>defined in criminology as a sort of social type has made </a:t>
            </a:r>
            <a:r>
              <a:rPr lang="en-GB" dirty="0" smtClean="0"/>
              <a:t>male </a:t>
            </a:r>
            <a:r>
              <a:rPr lang="en-GB" dirty="0" smtClean="0"/>
              <a:t>deviance as someone heroic </a:t>
            </a:r>
            <a:r>
              <a:rPr lang="en-GB" dirty="0" smtClean="0"/>
              <a:t>and </a:t>
            </a:r>
            <a:r>
              <a:rPr lang="en-GB" dirty="0" smtClean="0"/>
              <a:t>romantic; </a:t>
            </a:r>
            <a:r>
              <a:rPr lang="en-GB" dirty="0" smtClean="0"/>
              <a:t>the “corner </a:t>
            </a:r>
            <a:r>
              <a:rPr lang="en-GB" dirty="0" smtClean="0"/>
              <a:t>boys” amazed </a:t>
            </a:r>
            <a:r>
              <a:rPr lang="en-GB" dirty="0" smtClean="0"/>
              <a:t>‘the “college </a:t>
            </a:r>
            <a:r>
              <a:rPr lang="en-GB" dirty="0" smtClean="0"/>
              <a:t>boys”.</a:t>
            </a:r>
          </a:p>
          <a:p>
            <a:pPr marL="514350" indent="-514350">
              <a:buAutoNum type="arabicParenR"/>
            </a:pPr>
            <a:r>
              <a:rPr lang="en-GB" dirty="0" smtClean="0"/>
              <a:t>The male dominant character of academia also influenced this tendency with the male trait of the language used like  </a:t>
            </a:r>
            <a:r>
              <a:rPr lang="en-GB" dirty="0" smtClean="0"/>
              <a:t>‘</a:t>
            </a:r>
            <a:r>
              <a:rPr lang="en-GB" dirty="0" smtClean="0"/>
              <a:t>founding fathers’ – all professors and higher positions are held by men and the prevalence of sexual stereotypes. </a:t>
            </a:r>
          </a:p>
          <a:p>
            <a:pPr marL="514350" indent="-514350">
              <a:buAutoNum type="arabicParenR"/>
            </a:pPr>
            <a:r>
              <a:rPr lang="en-GB" dirty="0" smtClean="0"/>
              <a:t>That the female offence does not draw so much attention is taken to its irrelevance and infrequency; there is apparently a bias </a:t>
            </a:r>
          </a:p>
          <a:p>
            <a:pPr marL="514350" indent="-514350">
              <a:buAutoNum type="arabicParenR"/>
            </a:pPr>
            <a:r>
              <a:rPr lang="en-GB" dirty="0" smtClean="0"/>
              <a:t>Sex difference can be easily disregarded as long as the aim is to find a position in the mainstream tradition of criminology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Carol Smart (1948 - )</a:t>
            </a:r>
            <a:endParaRPr lang="en-GB" dirty="0"/>
          </a:p>
        </p:txBody>
      </p:sp>
      <p:pic>
        <p:nvPicPr>
          <p:cNvPr id="4" name="3 İçerik Yer Tutucusu" descr="Image result for carol smart women and criminology"/>
          <p:cNvPicPr>
            <a:picLocks noGrp="1"/>
          </p:cNvPicPr>
          <p:nvPr>
            <p:ph idx="1"/>
          </p:nvPr>
        </p:nvPicPr>
        <p:blipFill>
          <a:blip r:embed="rId2" cstate="print"/>
          <a:srcRect/>
          <a:stretch>
            <a:fillRect/>
          </a:stretch>
        </p:blipFill>
        <p:spPr bwMode="auto">
          <a:xfrm>
            <a:off x="2771800" y="1576387"/>
            <a:ext cx="3228950" cy="4516909"/>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Smart also  examined the ways </a:t>
            </a:r>
            <a:r>
              <a:rPr lang="en-GB" dirty="0" smtClean="0"/>
              <a:t>in which women had been </a:t>
            </a:r>
            <a:r>
              <a:rPr lang="en-GB" dirty="0" smtClean="0"/>
              <a:t>made unimportant </a:t>
            </a:r>
            <a:r>
              <a:rPr lang="en-GB" dirty="0" smtClean="0"/>
              <a:t>in the study of crime and </a:t>
            </a:r>
            <a:r>
              <a:rPr lang="en-GB" dirty="0" smtClean="0"/>
              <a:t>deviance</a:t>
            </a:r>
            <a:endParaRPr lang="en-GB" dirty="0" smtClean="0"/>
          </a:p>
          <a:p>
            <a:r>
              <a:rPr lang="en-GB" dirty="0" smtClean="0"/>
              <a:t>And also she identified the way in which women are contained in criminological studies</a:t>
            </a:r>
          </a:p>
          <a:p>
            <a:r>
              <a:rPr lang="en-GB" dirty="0" smtClean="0"/>
              <a:t>She highlighted that women are studied by a research posture and approach which appears to be highly </a:t>
            </a:r>
            <a:r>
              <a:rPr lang="en-GB" dirty="0" smtClean="0"/>
              <a:t>sexist </a:t>
            </a:r>
            <a:r>
              <a:rPr lang="en-GB" dirty="0" smtClean="0"/>
              <a:t>and quite misogynist</a:t>
            </a:r>
            <a:r>
              <a:rPr lang="en-GB" dirty="0" smtClean="0"/>
              <a:t>.</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“The </a:t>
            </a:r>
            <a:r>
              <a:rPr lang="en-GB" dirty="0" smtClean="0"/>
              <a:t>problem which faces criminology is </a:t>
            </a:r>
            <a:r>
              <a:rPr lang="en-GB" dirty="0" smtClean="0"/>
              <a:t>not insignificant</a:t>
            </a:r>
            <a:r>
              <a:rPr lang="en-GB" dirty="0" smtClean="0"/>
              <a:t>, however, and, arguably, </a:t>
            </a:r>
            <a:r>
              <a:rPr lang="en-GB" dirty="0" smtClean="0"/>
              <a:t>its dilemma </a:t>
            </a:r>
            <a:r>
              <a:rPr lang="en-GB" dirty="0" smtClean="0"/>
              <a:t>is even more fundamental than </a:t>
            </a:r>
            <a:r>
              <a:rPr lang="en-GB" dirty="0" smtClean="0"/>
              <a:t>that facing </a:t>
            </a:r>
            <a:r>
              <a:rPr lang="en-GB" dirty="0" smtClean="0"/>
              <a:t>sociology. The whole </a:t>
            </a:r>
            <a:r>
              <a:rPr lang="en-GB" i="1" dirty="0" smtClean="0"/>
              <a:t>raison d’être </a:t>
            </a:r>
            <a:r>
              <a:rPr lang="en-GB" i="1" dirty="0" smtClean="0"/>
              <a:t>of criminology </a:t>
            </a:r>
            <a:r>
              <a:rPr lang="en-GB" dirty="0" smtClean="0"/>
              <a:t>is </a:t>
            </a:r>
            <a:r>
              <a:rPr lang="en-GB" dirty="0" smtClean="0"/>
              <a:t>that it addresses crime. It categorises </a:t>
            </a:r>
            <a:r>
              <a:rPr lang="en-GB" dirty="0" smtClean="0"/>
              <a:t>a vast </a:t>
            </a:r>
            <a:r>
              <a:rPr lang="en-GB" dirty="0" smtClean="0"/>
              <a:t>range of activities and treats them as if </a:t>
            </a:r>
            <a:r>
              <a:rPr lang="en-GB" dirty="0" smtClean="0"/>
              <a:t>they were </a:t>
            </a:r>
            <a:r>
              <a:rPr lang="en-GB" dirty="0" smtClean="0"/>
              <a:t>all subject to the same laws – whether </a:t>
            </a:r>
            <a:r>
              <a:rPr lang="en-GB" dirty="0" smtClean="0"/>
              <a:t>laws of </a:t>
            </a:r>
            <a:r>
              <a:rPr lang="en-GB" dirty="0" smtClean="0"/>
              <a:t>human behaviour, genetic inheritance, </a:t>
            </a:r>
            <a:r>
              <a:rPr lang="en-GB" dirty="0" smtClean="0"/>
              <a:t>economic rationality</a:t>
            </a:r>
            <a:r>
              <a:rPr lang="en-GB" dirty="0" smtClean="0"/>
              <a:t>, development or the like. </a:t>
            </a:r>
            <a:r>
              <a:rPr lang="en-GB" dirty="0" smtClean="0"/>
              <a:t>The</a:t>
            </a:r>
            <a:r>
              <a:rPr lang="en-GB" dirty="0" smtClean="0"/>
              <a:t> argument within criminology has always </a:t>
            </a:r>
            <a:r>
              <a:rPr lang="en-GB" dirty="0" smtClean="0"/>
              <a:t>been between </a:t>
            </a:r>
            <a:r>
              <a:rPr lang="en-GB" dirty="0" smtClean="0"/>
              <a:t>those who give primacy to one form </a:t>
            </a:r>
            <a:r>
              <a:rPr lang="en-GB" dirty="0" smtClean="0"/>
              <a:t>of explanation </a:t>
            </a:r>
            <a:r>
              <a:rPr lang="en-GB" dirty="0" smtClean="0"/>
              <a:t>rather than another. The thing </a:t>
            </a:r>
            <a:r>
              <a:rPr lang="en-GB" dirty="0" smtClean="0"/>
              <a:t>that criminology </a:t>
            </a:r>
            <a:r>
              <a:rPr lang="en-GB" dirty="0" smtClean="0"/>
              <a:t>cannot do is deconstruct crime. </a:t>
            </a:r>
            <a:r>
              <a:rPr lang="en-GB" dirty="0" smtClean="0"/>
              <a:t>It cannot </a:t>
            </a:r>
            <a:r>
              <a:rPr lang="en-GB" dirty="0" smtClean="0"/>
              <a:t>locate rape or child sexual abuse in </a:t>
            </a:r>
            <a:r>
              <a:rPr lang="en-GB" dirty="0" smtClean="0"/>
              <a:t>the domain </a:t>
            </a:r>
            <a:r>
              <a:rPr lang="en-GB" dirty="0" smtClean="0"/>
              <a:t>of sexuality, nor theft in the domain </a:t>
            </a:r>
            <a:r>
              <a:rPr lang="en-GB" dirty="0" smtClean="0"/>
              <a:t>of economic </a:t>
            </a:r>
            <a:r>
              <a:rPr lang="en-GB" dirty="0" smtClean="0"/>
              <a:t>activity, nor drug use in the domain </a:t>
            </a:r>
            <a:r>
              <a:rPr lang="en-GB" dirty="0" smtClean="0"/>
              <a:t>of health</a:t>
            </a:r>
            <a:r>
              <a:rPr lang="en-GB" dirty="0" smtClean="0"/>
              <a:t>, to do so would be to abandon </a:t>
            </a:r>
            <a:r>
              <a:rPr lang="en-GB" dirty="0" smtClean="0"/>
              <a:t>criminology to </a:t>
            </a:r>
            <a:r>
              <a:rPr lang="en-GB" dirty="0" smtClean="0"/>
              <a:t>sociology, but more important it </a:t>
            </a:r>
            <a:r>
              <a:rPr lang="en-GB" dirty="0" smtClean="0"/>
              <a:t>would involve </a:t>
            </a:r>
            <a:r>
              <a:rPr lang="en-GB" dirty="0" smtClean="0"/>
              <a:t>abandoning an idea of a </a:t>
            </a:r>
            <a:r>
              <a:rPr lang="en-GB" dirty="0" smtClean="0"/>
              <a:t>unified problem which </a:t>
            </a:r>
            <a:r>
              <a:rPr lang="en-GB" dirty="0" smtClean="0"/>
              <a:t>requires a </a:t>
            </a:r>
            <a:r>
              <a:rPr lang="en-GB" dirty="0" smtClean="0"/>
              <a:t>unified </a:t>
            </a:r>
            <a:r>
              <a:rPr lang="en-GB" dirty="0" smtClean="0"/>
              <a:t>response – at least at </a:t>
            </a:r>
            <a:r>
              <a:rPr lang="en-GB" dirty="0" smtClean="0"/>
              <a:t>the theoretical </a:t>
            </a:r>
            <a:r>
              <a:rPr lang="en-GB" dirty="0" smtClean="0"/>
              <a:t>level</a:t>
            </a:r>
            <a:r>
              <a:rPr lang="en-GB" dirty="0" smtClean="0"/>
              <a:t>.” (</a:t>
            </a:r>
            <a:r>
              <a:rPr lang="en-GB" dirty="0" smtClean="0"/>
              <a:t>Smart, 1990: 77)</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Marx not straightforwardly interested in crime </a:t>
            </a:r>
          </a:p>
          <a:p>
            <a:r>
              <a:rPr lang="en-GB" dirty="0" smtClean="0"/>
              <a:t>Rather he is political economist/having sociological lenses to reveal social inequality and distribution of power in society</a:t>
            </a:r>
          </a:p>
          <a:p>
            <a:r>
              <a:rPr lang="en-GB" dirty="0" smtClean="0"/>
              <a:t>Mode of production = relations of production + productive forces</a:t>
            </a:r>
          </a:p>
          <a:p>
            <a:r>
              <a:rPr lang="en-GB" dirty="0" smtClean="0"/>
              <a:t>However, his concepts and ideas have been very influential over centuries on criminologists</a:t>
            </a:r>
          </a:p>
          <a:p>
            <a:r>
              <a:rPr lang="en-GB" dirty="0" smtClean="0"/>
              <a:t>The source of radical &amp; critical criminology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“In the social production of their existence, men inevitably enter into definite relations, which are independent of their will, namely relations of production appropriate to a given stage of development of their material forces of production. The totality of these relations of production constitutes the economic structure of society, the real foundation, on which arises a legal and political superstructure and to which correspond definite forms of social consciousness. The mode of production of material life conditions the general character of the social, political, and intellectual life. It is not the consciousness of men that determines their existence, but their social existence that determines their consciousness. At a certain stage of development, the material productive forces of society come into conflict with the existing relations of production . . . Then begins an era of social revolution.” (Marx,  1857: 5–6)</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Structure (economic relations and forces determining human consciousness)</a:t>
            </a:r>
            <a:r>
              <a:rPr lang="en-GB" dirty="0" smtClean="0">
                <a:latin typeface="Calibri"/>
                <a:cs typeface="Calibri"/>
              </a:rPr>
              <a:t>→ superstructure (law, politics, ideology, etc.)</a:t>
            </a:r>
            <a:endParaRPr lang="en-GB" dirty="0" smtClean="0"/>
          </a:p>
          <a:p>
            <a:r>
              <a:rPr lang="en-GB" dirty="0" smtClean="0"/>
              <a:t>Capitalism, the latest stage of the development of modes of production, is  the one in which wealth has been concentrated at the hand of owners of the means of production </a:t>
            </a:r>
          </a:p>
          <a:p>
            <a:r>
              <a:rPr lang="en-GB" dirty="0" smtClean="0"/>
              <a:t>Capitalist society splits into classes (This is the base of contradiction)</a:t>
            </a:r>
          </a:p>
          <a:p>
            <a:r>
              <a:rPr lang="en-GB" dirty="0" smtClean="0"/>
              <a:t>the contradictions of capitalism will result in revolution</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b="1" dirty="0" smtClean="0"/>
              <a:t>Marx</a:t>
            </a:r>
            <a:r>
              <a:rPr lang="en-GB" dirty="0" smtClean="0"/>
              <a:t> (in the works of young Marx) highly humanist grasp of the social world: the essence of human nature taken to productive work – ‘species being’. </a:t>
            </a:r>
          </a:p>
          <a:p>
            <a:r>
              <a:rPr lang="en-GB" dirty="0" smtClean="0"/>
              <a:t>The rejection of  this essence, embodied on productive work, gives away to the emergence of degradation and demoralisation in human-being</a:t>
            </a:r>
          </a:p>
          <a:p>
            <a:r>
              <a:rPr lang="en-GB" dirty="0" smtClean="0"/>
              <a:t>Moral collapse leads up to the emergence of a class of criminal people – </a:t>
            </a:r>
            <a:r>
              <a:rPr lang="en-GB" dirty="0" err="1" smtClean="0"/>
              <a:t>lumpenproletariat</a:t>
            </a:r>
            <a:r>
              <a:rPr lang="en-GB" dirty="0" smtClean="0"/>
              <a:t> </a:t>
            </a:r>
          </a:p>
          <a:p>
            <a:r>
              <a:rPr lang="en-GB" dirty="0" smtClean="0"/>
              <a:t> The law is not something that binds the rights and interests of free people (citizens), but is the means (</a:t>
            </a:r>
            <a:r>
              <a:rPr lang="en-GB" dirty="0" err="1" smtClean="0"/>
              <a:t>superstructural</a:t>
            </a:r>
            <a:r>
              <a:rPr lang="en-GB" dirty="0" smtClean="0"/>
              <a:t> form) of class domination</a:t>
            </a:r>
          </a:p>
          <a:p>
            <a:r>
              <a:rPr lang="en-GB" dirty="0" smtClean="0"/>
              <a:t>The law reflects the interests of the dominant class.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Willem </a:t>
            </a:r>
            <a:r>
              <a:rPr lang="en-GB" dirty="0" err="1" smtClean="0"/>
              <a:t>Bonger</a:t>
            </a:r>
            <a:r>
              <a:rPr lang="en-GB" dirty="0" smtClean="0"/>
              <a:t> (1876 – 1940) </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2771800" y="1772816"/>
            <a:ext cx="3024336" cy="403244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For </a:t>
            </a:r>
            <a:r>
              <a:rPr lang="en-GB" b="1" dirty="0" err="1" smtClean="0"/>
              <a:t>Bonger</a:t>
            </a:r>
            <a:r>
              <a:rPr lang="en-GB" dirty="0" smtClean="0"/>
              <a:t>, the socio-economic inequalities of capitalism lead up to  the pursuit of self-interest that tend to induce crime and criminality</a:t>
            </a:r>
          </a:p>
          <a:p>
            <a:r>
              <a:rPr lang="en-GB" dirty="0" smtClean="0"/>
              <a:t>Individuals’ lack of control is the main source of modern capitalist society</a:t>
            </a:r>
          </a:p>
          <a:p>
            <a:r>
              <a:rPr lang="en-GB" dirty="0" smtClean="0"/>
              <a:t>The solution to the problem of capitalism, not lies in establishing more effective social control</a:t>
            </a:r>
          </a:p>
          <a:p>
            <a:r>
              <a:rPr lang="en-GB" dirty="0" smtClean="0"/>
              <a:t>The law of capitalist society does not punish the wealthy classes but the poor </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192</TotalTime>
  <Words>2381</Words>
  <Application>Microsoft Office PowerPoint</Application>
  <PresentationFormat>Ekran Gösterisi (4:3)</PresentationFormat>
  <Paragraphs>122</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Kağıt</vt:lpstr>
      <vt:lpstr>Marxism &amp; Feminism</vt:lpstr>
      <vt:lpstr>Slayt 2</vt:lpstr>
      <vt:lpstr>Karl Marx (1818 – 1883)</vt:lpstr>
      <vt:lpstr>Slayt 4</vt:lpstr>
      <vt:lpstr>Slayt 5</vt:lpstr>
      <vt:lpstr>Slayt 6</vt:lpstr>
      <vt:lpstr>Slayt 7</vt:lpstr>
      <vt:lpstr>Willem Bonger (1876 – 1940) </vt:lpstr>
      <vt:lpstr>Slayt 9</vt:lpstr>
      <vt:lpstr>Slayt 10</vt:lpstr>
      <vt:lpstr>George Bryan Vold (1896-1967)</vt:lpstr>
      <vt:lpstr>Slayt 12</vt:lpstr>
      <vt:lpstr>Austin Turk  (1934 - )</vt:lpstr>
      <vt:lpstr>Slayt 14</vt:lpstr>
      <vt:lpstr>Slayt 15</vt:lpstr>
      <vt:lpstr>Slayt 16</vt:lpstr>
      <vt:lpstr>Slayt 17</vt:lpstr>
      <vt:lpstr>William Chambliss (1933 – 2014)</vt:lpstr>
      <vt:lpstr>Slayt 19</vt:lpstr>
      <vt:lpstr>Slayt 20</vt:lpstr>
      <vt:lpstr>Slayt 21</vt:lpstr>
      <vt:lpstr>Richard Quinney (1934 - )</vt:lpstr>
      <vt:lpstr>Slayt 23</vt:lpstr>
      <vt:lpstr>Slayt 24</vt:lpstr>
      <vt:lpstr>Slayt 25</vt:lpstr>
      <vt:lpstr>The New Criminology in Britain</vt:lpstr>
      <vt:lpstr>Slayt 27</vt:lpstr>
      <vt:lpstr>Slayt 28</vt:lpstr>
      <vt:lpstr>Feminism </vt:lpstr>
      <vt:lpstr>Slayt 30</vt:lpstr>
      <vt:lpstr>Slayt 31</vt:lpstr>
      <vt:lpstr>Frances Heidensohn (1942 - )</vt:lpstr>
      <vt:lpstr>Slayt 33</vt:lpstr>
      <vt:lpstr>Slayt 34</vt:lpstr>
      <vt:lpstr>Slayt 35</vt:lpstr>
      <vt:lpstr>Carol Smart (1948 - )</vt:lpstr>
      <vt:lpstr>Slayt 37</vt:lpstr>
      <vt:lpstr>Slayt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Marxism &amp; Feminism</dc:title>
  <dc:creator>Boran Mercan</dc:creator>
  <cp:lastModifiedBy>Boran Mercan</cp:lastModifiedBy>
  <cp:revision>30</cp:revision>
  <dcterms:created xsi:type="dcterms:W3CDTF">2017-12-03T11:36:31Z</dcterms:created>
  <dcterms:modified xsi:type="dcterms:W3CDTF">2018-05-19T18:33:44Z</dcterms:modified>
</cp:coreProperties>
</file>