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E50C6-1421-4C1C-98C6-3684C8BF4CD2}" type="datetimeFigureOut">
              <a:rPr lang="tr-TR" smtClean="0"/>
              <a:pPr/>
              <a:t>17.07.2017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2327C-9F74-4B48-8027-EBF1903A5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600199"/>
          </a:xfrm>
        </p:spPr>
        <p:txBody>
          <a:bodyPr/>
          <a:lstStyle/>
          <a:p>
            <a:r>
              <a:rPr lang="tr-TR" dirty="0" smtClean="0"/>
              <a:t>KİMYASAL DENGE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29718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3800" dirty="0" smtClean="0">
                <a:solidFill>
                  <a:schemeClr val="tx1"/>
                </a:solidFill>
              </a:rPr>
              <a:t>A +B         C+D   şeklinde verilen bir reaksiyonda başlangıçta A ve B maddelerinin konsantrasyonlar yüksektir . Yani </a:t>
            </a:r>
            <a:r>
              <a:rPr lang="tr-TR" sz="3800" dirty="0" err="1" smtClean="0">
                <a:solidFill>
                  <a:schemeClr val="tx1"/>
                </a:solidFill>
              </a:rPr>
              <a:t>başlanıçta</a:t>
            </a:r>
            <a:r>
              <a:rPr lang="tr-TR" sz="3800" dirty="0" smtClean="0">
                <a:solidFill>
                  <a:schemeClr val="tx1"/>
                </a:solidFill>
              </a:rPr>
              <a:t> reaksiyon hızı  RH</a:t>
            </a:r>
            <a:r>
              <a:rPr lang="tr-TR" sz="3800" baseline="-25000" dirty="0" smtClean="0">
                <a:solidFill>
                  <a:schemeClr val="tx1"/>
                </a:solidFill>
              </a:rPr>
              <a:t>1</a:t>
            </a:r>
            <a:r>
              <a:rPr lang="tr-TR" sz="3800" dirty="0" smtClean="0">
                <a:solidFill>
                  <a:schemeClr val="tx1"/>
                </a:solidFill>
              </a:rPr>
              <a:t> = k</a:t>
            </a:r>
            <a:r>
              <a:rPr lang="tr-TR" sz="3800" baseline="-25000" dirty="0" smtClean="0">
                <a:solidFill>
                  <a:schemeClr val="tx1"/>
                </a:solidFill>
              </a:rPr>
              <a:t>1</a:t>
            </a:r>
            <a:r>
              <a:rPr lang="tr-TR" sz="3800" dirty="0" smtClean="0">
                <a:solidFill>
                  <a:schemeClr val="tx1"/>
                </a:solidFill>
              </a:rPr>
              <a:t>. [A].[B] şeklinde ifade edilmektedir. Reaksiyon devam ettikçe C ve D maddelerinin konsantrasyonları artmaya başlayacaktır. Yani  reaksiyon hızı RH</a:t>
            </a:r>
            <a:r>
              <a:rPr lang="tr-TR" sz="3800" baseline="-25000" dirty="0" smtClean="0">
                <a:solidFill>
                  <a:schemeClr val="tx1"/>
                </a:solidFill>
              </a:rPr>
              <a:t>2</a:t>
            </a:r>
            <a:r>
              <a:rPr lang="tr-TR" sz="3800" dirty="0" smtClean="0">
                <a:solidFill>
                  <a:schemeClr val="tx1"/>
                </a:solidFill>
              </a:rPr>
              <a:t> = k</a:t>
            </a:r>
            <a:r>
              <a:rPr lang="tr-TR" sz="3800" baseline="-25000" dirty="0" smtClean="0">
                <a:solidFill>
                  <a:schemeClr val="tx1"/>
                </a:solidFill>
              </a:rPr>
              <a:t>2</a:t>
            </a:r>
            <a:r>
              <a:rPr lang="tr-TR" sz="3800" dirty="0" smtClean="0">
                <a:solidFill>
                  <a:schemeClr val="tx1"/>
                </a:solidFill>
              </a:rPr>
              <a:t>[C][D] olmaktadır.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Sol Sağ Ok"/>
          <p:cNvSpPr/>
          <p:nvPr/>
        </p:nvSpPr>
        <p:spPr>
          <a:xfrm>
            <a:off x="2209800" y="2971800"/>
            <a:ext cx="762000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4. Katalizör ve Denge</a:t>
            </a:r>
          </a:p>
          <a:p>
            <a:endParaRPr lang="tr-TR" dirty="0"/>
          </a:p>
          <a:p>
            <a:pPr algn="just"/>
            <a:r>
              <a:rPr lang="tr-TR" dirty="0" smtClean="0"/>
              <a:t>Katalizör ilavesinin denge üzerine bir etkisinin olmadığı bilinmektedir. Katalizör ilavesi sadece reaksiyon dengeye ulaşırken hızını artırmak amacıyla kullanılmaktadır.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Kaynaklar</a:t>
            </a:r>
          </a:p>
          <a:p>
            <a:r>
              <a:rPr lang="tr-TR" dirty="0" smtClean="0"/>
              <a:t>1. Temel Kimya 2, Peter ATKİNS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Loretta</a:t>
            </a:r>
            <a:r>
              <a:rPr lang="tr-TR" dirty="0" smtClean="0"/>
              <a:t> </a:t>
            </a:r>
            <a:r>
              <a:rPr lang="tr-TR" dirty="0" err="1" smtClean="0"/>
              <a:t>Jones</a:t>
            </a:r>
            <a:r>
              <a:rPr lang="tr-TR" dirty="0" smtClean="0"/>
              <a:t> Çeviri Editörleri , E.Kılıç,F.Köseoğlu ,H.Yılmaz</a:t>
            </a:r>
          </a:p>
          <a:p>
            <a:r>
              <a:rPr lang="tr-TR" dirty="0" smtClean="0"/>
              <a:t>2.Temel Kimya , M.J.</a:t>
            </a:r>
            <a:r>
              <a:rPr lang="tr-TR" dirty="0" err="1" smtClean="0"/>
              <a:t>Sienko</a:t>
            </a:r>
            <a:r>
              <a:rPr lang="tr-TR" dirty="0" smtClean="0"/>
              <a:t> , R.A. </a:t>
            </a:r>
          </a:p>
          <a:p>
            <a:r>
              <a:rPr lang="tr-TR" dirty="0" smtClean="0"/>
              <a:t> </a:t>
            </a:r>
            <a:r>
              <a:rPr lang="tr-TR" dirty="0" smtClean="0"/>
              <a:t>  </a:t>
            </a:r>
            <a:r>
              <a:rPr lang="tr-TR" dirty="0" err="1" smtClean="0"/>
              <a:t>Plane</a:t>
            </a:r>
            <a:r>
              <a:rPr lang="tr-TR" dirty="0" smtClean="0"/>
              <a:t>,</a:t>
            </a:r>
            <a:r>
              <a:rPr lang="tr-TR" dirty="0" err="1" smtClean="0"/>
              <a:t>Principles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endParaRPr lang="tr-TR" dirty="0" smtClean="0"/>
          </a:p>
          <a:p>
            <a:r>
              <a:rPr lang="tr-TR" dirty="0" smtClean="0"/>
              <a:t>3. Genel Kimya İlkeler ve modern uygulamalar </a:t>
            </a:r>
          </a:p>
          <a:p>
            <a:r>
              <a:rPr lang="tr-TR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Petruccı</a:t>
            </a:r>
            <a:r>
              <a:rPr lang="tr-TR" dirty="0" smtClean="0"/>
              <a:t> </a:t>
            </a:r>
            <a:r>
              <a:rPr lang="tr-TR" dirty="0" err="1" smtClean="0"/>
              <a:t>Herring</a:t>
            </a:r>
            <a:r>
              <a:rPr lang="tr-TR" dirty="0" smtClean="0"/>
              <a:t>  </a:t>
            </a:r>
            <a:r>
              <a:rPr lang="tr-TR" dirty="0" err="1" smtClean="0"/>
              <a:t>Madura</a:t>
            </a:r>
            <a:r>
              <a:rPr lang="tr-TR" dirty="0" smtClean="0"/>
              <a:t> </a:t>
            </a:r>
            <a:r>
              <a:rPr lang="tr-TR" dirty="0" err="1" smtClean="0"/>
              <a:t>Bissonnette</a:t>
            </a:r>
            <a:r>
              <a:rPr lang="tr-TR" dirty="0" smtClean="0"/>
              <a:t>, Çevirenler T.Uyar, S.Aksoy, R. İnam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Reaksiyon devam ettikçe öyle bir an </a:t>
            </a:r>
            <a:r>
              <a:rPr lang="tr-TR" dirty="0" err="1" smtClean="0"/>
              <a:t>gelirki</a:t>
            </a:r>
            <a:r>
              <a:rPr lang="tr-TR" dirty="0" smtClean="0"/>
              <a:t> RH</a:t>
            </a:r>
            <a:r>
              <a:rPr lang="tr-TR" baseline="-25000" dirty="0" smtClean="0"/>
              <a:t>1</a:t>
            </a:r>
            <a:r>
              <a:rPr lang="tr-TR" dirty="0" smtClean="0"/>
              <a:t>=RH</a:t>
            </a:r>
            <a:r>
              <a:rPr lang="tr-TR" baseline="-25000" dirty="0" smtClean="0"/>
              <a:t>2</a:t>
            </a:r>
            <a:r>
              <a:rPr lang="tr-TR" dirty="0" smtClean="0"/>
              <a:t> olur o an kimyasal denge anı olarak tanımlanmaktadır. Matematiksel olarak ;</a:t>
            </a:r>
          </a:p>
          <a:p>
            <a:pPr algn="just"/>
            <a:r>
              <a:rPr lang="tr-TR" dirty="0"/>
              <a:t> </a:t>
            </a:r>
            <a:r>
              <a:rPr lang="tr-TR" dirty="0" smtClean="0"/>
              <a:t>k</a:t>
            </a:r>
            <a:r>
              <a:rPr lang="tr-TR" baseline="-25000" dirty="0" smtClean="0"/>
              <a:t>1</a:t>
            </a:r>
            <a:r>
              <a:rPr lang="tr-TR" dirty="0" smtClean="0"/>
              <a:t>[A].[B] = k</a:t>
            </a:r>
            <a:r>
              <a:rPr lang="tr-TR" baseline="-25000" dirty="0" smtClean="0"/>
              <a:t>2</a:t>
            </a:r>
            <a:r>
              <a:rPr lang="tr-TR" dirty="0" smtClean="0"/>
              <a:t>[C][D]   şeklinde formüle edilmektedir. </a:t>
            </a:r>
          </a:p>
          <a:p>
            <a:pPr algn="just"/>
            <a:r>
              <a:rPr lang="tr-TR" dirty="0" err="1" smtClean="0"/>
              <a:t>K</a:t>
            </a:r>
            <a:r>
              <a:rPr lang="tr-TR" baseline="-25000" dirty="0" err="1" smtClean="0"/>
              <a:t>d</a:t>
            </a:r>
            <a:r>
              <a:rPr lang="tr-TR" dirty="0" smtClean="0"/>
              <a:t>= Kimyasal denge = k</a:t>
            </a:r>
            <a:r>
              <a:rPr lang="tr-TR" baseline="-25000" dirty="0" smtClean="0"/>
              <a:t>1</a:t>
            </a:r>
            <a:r>
              <a:rPr lang="tr-TR" dirty="0" smtClean="0"/>
              <a:t>/k</a:t>
            </a:r>
            <a:r>
              <a:rPr lang="tr-TR" baseline="-25000" dirty="0" smtClean="0"/>
              <a:t>2</a:t>
            </a:r>
            <a:r>
              <a:rPr lang="tr-TR" dirty="0" smtClean="0"/>
              <a:t> = [A][B]/[C][D] 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Olarak ifade edilmektedir.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Kimyasal denge ifadesi genel olarak ifade edilirse , </a:t>
            </a:r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tr-TR" dirty="0" err="1" smtClean="0"/>
              <a:t>Aa</a:t>
            </a:r>
            <a:r>
              <a:rPr lang="tr-TR" dirty="0" smtClean="0"/>
              <a:t>+</a:t>
            </a:r>
            <a:r>
              <a:rPr lang="tr-TR" dirty="0" err="1" smtClean="0"/>
              <a:t>Bb</a:t>
            </a:r>
            <a:r>
              <a:rPr lang="tr-TR" dirty="0" smtClean="0"/>
              <a:t>       </a:t>
            </a:r>
            <a:r>
              <a:rPr lang="tr-TR" dirty="0" err="1" smtClean="0"/>
              <a:t>Cc</a:t>
            </a:r>
            <a:r>
              <a:rPr lang="tr-TR" dirty="0" smtClean="0"/>
              <a:t>  +</a:t>
            </a:r>
            <a:r>
              <a:rPr lang="tr-TR" dirty="0" err="1" smtClean="0"/>
              <a:t>Dd</a:t>
            </a:r>
            <a:r>
              <a:rPr lang="tr-TR" dirty="0" smtClean="0"/>
              <a:t>  şeklindeki bir reaksiyon için kimyasal denge ifadesi 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r>
              <a:rPr lang="tr-TR" dirty="0" err="1" smtClean="0"/>
              <a:t>Kd</a:t>
            </a:r>
            <a:r>
              <a:rPr lang="tr-TR" dirty="0" smtClean="0"/>
              <a:t>  =  [a]</a:t>
            </a:r>
            <a:r>
              <a:rPr lang="tr-TR" baseline="30000" dirty="0" smtClean="0"/>
              <a:t>A</a:t>
            </a:r>
            <a:r>
              <a:rPr lang="tr-TR" dirty="0" smtClean="0"/>
              <a:t> [b]</a:t>
            </a:r>
            <a:r>
              <a:rPr lang="tr-TR" baseline="30000" dirty="0" smtClean="0"/>
              <a:t>B</a:t>
            </a:r>
            <a:r>
              <a:rPr lang="tr-TR" dirty="0" smtClean="0"/>
              <a:t> / [c]</a:t>
            </a:r>
            <a:r>
              <a:rPr lang="tr-TR" baseline="30000" dirty="0" smtClean="0"/>
              <a:t>C</a:t>
            </a:r>
            <a:r>
              <a:rPr lang="tr-TR" dirty="0" smtClean="0"/>
              <a:t> [d]</a:t>
            </a:r>
            <a:r>
              <a:rPr lang="tr-TR" baseline="30000" dirty="0" smtClean="0"/>
              <a:t>D   </a:t>
            </a:r>
          </a:p>
          <a:p>
            <a:pPr algn="just"/>
            <a:r>
              <a:rPr lang="tr-TR" dirty="0" smtClean="0"/>
              <a:t>Şeklinde ifade edilmektedir.</a:t>
            </a:r>
            <a:endParaRPr lang="tr-TR" dirty="0"/>
          </a:p>
        </p:txBody>
      </p:sp>
      <p:sp>
        <p:nvSpPr>
          <p:cNvPr id="4" name="3 Sol Sağ Ok"/>
          <p:cNvSpPr/>
          <p:nvPr/>
        </p:nvSpPr>
        <p:spPr>
          <a:xfrm>
            <a:off x="1828800" y="2895600"/>
            <a:ext cx="457200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Özet olarak denge sabiti ifadesi ;  ürün </a:t>
            </a:r>
            <a:r>
              <a:rPr lang="tr-TR" dirty="0" err="1" smtClean="0"/>
              <a:t>derişimleri</a:t>
            </a:r>
            <a:r>
              <a:rPr lang="tr-TR" dirty="0" smtClean="0"/>
              <a:t> çarpımının </a:t>
            </a:r>
            <a:r>
              <a:rPr lang="tr-TR" dirty="0" err="1" smtClean="0"/>
              <a:t>reaktant</a:t>
            </a:r>
            <a:r>
              <a:rPr lang="tr-TR" dirty="0" smtClean="0"/>
              <a:t> </a:t>
            </a:r>
            <a:r>
              <a:rPr lang="tr-TR" dirty="0" err="1" smtClean="0"/>
              <a:t>derişimleri</a:t>
            </a:r>
            <a:r>
              <a:rPr lang="tr-TR" dirty="0" smtClean="0"/>
              <a:t> çarpımına bölünmesi olarak tanımlanmaktadır.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Reaksiyona giren ve oluşan ürünleri birden fazla sayıda faza sahip olan reaksiyonlara heterojen reaksiyonlar adı verilmektedir.</a:t>
            </a:r>
          </a:p>
          <a:p>
            <a:pPr algn="just"/>
            <a:r>
              <a:rPr lang="tr-TR" dirty="0" err="1" smtClean="0"/>
              <a:t>Ni</a:t>
            </a:r>
            <a:r>
              <a:rPr lang="tr-TR" dirty="0" smtClean="0"/>
              <a:t>(k)+ CO(g)          </a:t>
            </a:r>
            <a:r>
              <a:rPr lang="tr-TR" dirty="0" err="1" smtClean="0"/>
              <a:t>Ni</a:t>
            </a:r>
            <a:r>
              <a:rPr lang="tr-TR" dirty="0" smtClean="0"/>
              <a:t>(CO)</a:t>
            </a:r>
            <a:r>
              <a:rPr lang="tr-TR" baseline="-25000" dirty="0" smtClean="0"/>
              <a:t>4</a:t>
            </a:r>
            <a:r>
              <a:rPr lang="tr-TR" dirty="0" smtClean="0"/>
              <a:t>(g)      şeklindeki reaksiyon heterojen bir reaksiyon olup bu tür reaksiyonlarda denge eşitliğini yazarken ,</a:t>
            </a:r>
          </a:p>
          <a:p>
            <a:pPr algn="just"/>
            <a:r>
              <a:rPr lang="tr-TR" dirty="0" err="1" smtClean="0"/>
              <a:t>K</a:t>
            </a:r>
            <a:r>
              <a:rPr lang="tr-TR" baseline="-25000" dirty="0" err="1" smtClean="0"/>
              <a:t>d</a:t>
            </a:r>
            <a:r>
              <a:rPr lang="tr-TR" dirty="0" smtClean="0"/>
              <a:t>= [</a:t>
            </a:r>
            <a:r>
              <a:rPr lang="tr-TR" dirty="0" err="1" smtClean="0"/>
              <a:t>Ni</a:t>
            </a:r>
            <a:r>
              <a:rPr lang="tr-TR" dirty="0" smtClean="0"/>
              <a:t>(CO)</a:t>
            </a:r>
            <a:r>
              <a:rPr lang="tr-TR" baseline="-25000" dirty="0" smtClean="0"/>
              <a:t>4</a:t>
            </a:r>
            <a:r>
              <a:rPr lang="tr-TR" dirty="0" smtClean="0"/>
              <a:t>]/[CO] olarak yazılmaktadır. Denge ifadesinde </a:t>
            </a:r>
            <a:r>
              <a:rPr lang="tr-TR" dirty="0" err="1" smtClean="0"/>
              <a:t>Ni</a:t>
            </a:r>
            <a:r>
              <a:rPr lang="tr-TR" dirty="0" smtClean="0"/>
              <a:t> yer almamaktadır. Bunun nedeni saf katı veya sıvının </a:t>
            </a:r>
            <a:r>
              <a:rPr lang="tr-TR" dirty="0" err="1" smtClean="0"/>
              <a:t>molar</a:t>
            </a:r>
            <a:r>
              <a:rPr lang="tr-TR" dirty="0" smtClean="0"/>
              <a:t> konsantrasyonlarının sabit olmasıdır.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ol Sağ Ok"/>
          <p:cNvSpPr/>
          <p:nvPr/>
        </p:nvSpPr>
        <p:spPr>
          <a:xfrm>
            <a:off x="3200400" y="3352800"/>
            <a:ext cx="304800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Gaz içeren bir denge örneklerinde gazların </a:t>
            </a:r>
            <a:r>
              <a:rPr lang="tr-TR" dirty="0" err="1" smtClean="0"/>
              <a:t>molar</a:t>
            </a:r>
            <a:r>
              <a:rPr lang="tr-TR" dirty="0" smtClean="0"/>
              <a:t> konsantrasyonları yerine kısmi basınçları yer almaktadır. Kısmi basınç cinsinden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d</a:t>
            </a:r>
            <a:r>
              <a:rPr lang="tr-TR" dirty="0" smtClean="0"/>
              <a:t> ifadesi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p</a:t>
            </a:r>
            <a:r>
              <a:rPr lang="tr-TR" dirty="0" smtClean="0"/>
              <a:t> olarak gösterilmektedir. </a:t>
            </a:r>
          </a:p>
          <a:p>
            <a:pPr algn="just"/>
            <a:r>
              <a:rPr lang="tr-TR" dirty="0" smtClean="0"/>
              <a:t>Örneğin  A(k)+ B(g)       C(k) şeklindeki bir reaksiyon için basınç cinsinden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p</a:t>
            </a:r>
            <a:r>
              <a:rPr lang="tr-TR" dirty="0" smtClean="0"/>
              <a:t> = P</a:t>
            </a:r>
            <a:r>
              <a:rPr lang="tr-TR" baseline="-25000" dirty="0" smtClean="0"/>
              <a:t>B </a:t>
            </a:r>
            <a:r>
              <a:rPr lang="tr-TR" dirty="0" smtClean="0"/>
              <a:t>şeklinde yazılmakta ve hesaplanmaktadır.</a:t>
            </a:r>
            <a:endParaRPr lang="tr-TR" dirty="0"/>
          </a:p>
        </p:txBody>
      </p:sp>
      <p:sp>
        <p:nvSpPr>
          <p:cNvPr id="5" name="4 Sol Sağ Ok"/>
          <p:cNvSpPr/>
          <p:nvPr/>
        </p:nvSpPr>
        <p:spPr>
          <a:xfrm>
            <a:off x="4572000" y="4343400"/>
            <a:ext cx="533400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Bir kimyasal reaksiyonun yönünü tespit edebilmek için öncelikle reaksiyon oranını yani ürünler </a:t>
            </a:r>
            <a:r>
              <a:rPr lang="tr-TR" dirty="0" err="1" smtClean="0"/>
              <a:t>molar</a:t>
            </a:r>
            <a:r>
              <a:rPr lang="tr-TR" dirty="0" smtClean="0"/>
              <a:t> konsantrasyonu/ girenlerin </a:t>
            </a:r>
            <a:r>
              <a:rPr lang="tr-TR" dirty="0" err="1" smtClean="0"/>
              <a:t>molar</a:t>
            </a:r>
            <a:r>
              <a:rPr lang="tr-TR" dirty="0" smtClean="0"/>
              <a:t> konsantrasyon oranlarını hesaplanması gerekir. Eğer reaksiyon oranı </a:t>
            </a:r>
            <a:r>
              <a:rPr lang="tr-TR" dirty="0" err="1" smtClean="0"/>
              <a:t>Kd</a:t>
            </a:r>
            <a:r>
              <a:rPr lang="tr-TR" dirty="0" smtClean="0"/>
              <a:t> değerinden büyük ise ürünlerin konsantrasyonları dengedekinden daha büyük , reaksiyon oranı </a:t>
            </a:r>
            <a:r>
              <a:rPr lang="tr-TR" dirty="0" err="1" smtClean="0"/>
              <a:t>kd</a:t>
            </a:r>
            <a:r>
              <a:rPr lang="tr-TR" dirty="0" smtClean="0"/>
              <a:t> değerinden daha küçük ise ürünlerin konsantrasyonu dengedekinden daha küçük ve reaksiyon oranı </a:t>
            </a:r>
            <a:r>
              <a:rPr lang="tr-TR" dirty="0" err="1" smtClean="0"/>
              <a:t>Kd</a:t>
            </a:r>
            <a:r>
              <a:rPr lang="tr-TR" dirty="0" smtClean="0"/>
              <a:t> ye eşit ise sistem dengededir denilmektedir.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Dengenin Değişkenlere Tepkisi</a:t>
            </a:r>
          </a:p>
          <a:p>
            <a:r>
              <a:rPr lang="tr-TR" dirty="0" smtClean="0"/>
              <a:t>1. Ortama madde ilavesi veya ortamdan madde uzaklaştırılması :</a:t>
            </a:r>
          </a:p>
          <a:p>
            <a:r>
              <a:rPr lang="tr-TR" dirty="0" smtClean="0"/>
              <a:t>Reaksiyon ortamına giren maddelerden birinin ilave edilmesi sonucunda reaksiyon ilave edilen maddeyi harcama yönünde hareketlenir ve bir müddet sonra denge tekrar sabit hale gelecektir.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2.Reaksiyon Karışımının sıkıştırılması;</a:t>
            </a:r>
          </a:p>
          <a:p>
            <a:pPr algn="just"/>
            <a:r>
              <a:rPr lang="tr-TR" dirty="0" smtClean="0"/>
              <a:t>Reaksiyon karışımının sıkıştırılması sonucunda oluşan basınçtaki artışı azaltan şekilde eğilim gösterecektir.</a:t>
            </a:r>
          </a:p>
          <a:p>
            <a:pPr algn="just"/>
            <a:r>
              <a:rPr lang="tr-TR" dirty="0" smtClean="0"/>
              <a:t>3. Sıcaklık ve Denge</a:t>
            </a:r>
          </a:p>
          <a:p>
            <a:pPr algn="just"/>
            <a:r>
              <a:rPr lang="tr-TR" dirty="0" smtClean="0"/>
              <a:t>Sıcaklık gerek ekzotermik ve gerekse endotermik reaksiyonlarda denge üzerine doğrudan etki eden bir parametredir.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478</Words>
  <Application>Microsoft Office PowerPoint</Application>
  <PresentationFormat>Ekran Gösterisi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KİMYASAL DENGE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KİMYASAL DENGE</dc:title>
  <dc:creator>Ecehan</dc:creator>
  <cp:lastModifiedBy>başkan</cp:lastModifiedBy>
  <cp:revision>17</cp:revision>
  <dcterms:created xsi:type="dcterms:W3CDTF">2017-07-11T16:40:27Z</dcterms:created>
  <dcterms:modified xsi:type="dcterms:W3CDTF">2017-07-17T09:36:23Z</dcterms:modified>
</cp:coreProperties>
</file>