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9" r:id="rId6"/>
    <p:sldId id="268" r:id="rId7"/>
    <p:sldId id="259" r:id="rId8"/>
    <p:sldId id="271" r:id="rId9"/>
    <p:sldId id="270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Arial Black" pitchFamily="34" charset="0"/>
              </a:rPr>
              <a:t>DRAMA SÜRECİNDEKİ ÖĞELER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smtClean="0">
                <a:latin typeface="Arial Black" pitchFamily="34" charset="0"/>
              </a:rPr>
              <a:t>Can Yaşar, M. (2011). Drama Uygulama Aşamaları. İlköğretimde Drama. </a:t>
            </a:r>
            <a:r>
              <a:rPr lang="tr-TR" sz="2000" dirty="0" err="1" smtClean="0">
                <a:latin typeface="Arial Black" pitchFamily="34" charset="0"/>
              </a:rPr>
              <a:t>Edt</a:t>
            </a:r>
            <a:r>
              <a:rPr lang="tr-TR" sz="2000" dirty="0" smtClean="0">
                <a:latin typeface="Arial Black" pitchFamily="34" charset="0"/>
              </a:rPr>
              <a:t>.:Aysel KÖKSAL AKYOL.S: 75-86. İstanbul: Kriter Yayınları</a:t>
            </a:r>
            <a:endParaRPr lang="tr-TR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sürecinde grubun yapısı ve katılımcıların özellikleri dikkate alınarak bir esneklik içerisinde izlenmesi gereken bir sıralama bulunmaktadır.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r-TR" sz="3600" dirty="0" smtClean="0">
              <a:latin typeface="Arial Black" pitchFamily="34" charset="0"/>
            </a:endParaRPr>
          </a:p>
          <a:p>
            <a:r>
              <a:rPr lang="tr-TR" sz="3600" dirty="0" smtClean="0">
                <a:latin typeface="Arial Black" pitchFamily="34" charset="0"/>
              </a:rPr>
              <a:t>Drama sürecinde olması gereken uygulama aşamaları şunlardır:</a:t>
            </a:r>
          </a:p>
          <a:p>
            <a:endParaRPr lang="tr-TR" sz="36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Isınma Çalışmaları</a:t>
            </a:r>
          </a:p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Esas Çalışma</a:t>
            </a:r>
          </a:p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Değerlendirme Çalışmaları</a:t>
            </a:r>
          </a:p>
          <a:p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dirty="0" smtClean="0">
                <a:latin typeface="Arial Black" pitchFamily="34" charset="0"/>
              </a:rPr>
              <a:t>Isınma Çalışmaları</a:t>
            </a:r>
          </a:p>
          <a:p>
            <a:endParaRPr lang="tr-TR" sz="4000" dirty="0" smtClean="0">
              <a:latin typeface="Arial Black" pitchFamily="34" charset="0"/>
            </a:endParaRPr>
          </a:p>
          <a:p>
            <a:r>
              <a:rPr lang="tr-TR" sz="3600" dirty="0" smtClean="0">
                <a:latin typeface="Arial Black" pitchFamily="34" charset="0"/>
              </a:rPr>
              <a:t>Isınma çalışmaları, bedensel ve düşünse hazırlanmaya yönelik etkinliklerden oluşmaktadır. </a:t>
            </a:r>
          </a:p>
          <a:p>
            <a:pPr algn="ctr"/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3600" dirty="0" smtClean="0">
                <a:latin typeface="Arial Black" pitchFamily="34" charset="0"/>
              </a:rPr>
              <a:t>Temelde eğlendirici olması gereken bu oyunlar, liderin ve katılımcıların hem birbirlerine ısınmalarını hem de çalışılacak konuya hazırlanmalarını kolaylaştırabilir.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dirty="0" smtClean="0">
                <a:latin typeface="Arial Black" pitchFamily="34" charset="0"/>
              </a:rPr>
              <a:t>Esas Çalışma</a:t>
            </a:r>
          </a:p>
          <a:p>
            <a:r>
              <a:rPr lang="tr-TR" sz="3600" dirty="0" err="1" smtClean="0">
                <a:latin typeface="Arial Black" pitchFamily="34" charset="0"/>
              </a:rPr>
              <a:t>Dramanın</a:t>
            </a:r>
            <a:r>
              <a:rPr lang="tr-TR" sz="3600" dirty="0" smtClean="0">
                <a:latin typeface="Arial Black" pitchFamily="34" charset="0"/>
              </a:rPr>
              <a:t> en önemli bölümünü oluşturan bu aşama, </a:t>
            </a:r>
            <a:r>
              <a:rPr lang="tr-TR" sz="3600" dirty="0" smtClean="0">
                <a:latin typeface="Arial Black" pitchFamily="34" charset="0"/>
              </a:rPr>
              <a:t>oluşum</a:t>
            </a:r>
            <a:r>
              <a:rPr lang="tr-TR" sz="3600" dirty="0" smtClean="0">
                <a:latin typeface="Arial Black" pitchFamily="34" charset="0"/>
              </a:rPr>
              <a:t>, oyun, doğaçlama, ana çalışma, esas çalışma gibi farklı şekillerde adlandırılmaktadır.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Esas çalışmada </a:t>
            </a:r>
            <a:r>
              <a:rPr lang="tr-TR" sz="3600" dirty="0" smtClean="0">
                <a:latin typeface="Arial Black" pitchFamily="34" charset="0"/>
              </a:rPr>
              <a:t>farklı </a:t>
            </a:r>
            <a:r>
              <a:rPr lang="tr-TR" sz="3600" dirty="0" smtClean="0">
                <a:latin typeface="Arial Black" pitchFamily="34" charset="0"/>
              </a:rPr>
              <a:t>araç, gereç ve malzemeler kullanılabilir.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Değerlendirme Çalışmaları</a:t>
            </a:r>
          </a:p>
          <a:p>
            <a:pPr algn="ctr"/>
            <a:endParaRPr lang="tr-TR" sz="3600" dirty="0" smtClean="0">
              <a:latin typeface="Arial Black" pitchFamily="34" charset="0"/>
            </a:endParaRPr>
          </a:p>
          <a:p>
            <a:r>
              <a:rPr lang="tr-TR" sz="3600" dirty="0" smtClean="0">
                <a:latin typeface="Arial Black" pitchFamily="34" charset="0"/>
              </a:rPr>
              <a:t>Drama sürecinde değerlendirme çok önemlidir ve mutlaka yapılmalıdır.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3600" dirty="0" smtClean="0">
                <a:latin typeface="Arial Black" pitchFamily="34" charset="0"/>
              </a:rPr>
              <a:t>Yapılan değerlendirme çalışmaları daha sonra yapılacak olan drama etkinliklerinin planlanmasında ve uygulanmasında yardımcı olacaktır.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159</Words>
  <Application>Microsoft Office PowerPoint</Application>
  <PresentationFormat>Ekran Gösterisi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31</cp:revision>
  <dcterms:created xsi:type="dcterms:W3CDTF">2017-01-03T18:35:00Z</dcterms:created>
  <dcterms:modified xsi:type="dcterms:W3CDTF">2017-01-27T10:35:11Z</dcterms:modified>
</cp:coreProperties>
</file>