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3" r:id="rId8"/>
    <p:sldId id="261" r:id="rId9"/>
    <p:sldId id="264" r:id="rId10"/>
    <p:sldId id="266" r:id="rId11"/>
    <p:sldId id="267" r:id="rId12"/>
    <p:sldId id="265" r:id="rId13"/>
    <p:sldId id="269" r:id="rId14"/>
    <p:sldId id="270" r:id="rId15"/>
    <p:sldId id="271" r:id="rId16"/>
    <p:sldId id="272" r:id="rId17"/>
    <p:sldId id="280" r:id="rId18"/>
    <p:sldId id="281" r:id="rId19"/>
    <p:sldId id="282" r:id="rId20"/>
    <p:sldId id="283" r:id="rId21"/>
    <p:sldId id="273" r:id="rId22"/>
    <p:sldId id="285" r:id="rId23"/>
    <p:sldId id="284" r:id="rId24"/>
    <p:sldId id="274" r:id="rId25"/>
    <p:sldId id="286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91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32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30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1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54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69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27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94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53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71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8884-6D71-4A8B-B9B7-3518DD34070F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17E03-592E-4D0C-AD01-D5E72290C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57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Week-5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Antibiotics</a:t>
            </a:r>
            <a:r>
              <a:rPr lang="tr-TR" dirty="0" smtClean="0"/>
              <a:t>- </a:t>
            </a:r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18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Source</a:t>
            </a:r>
          </a:p>
          <a:p>
            <a:r>
              <a:rPr lang="tr-TR" dirty="0" err="1" smtClean="0"/>
              <a:t>Saccharopolyspora</a:t>
            </a:r>
            <a:r>
              <a:rPr lang="tr-TR" dirty="0" smtClean="0"/>
              <a:t> </a:t>
            </a:r>
            <a:r>
              <a:rPr lang="tr-TR" dirty="0" err="1" smtClean="0"/>
              <a:t>erythaea</a:t>
            </a:r>
            <a:r>
              <a:rPr lang="tr-TR" dirty="0" smtClean="0"/>
              <a:t> (</a:t>
            </a:r>
            <a:r>
              <a:rPr lang="tr-TR" dirty="0" err="1" smtClean="0"/>
              <a:t>Erythromycin</a:t>
            </a:r>
            <a:r>
              <a:rPr lang="tr-TR" dirty="0" smtClean="0"/>
              <a:t>) </a:t>
            </a:r>
          </a:p>
          <a:p>
            <a:r>
              <a:rPr lang="tr-TR" dirty="0" err="1" smtClean="0"/>
              <a:t>Streptomyces</a:t>
            </a:r>
            <a:r>
              <a:rPr lang="tr-TR" dirty="0" smtClean="0"/>
              <a:t> </a:t>
            </a:r>
            <a:r>
              <a:rPr lang="tr-TR" dirty="0" err="1" smtClean="0"/>
              <a:t>fradiae</a:t>
            </a:r>
            <a:r>
              <a:rPr lang="tr-TR" dirty="0" smtClean="0"/>
              <a:t> (</a:t>
            </a:r>
            <a:r>
              <a:rPr lang="tr-TR" dirty="0" err="1" smtClean="0"/>
              <a:t>Tylosin</a:t>
            </a:r>
            <a:r>
              <a:rPr lang="tr-TR" dirty="0" smtClean="0"/>
              <a:t>) </a:t>
            </a:r>
          </a:p>
          <a:p>
            <a:r>
              <a:rPr lang="tr-TR" dirty="0" err="1"/>
              <a:t>S</a:t>
            </a:r>
            <a:r>
              <a:rPr lang="tr-TR" dirty="0" err="1" smtClean="0"/>
              <a:t>emisynthetic</a:t>
            </a:r>
            <a:r>
              <a:rPr lang="tr-TR" dirty="0" smtClean="0"/>
              <a:t> (</a:t>
            </a:r>
            <a:r>
              <a:rPr lang="tr-TR" dirty="0" err="1" smtClean="0"/>
              <a:t>Tilmicosin</a:t>
            </a:r>
            <a:r>
              <a:rPr lang="tr-TR" dirty="0" smtClean="0"/>
              <a:t>, </a:t>
            </a:r>
            <a:r>
              <a:rPr lang="tr-TR" dirty="0" err="1" smtClean="0"/>
              <a:t>Tulathromycin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en-US" dirty="0" smtClean="0"/>
              <a:t>Generally bacteriostatic, but may be bactericidal at high concentrations or against low numbers of a highly susceptible bacterial organism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243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carbon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lactone</a:t>
            </a:r>
            <a:r>
              <a:rPr lang="tr-TR" dirty="0" smtClean="0"/>
              <a:t> ring</a:t>
            </a:r>
          </a:p>
          <a:p>
            <a:r>
              <a:rPr lang="tr-TR" dirty="0" smtClean="0"/>
              <a:t>12 </a:t>
            </a:r>
            <a:r>
              <a:rPr lang="tr-TR" dirty="0" err="1" smtClean="0"/>
              <a:t>membered</a:t>
            </a:r>
            <a:r>
              <a:rPr lang="tr-TR" dirty="0" smtClean="0"/>
              <a:t> ring </a:t>
            </a:r>
            <a:r>
              <a:rPr lang="tr-TR" dirty="0" err="1" smtClean="0"/>
              <a:t>macrolide</a:t>
            </a:r>
            <a:r>
              <a:rPr lang="tr-TR" dirty="0" smtClean="0"/>
              <a:t>- </a:t>
            </a:r>
            <a:r>
              <a:rPr lang="tr-TR" dirty="0" err="1" smtClean="0"/>
              <a:t>none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clinically</a:t>
            </a:r>
            <a:endParaRPr lang="tr-TR" dirty="0" smtClean="0"/>
          </a:p>
          <a:p>
            <a:r>
              <a:rPr lang="tr-TR" dirty="0" smtClean="0"/>
              <a:t>13 </a:t>
            </a:r>
            <a:r>
              <a:rPr lang="tr-TR" dirty="0" err="1" smtClean="0"/>
              <a:t>membered</a:t>
            </a:r>
            <a:r>
              <a:rPr lang="tr-TR" dirty="0" smtClean="0"/>
              <a:t> ring </a:t>
            </a:r>
            <a:r>
              <a:rPr lang="tr-TR" dirty="0" err="1" smtClean="0"/>
              <a:t>macrolide</a:t>
            </a:r>
            <a:endParaRPr lang="tr-TR" dirty="0" smtClean="0"/>
          </a:p>
          <a:p>
            <a:r>
              <a:rPr lang="tr-TR" dirty="0" smtClean="0"/>
              <a:t>14 </a:t>
            </a:r>
            <a:r>
              <a:rPr lang="tr-TR" dirty="0" err="1" smtClean="0"/>
              <a:t>membered</a:t>
            </a:r>
            <a:r>
              <a:rPr lang="tr-TR" dirty="0" smtClean="0"/>
              <a:t> ring </a:t>
            </a:r>
            <a:r>
              <a:rPr lang="tr-TR" dirty="0" err="1" smtClean="0"/>
              <a:t>macrolide-erythromycin</a:t>
            </a:r>
            <a:r>
              <a:rPr lang="tr-TR" dirty="0" smtClean="0"/>
              <a:t>, </a:t>
            </a:r>
            <a:r>
              <a:rPr lang="tr-TR" dirty="0" err="1" smtClean="0"/>
              <a:t>oleandomycin,troleandomycin</a:t>
            </a:r>
            <a:endParaRPr lang="tr-TR" dirty="0" smtClean="0"/>
          </a:p>
          <a:p>
            <a:r>
              <a:rPr lang="tr-TR" dirty="0" smtClean="0"/>
              <a:t>15 </a:t>
            </a:r>
            <a:r>
              <a:rPr lang="tr-TR" dirty="0" err="1" smtClean="0"/>
              <a:t>membered</a:t>
            </a:r>
            <a:r>
              <a:rPr lang="tr-TR" dirty="0" smtClean="0"/>
              <a:t> ring </a:t>
            </a:r>
            <a:r>
              <a:rPr lang="tr-TR" dirty="0" err="1" smtClean="0"/>
              <a:t>macrolide</a:t>
            </a:r>
            <a:endParaRPr lang="tr-TR" dirty="0" smtClean="0"/>
          </a:p>
          <a:p>
            <a:r>
              <a:rPr lang="tr-TR" dirty="0" smtClean="0"/>
              <a:t>16 </a:t>
            </a:r>
            <a:r>
              <a:rPr lang="tr-TR" dirty="0" err="1" smtClean="0"/>
              <a:t>membered</a:t>
            </a:r>
            <a:r>
              <a:rPr lang="tr-TR" dirty="0" smtClean="0"/>
              <a:t> ring </a:t>
            </a:r>
            <a:r>
              <a:rPr lang="tr-TR" dirty="0" err="1" smtClean="0"/>
              <a:t>macrolide</a:t>
            </a:r>
            <a:r>
              <a:rPr lang="tr-TR" dirty="0" smtClean="0"/>
              <a:t>- </a:t>
            </a:r>
            <a:r>
              <a:rPr lang="tr-TR" dirty="0" err="1" smtClean="0"/>
              <a:t>spiramycin</a:t>
            </a:r>
            <a:r>
              <a:rPr lang="tr-TR" dirty="0" smtClean="0"/>
              <a:t>, </a:t>
            </a:r>
            <a:r>
              <a:rPr lang="tr-TR" dirty="0" err="1" smtClean="0"/>
              <a:t>josamycin</a:t>
            </a:r>
            <a:r>
              <a:rPr lang="tr-TR" dirty="0" smtClean="0"/>
              <a:t>, </a:t>
            </a:r>
            <a:r>
              <a:rPr lang="tr-TR" dirty="0" err="1" smtClean="0"/>
              <a:t>tylosin</a:t>
            </a:r>
            <a:r>
              <a:rPr lang="tr-TR" dirty="0" smtClean="0"/>
              <a:t>, </a:t>
            </a:r>
            <a:r>
              <a:rPr lang="tr-TR" dirty="0" err="1" smtClean="0"/>
              <a:t>tilmicosin</a:t>
            </a:r>
            <a:endParaRPr lang="tr-TR" dirty="0" smtClean="0"/>
          </a:p>
          <a:p>
            <a:r>
              <a:rPr lang="tr-TR" dirty="0" smtClean="0"/>
              <a:t>Special </a:t>
            </a:r>
            <a:r>
              <a:rPr lang="tr-TR" dirty="0" err="1" smtClean="0"/>
              <a:t>group</a:t>
            </a:r>
            <a:endParaRPr lang="tr-TR" dirty="0" smtClean="0"/>
          </a:p>
          <a:p>
            <a:r>
              <a:rPr lang="tr-TR" dirty="0" err="1" smtClean="0"/>
              <a:t>Azalide</a:t>
            </a:r>
            <a:r>
              <a:rPr lang="tr-TR" dirty="0" smtClean="0"/>
              <a:t>- </a:t>
            </a:r>
            <a:r>
              <a:rPr lang="tr-TR" dirty="0" err="1" smtClean="0"/>
              <a:t>azithromycin</a:t>
            </a:r>
            <a:r>
              <a:rPr lang="tr-TR" dirty="0" smtClean="0"/>
              <a:t>, </a:t>
            </a:r>
            <a:r>
              <a:rPr lang="tr-TR" dirty="0" err="1" smtClean="0"/>
              <a:t>gamithromycin</a:t>
            </a:r>
            <a:r>
              <a:rPr lang="tr-TR" dirty="0" smtClean="0"/>
              <a:t> (15 </a:t>
            </a:r>
            <a:r>
              <a:rPr lang="tr-TR" dirty="0" err="1" smtClean="0"/>
              <a:t>membered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Triamilide</a:t>
            </a:r>
            <a:r>
              <a:rPr lang="tr-TR" dirty="0" smtClean="0"/>
              <a:t>- </a:t>
            </a:r>
            <a:r>
              <a:rPr lang="tr-TR" dirty="0" err="1" smtClean="0"/>
              <a:t>tukathromycin</a:t>
            </a:r>
            <a:r>
              <a:rPr lang="tr-TR" dirty="0" smtClean="0"/>
              <a:t> (</a:t>
            </a:r>
            <a:r>
              <a:rPr lang="tr-TR" dirty="0" err="1" smtClean="0"/>
              <a:t>comibation</a:t>
            </a:r>
            <a:r>
              <a:rPr lang="tr-TR" dirty="0" smtClean="0"/>
              <a:t> of 13 </a:t>
            </a:r>
            <a:r>
              <a:rPr lang="tr-TR" dirty="0" err="1" smtClean="0"/>
              <a:t>and</a:t>
            </a:r>
            <a:r>
              <a:rPr lang="tr-TR" dirty="0" smtClean="0"/>
              <a:t> 15)</a:t>
            </a:r>
          </a:p>
          <a:p>
            <a:r>
              <a:rPr lang="tr-TR" dirty="0" err="1" smtClean="0"/>
              <a:t>Ketolide</a:t>
            </a:r>
            <a:r>
              <a:rPr lang="tr-TR" dirty="0" smtClean="0"/>
              <a:t>- </a:t>
            </a:r>
            <a:r>
              <a:rPr lang="tr-TR" dirty="0" err="1" smtClean="0"/>
              <a:t>telithromycin</a:t>
            </a:r>
            <a:r>
              <a:rPr lang="tr-TR" dirty="0" smtClean="0"/>
              <a:t> (14 </a:t>
            </a:r>
            <a:r>
              <a:rPr lang="tr-TR" dirty="0" err="1" smtClean="0"/>
              <a:t>membered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3 </a:t>
            </a:r>
            <a:r>
              <a:rPr lang="tr-TR" dirty="0" err="1" smtClean="0"/>
              <a:t>ketone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3810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Narrow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n-US" dirty="0" err="1" smtClean="0"/>
              <a:t>uch</a:t>
            </a:r>
            <a:r>
              <a:rPr lang="en-US" dirty="0" smtClean="0"/>
              <a:t> more effective against gram-positive than gram-negative bacteria. They are also active against mycoplasmas and some </a:t>
            </a:r>
            <a:r>
              <a:rPr lang="en-US" dirty="0" err="1" smtClean="0"/>
              <a:t>rickettsiae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32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/>
              <a:t>Indications</a:t>
            </a:r>
            <a:endParaRPr lang="tr-TR" dirty="0" smtClean="0"/>
          </a:p>
          <a:p>
            <a:r>
              <a:rPr lang="tr-TR" dirty="0" err="1" smtClean="0"/>
              <a:t>Broad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wounds</a:t>
            </a:r>
            <a:r>
              <a:rPr lang="tr-TR" dirty="0" smtClean="0"/>
              <a:t>, </a:t>
            </a:r>
            <a:r>
              <a:rPr lang="tr-TR" dirty="0" err="1" smtClean="0"/>
              <a:t>abscesses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osteomyelitis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staphylococcus</a:t>
            </a:r>
            <a:r>
              <a:rPr lang="tr-TR" dirty="0" smtClean="0"/>
              <a:t> </a:t>
            </a:r>
            <a:r>
              <a:rPr lang="tr-TR" dirty="0" err="1" smtClean="0"/>
              <a:t>aureus</a:t>
            </a:r>
            <a:r>
              <a:rPr lang="tr-TR" dirty="0" smtClean="0"/>
              <a:t> in </a:t>
            </a:r>
            <a:r>
              <a:rPr lang="tr-TR" dirty="0" err="1" smtClean="0"/>
              <a:t>dogs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cats</a:t>
            </a:r>
            <a:r>
              <a:rPr lang="tr-TR" dirty="0" smtClean="0"/>
              <a:t>; </a:t>
            </a:r>
          </a:p>
          <a:p>
            <a:r>
              <a:rPr lang="tr-TR" dirty="0" err="1" smtClean="0"/>
              <a:t>protozoal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toxoplasmosis</a:t>
            </a:r>
            <a:endParaRPr lang="tr-TR" dirty="0" smtClean="0"/>
          </a:p>
          <a:p>
            <a:r>
              <a:rPr lang="tr-TR" dirty="0" err="1" smtClean="0"/>
              <a:t>Erythromycin</a:t>
            </a:r>
            <a:r>
              <a:rPr lang="tr-TR" dirty="0" smtClean="0"/>
              <a:t> – </a:t>
            </a:r>
            <a:r>
              <a:rPr lang="tr-TR" dirty="0" err="1" smtClean="0"/>
              <a:t>drug</a:t>
            </a:r>
            <a:r>
              <a:rPr lang="tr-TR" dirty="0" smtClean="0"/>
              <a:t> of </a:t>
            </a:r>
            <a:r>
              <a:rPr lang="tr-TR" dirty="0" err="1" smtClean="0"/>
              <a:t>choice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Campylobacter</a:t>
            </a:r>
            <a:r>
              <a:rPr lang="tr-TR" dirty="0" smtClean="0"/>
              <a:t> </a:t>
            </a:r>
            <a:r>
              <a:rPr lang="tr-TR" dirty="0" err="1" smtClean="0"/>
              <a:t>jejuni</a:t>
            </a:r>
            <a:r>
              <a:rPr lang="tr-TR" dirty="0" smtClean="0"/>
              <a:t>. </a:t>
            </a:r>
          </a:p>
          <a:p>
            <a:r>
              <a:rPr lang="tr-TR" dirty="0" smtClean="0"/>
              <a:t>Can be an </a:t>
            </a:r>
            <a:r>
              <a:rPr lang="tr-TR" dirty="0" err="1" smtClean="0"/>
              <a:t>alternative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penicillin</a:t>
            </a:r>
            <a:r>
              <a:rPr lang="tr-TR" dirty="0" smtClean="0"/>
              <a:t> in </a:t>
            </a:r>
            <a:r>
              <a:rPr lang="tr-TR" dirty="0" err="1" smtClean="0"/>
              <a:t>penicillin-allergic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choice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anaerobic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Tylosin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spiramycin</a:t>
            </a:r>
            <a:r>
              <a:rPr lang="tr-TR" dirty="0" smtClean="0"/>
              <a:t> –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Mycoplasma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 smtClean="0"/>
          </a:p>
          <a:p>
            <a:r>
              <a:rPr lang="tr-TR" dirty="0" err="1" smtClean="0"/>
              <a:t>Tilmicosin</a:t>
            </a:r>
            <a:r>
              <a:rPr lang="tr-TR" dirty="0" smtClean="0"/>
              <a:t> –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Mannheimia</a:t>
            </a:r>
            <a:r>
              <a:rPr lang="tr-TR" dirty="0" smtClean="0"/>
              <a:t>, </a:t>
            </a:r>
            <a:r>
              <a:rPr lang="tr-TR" dirty="0" err="1" smtClean="0"/>
              <a:t>Actinobaciullus</a:t>
            </a:r>
            <a:r>
              <a:rPr lang="tr-TR" dirty="0" smtClean="0"/>
              <a:t>, </a:t>
            </a:r>
            <a:r>
              <a:rPr lang="tr-TR" dirty="0" err="1" smtClean="0"/>
              <a:t>Pasteurella</a:t>
            </a:r>
            <a:r>
              <a:rPr lang="tr-TR" dirty="0" smtClean="0"/>
              <a:t>, </a:t>
            </a:r>
            <a:r>
              <a:rPr lang="tr-TR" dirty="0" err="1" smtClean="0"/>
              <a:t>Mycoplasma</a:t>
            </a:r>
            <a:r>
              <a:rPr lang="tr-TR" dirty="0" smtClean="0"/>
              <a:t>;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1482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Side Effects: Gastroenteritis (emesis, diarrhea +/- blood), pain at IM injection site </a:t>
            </a:r>
            <a:endParaRPr lang="tr-TR" dirty="0" smtClean="0"/>
          </a:p>
          <a:p>
            <a:r>
              <a:rPr lang="en-US" dirty="0" smtClean="0"/>
              <a:t>Parenteral use of </a:t>
            </a:r>
            <a:r>
              <a:rPr lang="en-US" dirty="0" err="1" smtClean="0"/>
              <a:t>tylosin</a:t>
            </a:r>
            <a:r>
              <a:rPr lang="en-US" dirty="0" smtClean="0"/>
              <a:t> in horses </a:t>
            </a:r>
            <a:r>
              <a:rPr lang="tr-TR" dirty="0" smtClean="0"/>
              <a:t>– </a:t>
            </a:r>
            <a:r>
              <a:rPr lang="en-US" dirty="0" smtClean="0"/>
              <a:t>fatal</a:t>
            </a:r>
            <a:r>
              <a:rPr lang="tr-TR" dirty="0" smtClean="0"/>
              <a:t> (</a:t>
            </a:r>
            <a:r>
              <a:rPr lang="en-US" dirty="0" smtClean="0"/>
              <a:t>oral administration has no indication for use and might result in </a:t>
            </a:r>
            <a:r>
              <a:rPr lang="en-US" dirty="0" err="1" smtClean="0"/>
              <a:t>enterocolitis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horse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cattle</a:t>
            </a:r>
            <a:r>
              <a:rPr lang="tr-TR" dirty="0" smtClean="0"/>
              <a:t>)</a:t>
            </a:r>
            <a:r>
              <a:rPr lang="en-US" dirty="0" smtClean="0"/>
              <a:t>. </a:t>
            </a:r>
            <a:endParaRPr lang="tr-TR" dirty="0"/>
          </a:p>
          <a:p>
            <a:r>
              <a:rPr lang="tr-TR" dirty="0" err="1" smtClean="0"/>
              <a:t>Tylosin-also</a:t>
            </a:r>
            <a:r>
              <a:rPr lang="tr-TR" dirty="0" smtClean="0"/>
              <a:t> not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laying</a:t>
            </a:r>
            <a:r>
              <a:rPr lang="tr-TR" dirty="0" smtClean="0"/>
              <a:t> </a:t>
            </a:r>
            <a:r>
              <a:rPr lang="tr-TR" dirty="0" err="1" smtClean="0"/>
              <a:t>hen</a:t>
            </a:r>
            <a:endParaRPr lang="tr-TR" dirty="0" smtClean="0"/>
          </a:p>
          <a:p>
            <a:r>
              <a:rPr lang="en-US" dirty="0" err="1" smtClean="0"/>
              <a:t>Tilmicosin</a:t>
            </a:r>
            <a:r>
              <a:rPr lang="en-US" dirty="0" smtClean="0"/>
              <a:t> </a:t>
            </a:r>
            <a:r>
              <a:rPr lang="tr-TR" dirty="0" smtClean="0"/>
              <a:t>- </a:t>
            </a:r>
            <a:r>
              <a:rPr lang="en-US" dirty="0" smtClean="0"/>
              <a:t>fatal to pigs if given parenterally</a:t>
            </a:r>
            <a:r>
              <a:rPr lang="tr-TR" dirty="0" smtClean="0"/>
              <a:t> (</a:t>
            </a:r>
            <a:r>
              <a:rPr lang="tr-TR" dirty="0" err="1" smtClean="0"/>
              <a:t>also</a:t>
            </a:r>
            <a:r>
              <a:rPr lang="tr-TR" dirty="0" smtClean="0"/>
              <a:t> not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goats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en-US" dirty="0" smtClean="0"/>
              <a:t>Contraindications: Hypersensitivity; Do not give with </a:t>
            </a:r>
            <a:r>
              <a:rPr lang="en-US" dirty="0" err="1" smtClean="0"/>
              <a:t>cisapride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0843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757" y="1551918"/>
            <a:ext cx="9639300" cy="394335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0155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</a:t>
            </a:r>
            <a:r>
              <a:rPr lang="en-US" dirty="0" err="1" smtClean="0"/>
              <a:t>eversibly</a:t>
            </a:r>
            <a:r>
              <a:rPr lang="en-US" dirty="0" smtClean="0"/>
              <a:t> binds to receptors </a:t>
            </a:r>
            <a:r>
              <a:rPr lang="tr-TR" dirty="0" smtClean="0"/>
              <a:t>- </a:t>
            </a:r>
            <a:r>
              <a:rPr lang="en-US" dirty="0" smtClean="0"/>
              <a:t>30S ribosomal subunit </a:t>
            </a:r>
            <a:r>
              <a:rPr lang="tr-TR" dirty="0" smtClean="0"/>
              <a:t>- </a:t>
            </a:r>
            <a:r>
              <a:rPr lang="en-US" dirty="0" smtClean="0"/>
              <a:t>preventing attachment of aminoacyl-</a:t>
            </a:r>
            <a:r>
              <a:rPr lang="en-US" dirty="0" err="1" smtClean="0"/>
              <a:t>tRNA</a:t>
            </a:r>
            <a:r>
              <a:rPr lang="en-US" dirty="0" smtClean="0"/>
              <a:t> to the RNA-ribosome complex. </a:t>
            </a:r>
            <a:endParaRPr lang="tr-TR" dirty="0" smtClean="0"/>
          </a:p>
          <a:p>
            <a:r>
              <a:rPr lang="en-US" dirty="0" smtClean="0"/>
              <a:t>This prevents the addition of amino acids to the elongating peptide chain, preventing synthesis of proteins. </a:t>
            </a:r>
            <a:endParaRPr lang="tr-TR" dirty="0" smtClean="0"/>
          </a:p>
          <a:p>
            <a:r>
              <a:rPr lang="tr-TR" dirty="0" err="1" smtClean="0"/>
              <a:t>Bacteriostatic</a:t>
            </a:r>
            <a:endParaRPr lang="tr-TR" dirty="0" smtClean="0"/>
          </a:p>
          <a:p>
            <a:r>
              <a:rPr lang="en-US" dirty="0"/>
              <a:t>crystalline, yellowish, amphoteric substances that, in aqueous solution, form salts with both acids and bases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897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Chlortetracycline</a:t>
            </a:r>
            <a:r>
              <a:rPr lang="tr-TR" dirty="0" smtClean="0"/>
              <a:t>, </a:t>
            </a:r>
            <a:r>
              <a:rPr lang="tr-TR" dirty="0" err="1" smtClean="0"/>
              <a:t>oxytetracycline</a:t>
            </a:r>
            <a:r>
              <a:rPr lang="tr-TR" dirty="0" smtClean="0"/>
              <a:t>, </a:t>
            </a:r>
            <a:r>
              <a:rPr lang="tr-TR" dirty="0" err="1" smtClean="0"/>
              <a:t>demethylchlortetracycline</a:t>
            </a:r>
            <a:r>
              <a:rPr lang="tr-TR" dirty="0" smtClean="0"/>
              <a:t>, </a:t>
            </a:r>
            <a:r>
              <a:rPr lang="tr-TR" dirty="0" err="1" smtClean="0"/>
              <a:t>rolitetracycline</a:t>
            </a:r>
            <a:r>
              <a:rPr lang="tr-TR" dirty="0" smtClean="0"/>
              <a:t>, </a:t>
            </a:r>
            <a:r>
              <a:rPr lang="tr-TR" dirty="0" err="1" smtClean="0"/>
              <a:t>limecycline</a:t>
            </a:r>
            <a:r>
              <a:rPr lang="tr-TR" dirty="0" smtClean="0"/>
              <a:t>, </a:t>
            </a:r>
            <a:r>
              <a:rPr lang="tr-TR" dirty="0" err="1" smtClean="0"/>
              <a:t>clomocycline</a:t>
            </a:r>
            <a:r>
              <a:rPr lang="tr-TR" dirty="0" smtClean="0"/>
              <a:t>, </a:t>
            </a:r>
            <a:r>
              <a:rPr lang="tr-TR" dirty="0" err="1" smtClean="0"/>
              <a:t>methacycline</a:t>
            </a:r>
            <a:r>
              <a:rPr lang="tr-TR" dirty="0" smtClean="0"/>
              <a:t>, </a:t>
            </a:r>
            <a:r>
              <a:rPr lang="tr-TR" dirty="0" err="1" smtClean="0"/>
              <a:t>doxycycline</a:t>
            </a:r>
            <a:r>
              <a:rPr lang="tr-TR" dirty="0" smtClean="0"/>
              <a:t>, </a:t>
            </a:r>
            <a:r>
              <a:rPr lang="tr-TR" dirty="0" err="1" smtClean="0"/>
              <a:t>minocycline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124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Broad-spectrum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Exhibits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a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of Gram-</a:t>
            </a:r>
            <a:r>
              <a:rPr lang="tr-TR" dirty="0" err="1" smtClean="0"/>
              <a:t>positive</a:t>
            </a:r>
            <a:r>
              <a:rPr lang="tr-TR" dirty="0" smtClean="0"/>
              <a:t>, Gram-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, </a:t>
            </a:r>
            <a:r>
              <a:rPr lang="tr-TR" dirty="0" err="1" smtClean="0"/>
              <a:t>atypical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chlamydiae</a:t>
            </a:r>
            <a:r>
              <a:rPr lang="tr-TR" dirty="0" smtClean="0"/>
              <a:t>, </a:t>
            </a:r>
            <a:r>
              <a:rPr lang="tr-TR" dirty="0" err="1" smtClean="0"/>
              <a:t>mycoplasmas</a:t>
            </a:r>
            <a:r>
              <a:rPr lang="tr-TR" dirty="0" smtClean="0"/>
              <a:t>, </a:t>
            </a:r>
            <a:r>
              <a:rPr lang="tr-TR" dirty="0" err="1" smtClean="0"/>
              <a:t>rickettsiae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protozoan</a:t>
            </a:r>
            <a:r>
              <a:rPr lang="tr-TR" dirty="0" smtClean="0"/>
              <a:t> </a:t>
            </a:r>
            <a:r>
              <a:rPr lang="tr-TR" dirty="0" err="1" smtClean="0"/>
              <a:t>parasites</a:t>
            </a:r>
            <a:r>
              <a:rPr lang="tr-TR" dirty="0" smtClean="0"/>
              <a:t> (</a:t>
            </a:r>
            <a:r>
              <a:rPr lang="tr-TR" dirty="0" err="1" smtClean="0"/>
              <a:t>amebae</a:t>
            </a:r>
            <a:r>
              <a:rPr lang="tr-TR" dirty="0"/>
              <a:t>).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509" y="3870000"/>
            <a:ext cx="5763939" cy="2736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10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Borreliosis</a:t>
            </a:r>
            <a:endParaRPr lang="tr-TR" dirty="0" smtClean="0"/>
          </a:p>
          <a:p>
            <a:r>
              <a:rPr lang="tr-TR" dirty="0" err="1" smtClean="0"/>
              <a:t>brucellosis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Chlamydiosis</a:t>
            </a:r>
            <a:endParaRPr lang="tr-TR" dirty="0" smtClean="0"/>
          </a:p>
          <a:p>
            <a:r>
              <a:rPr lang="tr-TR" dirty="0" err="1" smtClean="0"/>
              <a:t>Ehrlichiosis</a:t>
            </a:r>
            <a:endParaRPr lang="tr-TR" dirty="0" smtClean="0"/>
          </a:p>
          <a:p>
            <a:r>
              <a:rPr lang="tr-TR" dirty="0" err="1" smtClean="0"/>
              <a:t>Leptospirosis</a:t>
            </a:r>
            <a:endParaRPr lang="tr-TR" dirty="0" smtClean="0"/>
          </a:p>
          <a:p>
            <a:r>
              <a:rPr lang="tr-TR" dirty="0" err="1" smtClean="0"/>
              <a:t>Listeriosis</a:t>
            </a:r>
            <a:endParaRPr lang="tr-TR" dirty="0" smtClean="0"/>
          </a:p>
          <a:p>
            <a:r>
              <a:rPr lang="tr-TR" dirty="0" err="1" smtClean="0"/>
              <a:t>Rickettsiosis</a:t>
            </a:r>
            <a:endParaRPr lang="tr-TR" dirty="0" smtClean="0"/>
          </a:p>
          <a:p>
            <a:r>
              <a:rPr lang="tr-TR" dirty="0" err="1" smtClean="0"/>
              <a:t>tulare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anti-inflammatory </a:t>
            </a:r>
            <a:endParaRPr lang="tr-TR" dirty="0" smtClean="0"/>
          </a:p>
          <a:p>
            <a:r>
              <a:rPr lang="en-US" dirty="0" err="1" smtClean="0"/>
              <a:t>Immunosuppresion</a:t>
            </a:r>
            <a:endParaRPr lang="tr-TR" dirty="0" smtClean="0"/>
          </a:p>
          <a:p>
            <a:r>
              <a:rPr lang="en-US" dirty="0" smtClean="0"/>
              <a:t>inhibition of lipase and collagenase activity</a:t>
            </a:r>
            <a:endParaRPr lang="tr-TR" dirty="0" smtClean="0"/>
          </a:p>
          <a:p>
            <a:r>
              <a:rPr lang="en-US" dirty="0" smtClean="0"/>
              <a:t>wound healing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484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Aminoglycosides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aerobic</a:t>
            </a:r>
            <a:r>
              <a:rPr lang="tr-TR" dirty="0" smtClean="0"/>
              <a:t> gram-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not </a:t>
            </a:r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anaerobic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can be </a:t>
            </a:r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gram-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 (</a:t>
            </a:r>
            <a:r>
              <a:rPr lang="tr-TR" dirty="0" err="1" smtClean="0"/>
              <a:t>Staphylococcus</a:t>
            </a:r>
            <a:r>
              <a:rPr lang="tr-TR" dirty="0" smtClean="0"/>
              <a:t> </a:t>
            </a:r>
            <a:r>
              <a:rPr lang="tr-TR" dirty="0" err="1" smtClean="0"/>
              <a:t>aureus</a:t>
            </a:r>
            <a:r>
              <a:rPr lang="tr-TR" dirty="0" smtClean="0"/>
              <a:t>)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mycobacteria</a:t>
            </a:r>
            <a:r>
              <a:rPr lang="tr-TR" dirty="0" smtClean="0"/>
              <a:t>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mycoplasma</a:t>
            </a:r>
            <a:r>
              <a:rPr lang="tr-TR" dirty="0" smtClean="0"/>
              <a:t> </a:t>
            </a:r>
            <a:r>
              <a:rPr lang="tr-TR" dirty="0" err="1" smtClean="0"/>
              <a:t>strains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spirochetes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Produced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Streptomyces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 </a:t>
            </a:r>
            <a:r>
              <a:rPr lang="tr-TR" dirty="0" err="1" smtClean="0"/>
              <a:t>Microsmonospora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Bactericidal</a:t>
            </a:r>
            <a:r>
              <a:rPr lang="tr-TR" dirty="0" smtClean="0"/>
              <a:t> (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dependent</a:t>
            </a:r>
            <a:r>
              <a:rPr lang="tr-TR" dirty="0" smtClean="0"/>
              <a:t>)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3104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- </a:t>
            </a:r>
            <a:r>
              <a:rPr lang="tr-TR" dirty="0" err="1" smtClean="0"/>
              <a:t>nephrotoxic-contraindicated</a:t>
            </a:r>
            <a:r>
              <a:rPr lang="tr-TR" dirty="0" smtClean="0"/>
              <a:t> in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insuff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irritation</a:t>
            </a:r>
            <a:endParaRPr lang="tr-TR" dirty="0" smtClean="0"/>
          </a:p>
          <a:p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population</a:t>
            </a:r>
            <a:r>
              <a:rPr lang="tr-TR" dirty="0" smtClean="0"/>
              <a:t> </a:t>
            </a:r>
            <a:r>
              <a:rPr lang="tr-TR" dirty="0" err="1" smtClean="0"/>
              <a:t>alteration</a:t>
            </a:r>
            <a:r>
              <a:rPr lang="tr-TR" dirty="0" smtClean="0"/>
              <a:t> in gut flora</a:t>
            </a:r>
          </a:p>
          <a:p>
            <a:r>
              <a:rPr lang="tr-TR" dirty="0" smtClean="0"/>
              <a:t>«</a:t>
            </a:r>
            <a:r>
              <a:rPr lang="en-US" dirty="0" smtClean="0"/>
              <a:t>Superinfection</a:t>
            </a:r>
            <a:r>
              <a:rPr lang="tr-TR" dirty="0" smtClean="0"/>
              <a:t>»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fungi</a:t>
            </a:r>
            <a:r>
              <a:rPr lang="tr-TR" dirty="0" smtClean="0"/>
              <a:t>-</a:t>
            </a:r>
            <a:r>
              <a:rPr lang="tr-TR" dirty="0" err="1" smtClean="0"/>
              <a:t>Candida</a:t>
            </a:r>
            <a:r>
              <a:rPr lang="en-US" dirty="0" smtClean="0"/>
              <a:t>, yeasts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Resis</a:t>
            </a:r>
            <a:r>
              <a:rPr lang="tr-TR" dirty="0" err="1" smtClean="0"/>
              <a:t>tant</a:t>
            </a:r>
            <a:r>
              <a:rPr lang="tr-TR" dirty="0" smtClean="0"/>
              <a:t> </a:t>
            </a:r>
            <a:r>
              <a:rPr lang="tr-TR" dirty="0" err="1" smtClean="0"/>
              <a:t>strains</a:t>
            </a:r>
            <a:r>
              <a:rPr lang="tr-TR" dirty="0" smtClean="0"/>
              <a:t> (</a:t>
            </a:r>
            <a:r>
              <a:rPr lang="tr-TR" dirty="0" err="1" smtClean="0"/>
              <a:t>staphylococ</a:t>
            </a:r>
            <a:r>
              <a:rPr lang="tr-TR" dirty="0" smtClean="0"/>
              <a:t>, </a:t>
            </a:r>
            <a:r>
              <a:rPr lang="tr-TR" dirty="0" err="1" smtClean="0"/>
              <a:t>pseudomonas</a:t>
            </a:r>
            <a:r>
              <a:rPr lang="tr-TR" dirty="0" smtClean="0"/>
              <a:t>, </a:t>
            </a:r>
            <a:r>
              <a:rPr lang="tr-TR" dirty="0" err="1" smtClean="0"/>
              <a:t>proteus</a:t>
            </a:r>
            <a:r>
              <a:rPr lang="tr-TR" dirty="0" smtClean="0"/>
              <a:t>), </a:t>
            </a:r>
            <a:r>
              <a:rPr lang="tr-TR" dirty="0" err="1" smtClean="0"/>
              <a:t>mucosal</a:t>
            </a:r>
            <a:r>
              <a:rPr lang="tr-TR" dirty="0" smtClean="0"/>
              <a:t> </a:t>
            </a:r>
            <a:r>
              <a:rPr lang="tr-TR" dirty="0" err="1" smtClean="0"/>
              <a:t>inflammation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anal </a:t>
            </a:r>
            <a:r>
              <a:rPr lang="tr-TR" dirty="0" err="1" smtClean="0"/>
              <a:t>itching</a:t>
            </a:r>
            <a:endParaRPr lang="tr-TR" dirty="0" smtClean="0"/>
          </a:p>
          <a:p>
            <a:r>
              <a:rPr lang="tr-TR" dirty="0" err="1" smtClean="0"/>
              <a:t>Staphylococcal</a:t>
            </a:r>
            <a:r>
              <a:rPr lang="tr-TR" dirty="0" smtClean="0"/>
              <a:t> </a:t>
            </a:r>
            <a:r>
              <a:rPr lang="tr-TR" dirty="0" err="1" smtClean="0"/>
              <a:t>enterocolitis</a:t>
            </a:r>
            <a:endParaRPr lang="tr-TR" dirty="0" smtClean="0"/>
          </a:p>
          <a:p>
            <a:r>
              <a:rPr lang="tr-TR" dirty="0" err="1" smtClean="0"/>
              <a:t>Pseudomembranecaus</a:t>
            </a:r>
            <a:r>
              <a:rPr lang="tr-TR" dirty="0" smtClean="0"/>
              <a:t> </a:t>
            </a:r>
            <a:r>
              <a:rPr lang="tr-TR" dirty="0" err="1" smtClean="0"/>
              <a:t>colitis</a:t>
            </a:r>
            <a:endParaRPr lang="tr-TR" dirty="0" smtClean="0"/>
          </a:p>
          <a:p>
            <a:r>
              <a:rPr lang="tr-TR" dirty="0" err="1" smtClean="0"/>
              <a:t>Hepatotoxic</a:t>
            </a:r>
            <a:r>
              <a:rPr lang="tr-TR" dirty="0" smtClean="0"/>
              <a:t> (</a:t>
            </a:r>
            <a:r>
              <a:rPr lang="tr-TR" dirty="0" err="1" smtClean="0"/>
              <a:t>beware</a:t>
            </a:r>
            <a:r>
              <a:rPr lang="tr-TR" dirty="0" smtClean="0"/>
              <a:t> in </a:t>
            </a:r>
            <a:r>
              <a:rPr lang="tr-TR" dirty="0" err="1" smtClean="0"/>
              <a:t>pregnancy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Immunosuppresant</a:t>
            </a:r>
            <a:endParaRPr lang="tr-TR" dirty="0" smtClean="0"/>
          </a:p>
          <a:p>
            <a:r>
              <a:rPr lang="tr-TR" dirty="0" err="1" smtClean="0"/>
              <a:t>Cont</a:t>
            </a:r>
            <a:r>
              <a:rPr lang="tr-TR" dirty="0" smtClean="0"/>
              <a:t>’ in </a:t>
            </a:r>
            <a:r>
              <a:rPr lang="tr-TR" dirty="0" err="1" smtClean="0"/>
              <a:t>pregnancy</a:t>
            </a:r>
            <a:r>
              <a:rPr lang="tr-TR" dirty="0" smtClean="0"/>
              <a:t> (</a:t>
            </a:r>
            <a:r>
              <a:rPr lang="tr-TR" dirty="0" err="1" smtClean="0"/>
              <a:t>developmental</a:t>
            </a:r>
            <a:r>
              <a:rPr lang="tr-TR" dirty="0" smtClean="0"/>
              <a:t>, </a:t>
            </a:r>
            <a:r>
              <a:rPr lang="tr-TR" dirty="0" err="1" smtClean="0"/>
              <a:t>tooh</a:t>
            </a:r>
            <a:r>
              <a:rPr lang="tr-TR" dirty="0" smtClean="0"/>
              <a:t>-bone </a:t>
            </a:r>
            <a:r>
              <a:rPr lang="tr-TR" dirty="0" err="1" smtClean="0"/>
              <a:t>disorders</a:t>
            </a:r>
            <a:r>
              <a:rPr lang="tr-TR" dirty="0" smtClean="0"/>
              <a:t>)</a:t>
            </a:r>
          </a:p>
          <a:p>
            <a:r>
              <a:rPr lang="tr-TR" dirty="0" smtClean="0"/>
              <a:t>C</a:t>
            </a:r>
            <a:r>
              <a:rPr lang="en-US" dirty="0" err="1" smtClean="0"/>
              <a:t>helate</a:t>
            </a:r>
            <a:r>
              <a:rPr lang="en-US" dirty="0" smtClean="0"/>
              <a:t> </a:t>
            </a:r>
            <a:r>
              <a:rPr lang="en-US" dirty="0"/>
              <a:t>calcium in teeth and </a:t>
            </a:r>
            <a:r>
              <a:rPr lang="en-US" dirty="0" smtClean="0"/>
              <a:t>bones</a:t>
            </a:r>
            <a:r>
              <a:rPr lang="tr-TR" dirty="0" smtClean="0"/>
              <a:t>- </a:t>
            </a:r>
            <a:r>
              <a:rPr lang="en-US" dirty="0" smtClean="0"/>
              <a:t>inhibit </a:t>
            </a:r>
            <a:r>
              <a:rPr lang="en-US" dirty="0"/>
              <a:t>calcification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cause yellowish then brownish </a:t>
            </a:r>
            <a:r>
              <a:rPr lang="en-US" dirty="0" smtClean="0"/>
              <a:t>discoloration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bsorption</a:t>
            </a:r>
            <a:r>
              <a:rPr lang="en-US" dirty="0" smtClean="0"/>
              <a:t> from </a:t>
            </a:r>
            <a:r>
              <a:rPr lang="en-US" dirty="0"/>
              <a:t>the GI tract is </a:t>
            </a:r>
            <a:r>
              <a:rPr lang="en-US" dirty="0" smtClean="0"/>
              <a:t>decreased</a:t>
            </a:r>
            <a:r>
              <a:rPr lang="tr-TR" dirty="0" smtClean="0"/>
              <a:t>- </a:t>
            </a:r>
            <a:r>
              <a:rPr lang="en-US" dirty="0" smtClean="0"/>
              <a:t>milk </a:t>
            </a:r>
            <a:r>
              <a:rPr lang="en-US" dirty="0"/>
              <a:t>and milk products</a:t>
            </a:r>
            <a:endParaRPr lang="tr-TR" dirty="0" smtClean="0"/>
          </a:p>
          <a:p>
            <a:r>
              <a:rPr lang="en-US" dirty="0" smtClean="0"/>
              <a:t>Rapid </a:t>
            </a:r>
            <a:r>
              <a:rPr lang="en-US" dirty="0"/>
              <a:t>IV injection </a:t>
            </a:r>
            <a:r>
              <a:rPr lang="tr-TR" dirty="0" smtClean="0"/>
              <a:t>- </a:t>
            </a:r>
            <a:r>
              <a:rPr lang="en-US" dirty="0" smtClean="0"/>
              <a:t>hypotension </a:t>
            </a:r>
            <a:r>
              <a:rPr lang="en-US" dirty="0"/>
              <a:t>and sudden collapse.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1512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Phenicols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Chloramphenicol</a:t>
            </a:r>
            <a:r>
              <a:rPr lang="tr-TR" dirty="0" smtClean="0"/>
              <a:t>-</a:t>
            </a:r>
          </a:p>
          <a:p>
            <a:r>
              <a:rPr lang="tr-TR" dirty="0" err="1" smtClean="0"/>
              <a:t>Tiamphenicol</a:t>
            </a:r>
            <a:r>
              <a:rPr lang="tr-TR" dirty="0" smtClean="0"/>
              <a:t>- </a:t>
            </a:r>
            <a:r>
              <a:rPr lang="tr-TR" dirty="0" err="1" smtClean="0"/>
              <a:t>dry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r>
              <a:rPr lang="tr-TR" dirty="0" smtClean="0"/>
              <a:t>/</a:t>
            </a:r>
            <a:r>
              <a:rPr lang="tr-TR" dirty="0" err="1" smtClean="0"/>
              <a:t>intramammary-intrauterine</a:t>
            </a:r>
            <a:endParaRPr lang="tr-TR" dirty="0" smtClean="0"/>
          </a:p>
          <a:p>
            <a:r>
              <a:rPr lang="tr-TR" dirty="0" err="1" smtClean="0"/>
              <a:t>Florfenicol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/>
              <a:t>neutral</a:t>
            </a:r>
            <a:r>
              <a:rPr lang="tr-TR" dirty="0"/>
              <a:t> </a:t>
            </a:r>
            <a:r>
              <a:rPr lang="tr-TR" dirty="0" err="1"/>
              <a:t>nitrobenzene</a:t>
            </a:r>
            <a:r>
              <a:rPr lang="tr-TR" dirty="0"/>
              <a:t> </a:t>
            </a:r>
            <a:r>
              <a:rPr lang="tr-TR" dirty="0" err="1"/>
              <a:t>derivative</a:t>
            </a:r>
            <a:r>
              <a:rPr lang="tr-TR" dirty="0"/>
              <a:t> </a:t>
            </a:r>
          </a:p>
          <a:p>
            <a:r>
              <a:rPr lang="tr-TR" dirty="0" smtClean="0"/>
              <a:t>I</a:t>
            </a:r>
            <a:r>
              <a:rPr lang="en-US" dirty="0" err="1" smtClean="0"/>
              <a:t>nhibit</a:t>
            </a:r>
            <a:r>
              <a:rPr lang="en-US" dirty="0" smtClean="0"/>
              <a:t> </a:t>
            </a:r>
            <a:r>
              <a:rPr lang="en-US" dirty="0"/>
              <a:t>microbial protein synthesis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binding to the 50S subunit of the 70S ribosome </a:t>
            </a:r>
            <a:r>
              <a:rPr lang="tr-TR" dirty="0" smtClean="0"/>
              <a:t>-</a:t>
            </a:r>
            <a:r>
              <a:rPr lang="en-US" dirty="0" smtClean="0"/>
              <a:t> impair </a:t>
            </a:r>
            <a:r>
              <a:rPr lang="en-US" dirty="0"/>
              <a:t>peptidyl transferase </a:t>
            </a:r>
            <a:r>
              <a:rPr lang="en-US" dirty="0" smtClean="0"/>
              <a:t>activity</a:t>
            </a:r>
            <a:endParaRPr lang="tr-TR" dirty="0" smtClean="0"/>
          </a:p>
          <a:p>
            <a:r>
              <a:rPr lang="tr-TR" dirty="0" err="1" smtClean="0"/>
              <a:t>İnhibition</a:t>
            </a:r>
            <a:r>
              <a:rPr lang="tr-TR" dirty="0" smtClean="0"/>
              <a:t> of </a:t>
            </a:r>
            <a:r>
              <a:rPr lang="en-US" dirty="0" smtClean="0"/>
              <a:t>peptide-bond </a:t>
            </a:r>
            <a:r>
              <a:rPr lang="en-US" dirty="0"/>
              <a:t>formation </a:t>
            </a:r>
            <a:r>
              <a:rPr lang="tr-TR" dirty="0" smtClean="0"/>
              <a:t>- </a:t>
            </a:r>
            <a:r>
              <a:rPr lang="en-US" dirty="0" smtClean="0"/>
              <a:t>peptides </a:t>
            </a:r>
            <a:r>
              <a:rPr lang="en-US" dirty="0"/>
              <a:t>cannot elongate. 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err="1" smtClean="0"/>
              <a:t>acteriostatic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high </a:t>
            </a:r>
            <a:r>
              <a:rPr lang="en-US" dirty="0" err="1" smtClean="0"/>
              <a:t>concentrationsbactericidal</a:t>
            </a:r>
            <a:r>
              <a:rPr lang="tr-TR" dirty="0" smtClean="0"/>
              <a:t>)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250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Phenicols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GI, </a:t>
            </a:r>
            <a:r>
              <a:rPr lang="tr-TR" dirty="0" err="1" smtClean="0"/>
              <a:t>myelosuppression</a:t>
            </a:r>
            <a:r>
              <a:rPr lang="tr-TR" dirty="0" smtClean="0"/>
              <a:t> - </a:t>
            </a:r>
            <a:r>
              <a:rPr lang="tr-TR" dirty="0" err="1" smtClean="0"/>
              <a:t>affinity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mitochondrial</a:t>
            </a:r>
            <a:r>
              <a:rPr lang="tr-TR" dirty="0" smtClean="0"/>
              <a:t> </a:t>
            </a:r>
            <a:r>
              <a:rPr lang="tr-TR" dirty="0" err="1" smtClean="0"/>
              <a:t>ribosomes</a:t>
            </a:r>
            <a:r>
              <a:rPr lang="tr-TR" dirty="0" smtClean="0"/>
              <a:t> of </a:t>
            </a:r>
            <a:r>
              <a:rPr lang="tr-TR" dirty="0" err="1" smtClean="0"/>
              <a:t>rapidly</a:t>
            </a:r>
            <a:r>
              <a:rPr lang="tr-TR" dirty="0" smtClean="0"/>
              <a:t> </a:t>
            </a:r>
            <a:r>
              <a:rPr lang="tr-TR" dirty="0" err="1" smtClean="0"/>
              <a:t>proliferating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thus</a:t>
            </a:r>
            <a:r>
              <a:rPr lang="tr-TR" dirty="0" smtClean="0"/>
              <a:t> bone </a:t>
            </a:r>
            <a:r>
              <a:rPr lang="tr-TR" dirty="0" err="1" smtClean="0"/>
              <a:t>marrow</a:t>
            </a:r>
            <a:r>
              <a:rPr lang="tr-TR" dirty="0" smtClean="0"/>
              <a:t> </a:t>
            </a:r>
            <a:r>
              <a:rPr lang="tr-TR" dirty="0" err="1" smtClean="0"/>
              <a:t>suppression</a:t>
            </a:r>
            <a:endParaRPr lang="tr-TR" dirty="0" smtClean="0"/>
          </a:p>
          <a:p>
            <a:r>
              <a:rPr lang="tr-TR" dirty="0" err="1" smtClean="0"/>
              <a:t>Indicated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small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horses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anaerobic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, </a:t>
            </a:r>
            <a:r>
              <a:rPr lang="tr-TR" dirty="0" err="1" smtClean="0"/>
              <a:t>etc</a:t>
            </a:r>
            <a:r>
              <a:rPr lang="tr-TR" dirty="0" smtClean="0"/>
              <a:t>. </a:t>
            </a:r>
          </a:p>
          <a:p>
            <a:endParaRPr lang="tr-TR" dirty="0"/>
          </a:p>
          <a:p>
            <a:r>
              <a:rPr lang="tr-TR" dirty="0" err="1" smtClean="0"/>
              <a:t>Contraindications</a:t>
            </a:r>
            <a:r>
              <a:rPr lang="tr-TR" dirty="0" smtClean="0"/>
              <a:t>: FOOD </a:t>
            </a:r>
            <a:r>
              <a:rPr lang="tr-TR" dirty="0" err="1" smtClean="0"/>
              <a:t>animals</a:t>
            </a:r>
            <a:r>
              <a:rPr lang="tr-TR" dirty="0" smtClean="0"/>
              <a:t> (BANNED-</a:t>
            </a:r>
            <a:r>
              <a:rPr lang="en-US" dirty="0" smtClean="0"/>
              <a:t>cause fatal aplastic anemia in humans</a:t>
            </a:r>
            <a:r>
              <a:rPr lang="tr-TR" dirty="0" smtClean="0"/>
              <a:t>); </a:t>
            </a:r>
            <a:r>
              <a:rPr lang="tr-TR" dirty="0" err="1" smtClean="0"/>
              <a:t>avoid</a:t>
            </a:r>
            <a:r>
              <a:rPr lang="tr-TR" dirty="0" smtClean="0"/>
              <a:t> in </a:t>
            </a:r>
            <a:r>
              <a:rPr lang="tr-TR" dirty="0" err="1" smtClean="0"/>
              <a:t>pregnancy</a:t>
            </a:r>
            <a:r>
              <a:rPr lang="tr-TR" dirty="0" smtClean="0"/>
              <a:t>, </a:t>
            </a:r>
            <a:r>
              <a:rPr lang="tr-TR" dirty="0" err="1" smtClean="0"/>
              <a:t>neonates</a:t>
            </a:r>
            <a:r>
              <a:rPr lang="tr-TR" dirty="0" smtClean="0"/>
              <a:t>, </a:t>
            </a:r>
            <a:r>
              <a:rPr lang="tr-TR" dirty="0" err="1" smtClean="0"/>
              <a:t>hepatic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tr-TR" dirty="0" smtClean="0"/>
              <a:t> (</a:t>
            </a:r>
            <a:r>
              <a:rPr lang="tr-TR" dirty="0" err="1" smtClean="0"/>
              <a:t>cats</a:t>
            </a:r>
            <a:r>
              <a:rPr lang="tr-TR" dirty="0" smtClean="0"/>
              <a:t>), </a:t>
            </a:r>
            <a:r>
              <a:rPr lang="tr-TR" dirty="0" err="1" smtClean="0"/>
              <a:t>preexisting</a:t>
            </a:r>
            <a:r>
              <a:rPr lang="tr-TR" dirty="0" smtClean="0"/>
              <a:t> </a:t>
            </a:r>
            <a:r>
              <a:rPr lang="tr-TR" dirty="0" err="1" smtClean="0"/>
              <a:t>hematologic</a:t>
            </a:r>
            <a:r>
              <a:rPr lang="tr-TR" dirty="0" smtClean="0"/>
              <a:t> </a:t>
            </a:r>
            <a:r>
              <a:rPr lang="tr-TR" dirty="0" err="1" smtClean="0"/>
              <a:t>disorders</a:t>
            </a:r>
            <a:r>
              <a:rPr lang="tr-TR" dirty="0" smtClean="0"/>
              <a:t>, IV </a:t>
            </a:r>
            <a:r>
              <a:rPr lang="tr-TR" dirty="0" err="1" smtClean="0"/>
              <a:t>use</a:t>
            </a:r>
            <a:r>
              <a:rPr lang="tr-TR" dirty="0" smtClean="0"/>
              <a:t> in </a:t>
            </a:r>
            <a:r>
              <a:rPr lang="tr-TR" dirty="0" err="1" smtClean="0"/>
              <a:t>cardiac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846" y="6311900"/>
            <a:ext cx="1800225" cy="1905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8767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Phenicols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</a:t>
            </a:r>
            <a:r>
              <a:rPr lang="en-US" dirty="0" err="1" smtClean="0"/>
              <a:t>oncompetitive</a:t>
            </a:r>
            <a:r>
              <a:rPr lang="en-US" dirty="0" smtClean="0"/>
              <a:t> </a:t>
            </a:r>
            <a:r>
              <a:rPr lang="en-US" dirty="0"/>
              <a:t>microsomal enzyme inhibitor </a:t>
            </a:r>
            <a:r>
              <a:rPr lang="tr-TR" dirty="0" smtClean="0"/>
              <a:t>-</a:t>
            </a:r>
            <a:r>
              <a:rPr lang="en-US" dirty="0"/>
              <a:t> pentobarbital, codeine, phenobarbital, phenytoin, NSAIDs, and </a:t>
            </a:r>
            <a:r>
              <a:rPr lang="en-US" dirty="0" err="1"/>
              <a:t>coumarins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3106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Lincosamide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err="1" smtClean="0"/>
              <a:t>ind</a:t>
            </a:r>
            <a:r>
              <a:rPr lang="en-US" dirty="0" smtClean="0"/>
              <a:t> to the 50S ribosomal subunit and inhibit peptidyl transferases. </a:t>
            </a:r>
            <a:endParaRPr lang="tr-TR" dirty="0" smtClean="0"/>
          </a:p>
          <a:p>
            <a:r>
              <a:rPr lang="en-US" dirty="0"/>
              <a:t>derivatives of an amino acid and a sulfur-containing </a:t>
            </a:r>
            <a:r>
              <a:rPr lang="en-US" dirty="0" err="1"/>
              <a:t>octose</a:t>
            </a:r>
            <a:endParaRPr lang="tr-TR" dirty="0" smtClean="0"/>
          </a:p>
          <a:p>
            <a:r>
              <a:rPr lang="tr-TR" dirty="0" err="1" smtClean="0"/>
              <a:t>Lincomycin</a:t>
            </a:r>
            <a:r>
              <a:rPr lang="tr-TR" dirty="0" smtClean="0"/>
              <a:t>, </a:t>
            </a:r>
            <a:r>
              <a:rPr lang="tr-TR" dirty="0" err="1" smtClean="0"/>
              <a:t>Clindamycin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Pirlimycin</a:t>
            </a:r>
            <a:r>
              <a:rPr lang="tr-TR" dirty="0" smtClean="0"/>
              <a:t> </a:t>
            </a:r>
          </a:p>
          <a:p>
            <a:r>
              <a:rPr lang="en-US" dirty="0"/>
              <a:t> limited spectrum against aerobic pathogens but a fairly broad spectrum against anaerobes. </a:t>
            </a:r>
            <a:endParaRPr lang="tr-TR" dirty="0" smtClean="0"/>
          </a:p>
          <a:p>
            <a:r>
              <a:rPr lang="en-US" dirty="0" smtClean="0"/>
              <a:t>bactericidal or bacteriostatic</a:t>
            </a:r>
            <a:r>
              <a:rPr lang="tr-TR" dirty="0" smtClean="0"/>
              <a:t>-</a:t>
            </a:r>
            <a:r>
              <a:rPr lang="en-US" dirty="0" smtClean="0"/>
              <a:t>drug concentration, bacterial species and concentration of bacteria.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619515"/>
            <a:ext cx="4410403" cy="197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040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Horse-should</a:t>
            </a:r>
            <a:r>
              <a:rPr lang="tr-TR" dirty="0" smtClean="0"/>
              <a:t> not be </a:t>
            </a:r>
            <a:r>
              <a:rPr lang="tr-TR" dirty="0" err="1" smtClean="0"/>
              <a:t>used-fatal</a:t>
            </a:r>
            <a:r>
              <a:rPr lang="tr-TR" dirty="0" smtClean="0"/>
              <a:t> </a:t>
            </a:r>
            <a:r>
              <a:rPr lang="tr-TR" dirty="0" err="1" smtClean="0"/>
              <a:t>enterocolitis</a:t>
            </a:r>
            <a:endParaRPr lang="tr-TR" dirty="0" smtClean="0"/>
          </a:p>
          <a:p>
            <a:r>
              <a:rPr lang="en-US" dirty="0" smtClean="0"/>
              <a:t>Swine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lincomycin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 prevention and treatment of dysentery and sometimes in mycoplasma infections. </a:t>
            </a:r>
            <a:endParaRPr lang="tr-TR" dirty="0" smtClean="0"/>
          </a:p>
          <a:p>
            <a:r>
              <a:rPr lang="en-US" dirty="0" smtClean="0"/>
              <a:t>Cattle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pilrimycin</a:t>
            </a:r>
            <a:r>
              <a:rPr lang="tr-TR" dirty="0" smtClean="0"/>
              <a:t>-</a:t>
            </a:r>
            <a:r>
              <a:rPr lang="en-US" dirty="0" err="1" smtClean="0"/>
              <a:t>intramammary</a:t>
            </a:r>
            <a:r>
              <a:rPr lang="en-US" dirty="0" smtClean="0"/>
              <a:t> infusion</a:t>
            </a:r>
            <a:r>
              <a:rPr lang="tr-TR" dirty="0" smtClean="0"/>
              <a:t>-</a:t>
            </a:r>
            <a:r>
              <a:rPr lang="en-US" dirty="0" smtClean="0"/>
              <a:t> mastitis </a:t>
            </a:r>
            <a:endParaRPr lang="tr-TR" dirty="0"/>
          </a:p>
          <a:p>
            <a:r>
              <a:rPr lang="en-US" dirty="0" smtClean="0"/>
              <a:t>Dogs and cats</a:t>
            </a:r>
            <a:r>
              <a:rPr lang="tr-TR" dirty="0" smtClean="0"/>
              <a:t>- </a:t>
            </a:r>
            <a:r>
              <a:rPr lang="en-US" dirty="0" smtClean="0"/>
              <a:t>Gram-positive cocci and anaerobes </a:t>
            </a:r>
            <a:endParaRPr lang="tr-TR" dirty="0" smtClean="0"/>
          </a:p>
          <a:p>
            <a:r>
              <a:rPr lang="en-US" dirty="0" smtClean="0"/>
              <a:t>Poultry</a:t>
            </a:r>
            <a:r>
              <a:rPr lang="tr-TR" dirty="0" smtClean="0"/>
              <a:t>-m</a:t>
            </a:r>
            <a:r>
              <a:rPr lang="en-US" dirty="0" err="1" smtClean="0"/>
              <a:t>ycoplasmosis</a:t>
            </a:r>
            <a:r>
              <a:rPr lang="en-US" dirty="0" smtClean="0"/>
              <a:t> (usually in combination with </a:t>
            </a:r>
            <a:r>
              <a:rPr lang="en-US" dirty="0" err="1" smtClean="0"/>
              <a:t>spectinomycin</a:t>
            </a:r>
            <a:r>
              <a:rPr lang="en-US" dirty="0" smtClean="0"/>
              <a:t>) and necrotic enteritis.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094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Aminoglycosides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Neomycin</a:t>
            </a:r>
            <a:endParaRPr lang="tr-TR" dirty="0" smtClean="0"/>
          </a:p>
          <a:p>
            <a:r>
              <a:rPr lang="tr-TR" dirty="0" err="1" smtClean="0"/>
              <a:t>Kanamycin</a:t>
            </a:r>
            <a:endParaRPr lang="tr-TR" dirty="0" smtClean="0"/>
          </a:p>
          <a:p>
            <a:r>
              <a:rPr lang="tr-TR" dirty="0" err="1" smtClean="0"/>
              <a:t>Tobramycin</a:t>
            </a:r>
            <a:endParaRPr lang="tr-TR" dirty="0" smtClean="0"/>
          </a:p>
          <a:p>
            <a:r>
              <a:rPr lang="tr-TR" dirty="0" err="1" smtClean="0"/>
              <a:t>Amikacin</a:t>
            </a:r>
            <a:endParaRPr lang="tr-TR" dirty="0" smtClean="0"/>
          </a:p>
          <a:p>
            <a:r>
              <a:rPr lang="tr-TR" dirty="0" err="1" smtClean="0"/>
              <a:t>Gentamicin</a:t>
            </a:r>
            <a:endParaRPr lang="tr-TR" dirty="0" smtClean="0"/>
          </a:p>
          <a:p>
            <a:r>
              <a:rPr lang="tr-TR" dirty="0" err="1" smtClean="0"/>
              <a:t>Spectinomicin</a:t>
            </a:r>
            <a:endParaRPr lang="tr-TR" dirty="0" smtClean="0"/>
          </a:p>
          <a:p>
            <a:r>
              <a:rPr lang="tr-TR" dirty="0" err="1" smtClean="0"/>
              <a:t>Sisomicin</a:t>
            </a:r>
            <a:endParaRPr lang="tr-TR" dirty="0" smtClean="0"/>
          </a:p>
          <a:p>
            <a:r>
              <a:rPr lang="tr-TR" dirty="0" err="1" smtClean="0"/>
              <a:t>Streptomicin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9213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Aminoglycosides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 smtClean="0"/>
              <a:t>Narrow-spectrum</a:t>
            </a:r>
            <a:endParaRPr lang="tr-TR" b="1" dirty="0"/>
          </a:p>
          <a:p>
            <a:r>
              <a:rPr lang="tr-TR" dirty="0" err="1" smtClean="0">
                <a:effectLst/>
              </a:rPr>
              <a:t>Streptomycin</a:t>
            </a:r>
            <a:r>
              <a:rPr lang="tr-TR" dirty="0" smtClean="0">
                <a:effectLst/>
              </a:rPr>
              <a:t> </a:t>
            </a:r>
            <a:r>
              <a:rPr lang="tr-TR" dirty="0" err="1" smtClean="0">
                <a:effectLst/>
              </a:rPr>
              <a:t>and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dihydrostreptomycin</a:t>
            </a:r>
            <a:r>
              <a:rPr lang="tr-TR" dirty="0" smtClean="0">
                <a:effectLst/>
              </a:rPr>
              <a:t>- </a:t>
            </a:r>
            <a:r>
              <a:rPr lang="tr-TR" dirty="0" err="1" smtClean="0">
                <a:effectLst/>
              </a:rPr>
              <a:t>aerobic</a:t>
            </a:r>
            <a:r>
              <a:rPr lang="tr-TR" dirty="0" smtClean="0">
                <a:effectLst/>
              </a:rPr>
              <a:t>, gram-</a:t>
            </a:r>
            <a:r>
              <a:rPr lang="tr-TR" dirty="0" err="1" smtClean="0">
                <a:effectLst/>
              </a:rPr>
              <a:t>negative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bacteria</a:t>
            </a:r>
            <a:r>
              <a:rPr lang="tr-TR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tr-TR" b="1" dirty="0" err="1"/>
              <a:t>Expanded-spectrum</a:t>
            </a:r>
            <a:r>
              <a:rPr lang="tr-TR" b="1" dirty="0"/>
              <a:t> </a:t>
            </a:r>
            <a:endParaRPr lang="tr-TR" b="1" dirty="0" smtClean="0"/>
          </a:p>
          <a:p>
            <a:pPr marL="0" indent="0">
              <a:buNone/>
            </a:pPr>
            <a:r>
              <a:rPr lang="tr-TR" dirty="0" err="1" smtClean="0">
                <a:effectLst/>
              </a:rPr>
              <a:t>Neomycin</a:t>
            </a:r>
            <a:r>
              <a:rPr lang="tr-TR" dirty="0" smtClean="0">
                <a:effectLst/>
              </a:rPr>
              <a:t>, </a:t>
            </a:r>
            <a:r>
              <a:rPr lang="tr-TR" dirty="0" err="1" smtClean="0">
                <a:effectLst/>
              </a:rPr>
              <a:t>framycetin</a:t>
            </a:r>
            <a:r>
              <a:rPr lang="tr-TR" dirty="0" smtClean="0">
                <a:effectLst/>
              </a:rPr>
              <a:t> (</a:t>
            </a:r>
            <a:r>
              <a:rPr lang="tr-TR" dirty="0" err="1" smtClean="0">
                <a:effectLst/>
              </a:rPr>
              <a:t>neomycin</a:t>
            </a:r>
            <a:r>
              <a:rPr lang="tr-TR" dirty="0" smtClean="0">
                <a:effectLst/>
              </a:rPr>
              <a:t> B), </a:t>
            </a:r>
            <a:r>
              <a:rPr lang="tr-TR" dirty="0" err="1" smtClean="0">
                <a:effectLst/>
              </a:rPr>
              <a:t>paromomycin</a:t>
            </a:r>
            <a:r>
              <a:rPr lang="tr-TR" dirty="0" smtClean="0">
                <a:effectLst/>
              </a:rPr>
              <a:t> (</a:t>
            </a:r>
            <a:r>
              <a:rPr lang="tr-TR" dirty="0" err="1" smtClean="0">
                <a:effectLst/>
              </a:rPr>
              <a:t>aminosidine</a:t>
            </a:r>
            <a:r>
              <a:rPr lang="tr-TR" dirty="0" smtClean="0">
                <a:effectLst/>
              </a:rPr>
              <a:t>), </a:t>
            </a:r>
            <a:r>
              <a:rPr lang="tr-TR" dirty="0" err="1" smtClean="0">
                <a:effectLst/>
              </a:rPr>
              <a:t>and</a:t>
            </a:r>
            <a:r>
              <a:rPr lang="tr-TR" dirty="0" smtClean="0">
                <a:effectLst/>
              </a:rPr>
              <a:t> </a:t>
            </a:r>
            <a:r>
              <a:rPr lang="tr-TR" dirty="0" err="1" smtClean="0">
                <a:effectLst/>
              </a:rPr>
              <a:t>kanamycin</a:t>
            </a:r>
            <a:r>
              <a:rPr lang="tr-TR" dirty="0" smtClean="0">
                <a:effectLst/>
              </a:rPr>
              <a:t> -</a:t>
            </a:r>
            <a:r>
              <a:rPr lang="tr-TR" dirty="0" err="1" smtClean="0">
                <a:effectLst/>
              </a:rPr>
              <a:t>many</a:t>
            </a:r>
            <a:r>
              <a:rPr lang="tr-TR" dirty="0" smtClean="0">
                <a:effectLst/>
              </a:rPr>
              <a:t> gram-</a:t>
            </a:r>
            <a:r>
              <a:rPr lang="tr-TR" dirty="0" err="1" smtClean="0">
                <a:effectLst/>
              </a:rPr>
              <a:t>negative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aerobic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bacteria</a:t>
            </a:r>
            <a:r>
              <a:rPr lang="tr-TR" dirty="0" smtClean="0">
                <a:effectLst/>
              </a:rPr>
              <a:t>, </a:t>
            </a:r>
            <a:r>
              <a:rPr lang="tr-TR" dirty="0" err="1" smtClean="0">
                <a:effectLst/>
              </a:rPr>
              <a:t>synergistic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activity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toward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selected</a:t>
            </a:r>
            <a:r>
              <a:rPr lang="tr-TR" dirty="0" smtClean="0">
                <a:effectLst/>
              </a:rPr>
              <a:t> gram-</a:t>
            </a:r>
            <a:r>
              <a:rPr lang="tr-TR" dirty="0" err="1" smtClean="0">
                <a:effectLst/>
              </a:rPr>
              <a:t>positive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organisms</a:t>
            </a:r>
            <a:r>
              <a:rPr lang="tr-TR" dirty="0" smtClean="0">
                <a:effectLst/>
              </a:rPr>
              <a:t>. </a:t>
            </a:r>
          </a:p>
          <a:p>
            <a:pPr marL="0" indent="0">
              <a:buNone/>
            </a:pPr>
            <a:r>
              <a:rPr lang="tr-TR" dirty="0" err="1" smtClean="0">
                <a:effectLst/>
              </a:rPr>
              <a:t>Gentamicin</a:t>
            </a:r>
            <a:r>
              <a:rPr lang="tr-TR" dirty="0" smtClean="0">
                <a:effectLst/>
              </a:rPr>
              <a:t>, </a:t>
            </a:r>
            <a:r>
              <a:rPr lang="tr-TR" dirty="0" err="1" smtClean="0">
                <a:effectLst/>
              </a:rPr>
              <a:t>tobramycin</a:t>
            </a:r>
            <a:r>
              <a:rPr lang="tr-TR" dirty="0" smtClean="0">
                <a:effectLst/>
              </a:rPr>
              <a:t>, </a:t>
            </a:r>
            <a:r>
              <a:rPr lang="tr-TR" dirty="0" err="1" smtClean="0">
                <a:effectLst/>
              </a:rPr>
              <a:t>amikacin</a:t>
            </a:r>
            <a:r>
              <a:rPr lang="tr-TR" dirty="0" smtClean="0">
                <a:effectLst/>
              </a:rPr>
              <a:t> (</a:t>
            </a:r>
            <a:r>
              <a:rPr lang="tr-TR" dirty="0" err="1" smtClean="0">
                <a:effectLst/>
              </a:rPr>
              <a:t>synthesized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from</a:t>
            </a:r>
            <a:r>
              <a:rPr lang="tr-TR" dirty="0" smtClean="0">
                <a:effectLst/>
              </a:rPr>
              <a:t> </a:t>
            </a:r>
            <a:r>
              <a:rPr lang="tr-TR" dirty="0" err="1" smtClean="0">
                <a:effectLst/>
              </a:rPr>
              <a:t>kanamycin</a:t>
            </a:r>
            <a:r>
              <a:rPr lang="tr-TR" dirty="0" smtClean="0">
                <a:effectLst/>
              </a:rPr>
              <a:t>), </a:t>
            </a:r>
            <a:r>
              <a:rPr lang="tr-TR" dirty="0" err="1" smtClean="0">
                <a:effectLst/>
              </a:rPr>
              <a:t>sisomicin</a:t>
            </a:r>
            <a:r>
              <a:rPr lang="tr-TR" dirty="0" smtClean="0">
                <a:effectLst/>
              </a:rPr>
              <a:t>, </a:t>
            </a:r>
            <a:r>
              <a:rPr lang="tr-TR" dirty="0" err="1" smtClean="0">
                <a:effectLst/>
              </a:rPr>
              <a:t>and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netilmicin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are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aminoglycosides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with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extended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spectra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that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include</a:t>
            </a:r>
            <a:r>
              <a:rPr lang="tr-TR" dirty="0" smtClean="0">
                <a:effectLst/>
              </a:rPr>
              <a:t> </a:t>
            </a:r>
            <a:r>
              <a:rPr lang="tr-TR" i="1" dirty="0" err="1" smtClean="0">
                <a:effectLst/>
              </a:rPr>
              <a:t>Pseudomonas</a:t>
            </a:r>
            <a:r>
              <a:rPr lang="tr-TR" i="1" dirty="0" smtClean="0">
                <a:effectLst/>
              </a:rPr>
              <a:t> </a:t>
            </a:r>
            <a:r>
              <a:rPr lang="tr-TR" i="1" dirty="0" err="1" smtClean="0">
                <a:effectLst/>
              </a:rPr>
              <a:t>aeruginosa</a:t>
            </a:r>
            <a:r>
              <a:rPr lang="tr-TR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tr-TR" b="1" dirty="0" err="1"/>
              <a:t>Miscellaneous</a:t>
            </a:r>
            <a:r>
              <a:rPr lang="tr-TR" b="1" dirty="0"/>
              <a:t> </a:t>
            </a:r>
            <a:endParaRPr lang="tr-TR" b="1" dirty="0" smtClean="0"/>
          </a:p>
          <a:p>
            <a:pPr marL="0" indent="0">
              <a:buNone/>
            </a:pPr>
            <a:r>
              <a:rPr lang="tr-TR" dirty="0" err="1" smtClean="0">
                <a:effectLst/>
              </a:rPr>
              <a:t>apramycin</a:t>
            </a:r>
            <a:r>
              <a:rPr lang="tr-TR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tr-TR" dirty="0" err="1" smtClean="0">
                <a:effectLst/>
              </a:rPr>
              <a:t>spectinomycin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2350" y="6522161"/>
            <a:ext cx="4819650" cy="1619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99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Aminoglycosides</a:t>
            </a:r>
            <a:r>
              <a:rPr lang="tr-TR" dirty="0" smtClean="0"/>
              <a:t>-MAO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Inhibition of protein synthesis.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nside</a:t>
            </a:r>
            <a:r>
              <a:rPr lang="en-US" dirty="0" smtClean="0"/>
              <a:t> the bacterial cell</a:t>
            </a:r>
            <a:r>
              <a:rPr lang="tr-TR" dirty="0" smtClean="0"/>
              <a:t>-</a:t>
            </a:r>
            <a:r>
              <a:rPr lang="en-US" dirty="0" smtClean="0"/>
              <a:t> bind to the 30s ribosomal sub-unit</a:t>
            </a:r>
            <a:r>
              <a:rPr lang="tr-TR" dirty="0" smtClean="0"/>
              <a:t> (</a:t>
            </a:r>
            <a:r>
              <a:rPr lang="en-US" dirty="0" err="1" smtClean="0"/>
              <a:t>tRNA</a:t>
            </a:r>
            <a:r>
              <a:rPr lang="en-US" dirty="0" smtClean="0"/>
              <a:t> acceptor (A) site of the small ribosomal subunit</a:t>
            </a:r>
            <a:r>
              <a:rPr lang="tr-TR" dirty="0" smtClean="0"/>
              <a:t>)</a:t>
            </a:r>
            <a:r>
              <a:rPr lang="tr-TR" dirty="0" smtClean="0"/>
              <a:t>- </a:t>
            </a:r>
            <a:r>
              <a:rPr lang="en-US" dirty="0" smtClean="0"/>
              <a:t>cause a misreading of the genetic code</a:t>
            </a:r>
            <a:r>
              <a:rPr lang="tr-TR" dirty="0" smtClean="0"/>
              <a:t>-</a:t>
            </a:r>
            <a:r>
              <a:rPr lang="en-US" dirty="0" smtClean="0"/>
              <a:t>inhibits the translation process, causing </a:t>
            </a:r>
            <a:r>
              <a:rPr lang="en-US" dirty="0" err="1" smtClean="0"/>
              <a:t>mis</a:t>
            </a:r>
            <a:r>
              <a:rPr lang="en-US" dirty="0" smtClean="0"/>
              <a:t>-reading/hindering of the translation step</a:t>
            </a:r>
            <a:r>
              <a:rPr lang="tr-TR" dirty="0" smtClean="0"/>
              <a:t>- </a:t>
            </a:r>
            <a:r>
              <a:rPr lang="en-US" dirty="0" smtClean="0"/>
              <a:t>leads to the interruption of normal bacterial protein synthesis.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32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Nephrotoxic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and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ototoxic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endParaRPr lang="tr-TR" dirty="0" smtClean="0"/>
          </a:p>
          <a:p>
            <a:r>
              <a:rPr lang="tr-TR" dirty="0" err="1" smtClean="0"/>
              <a:t>rarely</a:t>
            </a:r>
            <a:r>
              <a:rPr lang="tr-TR" dirty="0"/>
              <a:t>, </a:t>
            </a:r>
            <a:r>
              <a:rPr lang="tr-TR" dirty="0" err="1"/>
              <a:t>neuromuscular</a:t>
            </a:r>
            <a:r>
              <a:rPr lang="tr-TR" dirty="0"/>
              <a:t> </a:t>
            </a:r>
            <a:r>
              <a:rPr lang="tr-TR" dirty="0" err="1"/>
              <a:t>blockade</a:t>
            </a:r>
            <a:r>
              <a:rPr lang="tr-TR" dirty="0"/>
              <a:t>. 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L</a:t>
            </a:r>
            <a:r>
              <a:rPr lang="en-US" dirty="0" err="1" smtClean="0"/>
              <a:t>imited</a:t>
            </a:r>
            <a:r>
              <a:rPr lang="en-US" dirty="0" smtClean="0"/>
              <a:t> to </a:t>
            </a:r>
            <a:r>
              <a:rPr lang="tr-TR" dirty="0" smtClean="0"/>
              <a:t>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severe infections. 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estricted</a:t>
            </a:r>
            <a:r>
              <a:rPr lang="en-US" dirty="0" smtClean="0"/>
              <a:t> to topical or oral use for the treatment of infections caused by </a:t>
            </a:r>
            <a:r>
              <a:rPr lang="en-US" dirty="0" err="1" smtClean="0"/>
              <a:t>Enterobacteriaceae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The less toxic aminoglycosides </a:t>
            </a:r>
            <a:r>
              <a:rPr lang="tr-TR" dirty="0" smtClean="0"/>
              <a:t>-</a:t>
            </a:r>
            <a:r>
              <a:rPr lang="en-US" dirty="0" smtClean="0"/>
              <a:t>parenteral treatment of severe sepsis </a:t>
            </a:r>
            <a:r>
              <a:rPr lang="tr-TR" dirty="0" smtClean="0"/>
              <a:t>- </a:t>
            </a:r>
            <a:r>
              <a:rPr lang="en-US" dirty="0" smtClean="0"/>
              <a:t>Gram-negative aerobes.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33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Ototoxicity</a:t>
            </a:r>
            <a:r>
              <a:rPr lang="tr-TR" dirty="0" smtClean="0"/>
              <a:t>- </a:t>
            </a:r>
            <a:r>
              <a:rPr lang="en-US" dirty="0" smtClean="0"/>
              <a:t>hair </a:t>
            </a:r>
            <a:r>
              <a:rPr lang="en-US" dirty="0"/>
              <a:t>cell loss and, consequently, hearing loss (</a:t>
            </a:r>
            <a:r>
              <a:rPr lang="en-US" dirty="0" smtClean="0"/>
              <a:t>ototoxicity)</a:t>
            </a:r>
            <a:r>
              <a:rPr lang="tr-TR" dirty="0" smtClean="0"/>
              <a:t>, </a:t>
            </a:r>
            <a:r>
              <a:rPr lang="en-US" dirty="0" smtClean="0"/>
              <a:t>vestibular </a:t>
            </a:r>
            <a:r>
              <a:rPr lang="en-US" dirty="0"/>
              <a:t>toxicity and loss of balance. ROS increase significantly in inner ear tissues following </a:t>
            </a:r>
            <a:r>
              <a:rPr lang="tr-TR" dirty="0" err="1" smtClean="0"/>
              <a:t>aminoglycoside</a:t>
            </a:r>
            <a:r>
              <a:rPr lang="tr-TR" dirty="0" smtClean="0"/>
              <a:t> </a:t>
            </a:r>
            <a:r>
              <a:rPr lang="tr-TR" dirty="0" err="1" smtClean="0"/>
              <a:t>administration</a:t>
            </a:r>
            <a:endParaRPr lang="tr-TR" dirty="0" smtClean="0"/>
          </a:p>
          <a:p>
            <a:r>
              <a:rPr lang="tr-TR" dirty="0" err="1" smtClean="0"/>
              <a:t>Streptomycin</a:t>
            </a:r>
            <a:r>
              <a:rPr lang="tr-TR" dirty="0" smtClean="0"/>
              <a:t>, </a:t>
            </a:r>
            <a:r>
              <a:rPr lang="tr-TR" dirty="0" err="1" smtClean="0"/>
              <a:t>dihydrostreptomycin</a:t>
            </a:r>
            <a:r>
              <a:rPr lang="tr-TR" dirty="0" smtClean="0"/>
              <a:t> (</a:t>
            </a:r>
            <a:r>
              <a:rPr lang="tr-TR" dirty="0" err="1" smtClean="0"/>
              <a:t>Balance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Kanamicin</a:t>
            </a:r>
            <a:r>
              <a:rPr lang="tr-TR" dirty="0" smtClean="0"/>
              <a:t>, </a:t>
            </a:r>
            <a:r>
              <a:rPr lang="tr-TR" dirty="0" err="1" smtClean="0"/>
              <a:t>paromomicin</a:t>
            </a:r>
            <a:r>
              <a:rPr lang="tr-TR" dirty="0" smtClean="0"/>
              <a:t> (</a:t>
            </a:r>
            <a:r>
              <a:rPr lang="tr-TR" dirty="0" err="1" smtClean="0"/>
              <a:t>Hearing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Tobramicin</a:t>
            </a:r>
            <a:r>
              <a:rPr lang="tr-TR" dirty="0" smtClean="0"/>
              <a:t> (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hearing</a:t>
            </a:r>
            <a:r>
              <a:rPr lang="tr-TR" dirty="0" smtClean="0"/>
              <a:t>)</a:t>
            </a:r>
          </a:p>
          <a:p>
            <a:r>
              <a:rPr lang="en-US" dirty="0"/>
              <a:t>The ototoxic potential is greatest for gentamicin, </a:t>
            </a:r>
            <a:r>
              <a:rPr lang="en-US" dirty="0" err="1"/>
              <a:t>sisomicin</a:t>
            </a:r>
            <a:r>
              <a:rPr lang="en-US" dirty="0"/>
              <a:t>, and neomycin, and least for </a:t>
            </a:r>
            <a:r>
              <a:rPr lang="en-US" dirty="0" err="1" smtClean="0"/>
              <a:t>netilmicin</a:t>
            </a:r>
            <a:endParaRPr lang="tr-TR" dirty="0" smtClean="0"/>
          </a:p>
          <a:p>
            <a:r>
              <a:rPr lang="tr-TR" dirty="0" err="1" smtClean="0"/>
              <a:t>Kidneys</a:t>
            </a:r>
            <a:r>
              <a:rPr lang="tr-TR" dirty="0" smtClean="0"/>
              <a:t>- </a:t>
            </a:r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tubuler</a:t>
            </a:r>
            <a:r>
              <a:rPr lang="tr-TR" dirty="0" smtClean="0"/>
              <a:t> </a:t>
            </a:r>
            <a:r>
              <a:rPr lang="tr-TR" dirty="0" err="1" smtClean="0"/>
              <a:t>necrosis</a:t>
            </a:r>
            <a:r>
              <a:rPr lang="tr-TR" dirty="0" smtClean="0"/>
              <a:t> (</a:t>
            </a:r>
            <a:r>
              <a:rPr lang="tr-TR" dirty="0" err="1" smtClean="0"/>
              <a:t>neomicin</a:t>
            </a:r>
            <a:r>
              <a:rPr lang="tr-TR" dirty="0"/>
              <a:t> </a:t>
            </a:r>
            <a:r>
              <a:rPr lang="tr-TR" dirty="0" smtClean="0"/>
              <a:t>has </a:t>
            </a:r>
            <a:r>
              <a:rPr lang="tr-TR" dirty="0" err="1" smtClean="0"/>
              <a:t>greater</a:t>
            </a:r>
            <a:r>
              <a:rPr lang="tr-TR" dirty="0" smtClean="0"/>
              <a:t> </a:t>
            </a:r>
            <a:r>
              <a:rPr lang="tr-TR" dirty="0" err="1" smtClean="0"/>
              <a:t>nephrotoxic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998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</a:t>
            </a:r>
            <a:r>
              <a:rPr lang="en-US" dirty="0" smtClean="0"/>
              <a:t>ay </a:t>
            </a:r>
            <a:r>
              <a:rPr lang="en-US" dirty="0"/>
              <a:t>be additive to or synergistic with that of β-lactams against both gram-negative and gram-positive infections. </a:t>
            </a:r>
            <a:endParaRPr lang="tr-TR" dirty="0" smtClean="0"/>
          </a:p>
          <a:p>
            <a:r>
              <a:rPr lang="en-US" dirty="0"/>
              <a:t>The cost of many aminoglycosides is low compared to other agents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87" y="3306324"/>
            <a:ext cx="8582025" cy="341947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687" y="6616261"/>
            <a:ext cx="4743450" cy="21907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364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Macrolide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</a:t>
            </a:r>
            <a:r>
              <a:rPr lang="en-US" dirty="0" err="1" smtClean="0"/>
              <a:t>ontain</a:t>
            </a:r>
            <a:r>
              <a:rPr lang="en-US" dirty="0" smtClean="0"/>
              <a:t> </a:t>
            </a:r>
            <a:r>
              <a:rPr lang="en-US" dirty="0"/>
              <a:t>a large macrocyclic lactone ring to which one or more </a:t>
            </a:r>
            <a:r>
              <a:rPr lang="en-US" dirty="0" err="1"/>
              <a:t>deoxysugar</a:t>
            </a:r>
            <a:r>
              <a:rPr lang="en-US" dirty="0"/>
              <a:t> may be attached.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nhibit</a:t>
            </a:r>
            <a:r>
              <a:rPr lang="en-US" dirty="0" smtClean="0"/>
              <a:t> </a:t>
            </a:r>
            <a:r>
              <a:rPr lang="en-US" dirty="0"/>
              <a:t>bacterial protein biosynthesis by binding reversibly to the subunit 50S of the bacterial ribosome and preventing translocation of peptidyl-</a:t>
            </a:r>
            <a:r>
              <a:rPr lang="en-US" dirty="0" err="1"/>
              <a:t>tRNA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0" y="0"/>
            <a:ext cx="3289738" cy="4729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Inhibitors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878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956</Words>
  <Application>Microsoft Office PowerPoint</Application>
  <PresentationFormat>Geniş ekran</PresentationFormat>
  <Paragraphs>161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Teması</vt:lpstr>
      <vt:lpstr>Week-5</vt:lpstr>
      <vt:lpstr>Aminoglycosides</vt:lpstr>
      <vt:lpstr>Aminoglycosides</vt:lpstr>
      <vt:lpstr>Aminoglycosides</vt:lpstr>
      <vt:lpstr>Aminoglycosides-MAO</vt:lpstr>
      <vt:lpstr>PowerPoint Sunusu</vt:lpstr>
      <vt:lpstr>PowerPoint Sunusu</vt:lpstr>
      <vt:lpstr>PowerPoint Sunusu</vt:lpstr>
      <vt:lpstr>Macrolide antibiotics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Tetracycline</vt:lpstr>
      <vt:lpstr>Tetracycline</vt:lpstr>
      <vt:lpstr>Tetracycline</vt:lpstr>
      <vt:lpstr>Tetracycline</vt:lpstr>
      <vt:lpstr>Tetracycline</vt:lpstr>
      <vt:lpstr>Phenicols</vt:lpstr>
      <vt:lpstr>Phenicols</vt:lpstr>
      <vt:lpstr>Phenicols</vt:lpstr>
      <vt:lpstr>Lincosamide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Week-5</dc:title>
  <dc:creator>begüm yurdakök</dc:creator>
  <cp:lastModifiedBy>begüm yurdakök</cp:lastModifiedBy>
  <cp:revision>13</cp:revision>
  <dcterms:created xsi:type="dcterms:W3CDTF">2018-03-06T08:23:08Z</dcterms:created>
  <dcterms:modified xsi:type="dcterms:W3CDTF">2018-03-06T11:41:44Z</dcterms:modified>
</cp:coreProperties>
</file>