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5" r:id="rId7"/>
    <p:sldId id="266" r:id="rId8"/>
    <p:sldId id="264" r:id="rId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13.05.2020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13.05.2020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13.05.2020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13.05.2020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t>13.05.2020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A23720DD-5B6D-40BF-8493-A6B52D484E6B}" type="datetimeFigureOut">
              <a:rPr lang="tr-TR" smtClean="0"/>
              <a:t>13.05.2020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A23720DD-5B6D-40BF-8493-A6B52D484E6B}" type="datetimeFigureOut">
              <a:rPr lang="tr-TR" smtClean="0"/>
              <a:t>13.05.2020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A23720DD-5B6D-40BF-8493-A6B52D484E6B}" type="datetimeFigureOut">
              <a:rPr lang="tr-TR" smtClean="0"/>
              <a:t>13.05.2020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A23720DD-5B6D-40BF-8493-A6B52D484E6B}" type="datetimeFigureOut">
              <a:rPr lang="tr-TR" smtClean="0"/>
              <a:t>13.05.2020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13.05.2020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13.05.2020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3720DD-5B6D-40BF-8493-A6B52D484E6B}" type="datetimeFigureOut">
              <a:rPr lang="tr-TR" smtClean="0"/>
              <a:t>13.05.2020</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dirty="0" smtClean="0"/>
              <a:t>GENÇ POLONYA DÖNEMİ EDEBİYATI</a:t>
            </a:r>
            <a:endParaRPr lang="tr-TR" dirty="0"/>
          </a:p>
        </p:txBody>
      </p:sp>
      <p:sp>
        <p:nvSpPr>
          <p:cNvPr id="3" name="Alt Başlık 2"/>
          <p:cNvSpPr>
            <a:spLocks noGrp="1"/>
          </p:cNvSpPr>
          <p:nvPr>
            <p:ph type="subTitle" idx="1"/>
          </p:nvPr>
        </p:nvSpPr>
        <p:spPr/>
        <p:txBody>
          <a:bodyPr/>
          <a:lstStyle/>
          <a:p>
            <a:endParaRPr lang="tr-TR"/>
          </a:p>
        </p:txBody>
      </p:sp>
    </p:spTree>
    <p:extLst>
      <p:ext uri="{BB962C8B-B14F-4D97-AF65-F5344CB8AC3E}">
        <p14:creationId xmlns:p14="http://schemas.microsoft.com/office/powerpoint/2010/main" val="28695287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b="1" i="1" dirty="0" err="1"/>
              <a:t>Władysław</a:t>
            </a:r>
            <a:r>
              <a:rPr lang="tr-TR" b="1" i="1" dirty="0"/>
              <a:t> </a:t>
            </a:r>
            <a:r>
              <a:rPr lang="tr-TR" b="1" i="1" dirty="0" err="1"/>
              <a:t>Reymont</a:t>
            </a:r>
            <a:r>
              <a:rPr lang="tr-TR" b="1" i="1" dirty="0"/>
              <a:t/>
            </a:r>
            <a:br>
              <a:rPr lang="tr-TR" b="1" i="1" dirty="0"/>
            </a:br>
            <a:r>
              <a:rPr lang="tr-TR" dirty="0"/>
              <a:t> </a:t>
            </a:r>
            <a:br>
              <a:rPr lang="tr-TR" dirty="0"/>
            </a:br>
            <a:endParaRPr lang="tr-TR" b="1" dirty="0"/>
          </a:p>
        </p:txBody>
      </p:sp>
      <p:sp>
        <p:nvSpPr>
          <p:cNvPr id="3" name="İçerik Yer Tutucusu 2"/>
          <p:cNvSpPr>
            <a:spLocks noGrp="1"/>
          </p:cNvSpPr>
          <p:nvPr>
            <p:ph idx="1"/>
          </p:nvPr>
        </p:nvSpPr>
        <p:spPr/>
        <p:txBody>
          <a:bodyPr>
            <a:normAutofit fontScale="62500" lnSpcReduction="20000"/>
          </a:bodyPr>
          <a:lstStyle/>
          <a:p>
            <a:r>
              <a:rPr lang="tr-TR" dirty="0" err="1"/>
              <a:t>Reymont</a:t>
            </a:r>
            <a:r>
              <a:rPr lang="tr-TR" dirty="0"/>
              <a:t> (1867-1925), </a:t>
            </a:r>
            <a:r>
              <a:rPr lang="tr-TR" dirty="0" err="1"/>
              <a:t>Kobile</a:t>
            </a:r>
            <a:r>
              <a:rPr lang="tr-TR" dirty="0"/>
              <a:t> </a:t>
            </a:r>
            <a:r>
              <a:rPr lang="tr-TR" dirty="0" err="1"/>
              <a:t>Wielkie</a:t>
            </a:r>
            <a:r>
              <a:rPr lang="tr-TR" dirty="0"/>
              <a:t> köyünde doğdu. Babası </a:t>
            </a:r>
            <a:r>
              <a:rPr lang="tr-TR" dirty="0" err="1"/>
              <a:t>Józef</a:t>
            </a:r>
            <a:r>
              <a:rPr lang="tr-TR" dirty="0"/>
              <a:t> </a:t>
            </a:r>
            <a:r>
              <a:rPr lang="tr-TR" dirty="0" err="1"/>
              <a:t>Rejmont</a:t>
            </a:r>
            <a:r>
              <a:rPr lang="tr-TR" dirty="0"/>
              <a:t>, kilise orgcusuydu. </a:t>
            </a:r>
            <a:r>
              <a:rPr lang="tr-TR" dirty="0" err="1"/>
              <a:t>Reymont</a:t>
            </a:r>
            <a:r>
              <a:rPr lang="tr-TR" dirty="0"/>
              <a:t> çocukluğunda ailesi için tam bir baş belasıydı, ne okumak istiyordu ne de bir işte çalışmak.  Bu durum, basit bir köylü olduğu halde çocuklarını iyi yetiştirmek isteyen babasını çok üzüyordu. On sekiz yaşını bitirince, gezici bir tiyatro topluluğuna katıldı, yazar. Daha sonra da  demir yollarında çalıştı. Taşradaki yaşam ve sıkıcı insanların arasında çalışmak zorunda olması, yazarı yazmaya itti. İşe önce şiirle başladıysa da, çok çabuk bir </a:t>
            </a:r>
            <a:r>
              <a:rPr lang="tr-TR" dirty="0" err="1"/>
              <a:t>Słowacki</a:t>
            </a:r>
            <a:r>
              <a:rPr lang="tr-TR" dirty="0"/>
              <a:t> olmayacağını anlayarak düz yazıya döndü. Yazı yazması, çevresindekiler tarafından alaya alınıyordu. Bu durumdan iyice sıkılan </a:t>
            </a:r>
            <a:r>
              <a:rPr lang="tr-TR" dirty="0" err="1"/>
              <a:t>Reymont</a:t>
            </a:r>
            <a:r>
              <a:rPr lang="tr-TR" dirty="0"/>
              <a:t>, bir gün tüm yazdıklarını toplayıp </a:t>
            </a:r>
            <a:r>
              <a:rPr lang="tr-TR" dirty="0" err="1"/>
              <a:t>Ignacy</a:t>
            </a:r>
            <a:r>
              <a:rPr lang="tr-TR" dirty="0"/>
              <a:t> </a:t>
            </a:r>
            <a:r>
              <a:rPr lang="tr-TR" dirty="0" err="1"/>
              <a:t>Matuszewski’ye</a:t>
            </a:r>
            <a:r>
              <a:rPr lang="tr-TR" dirty="0"/>
              <a:t>  yolladı, aşağı yukarı altı ay sonra, “</a:t>
            </a:r>
            <a:r>
              <a:rPr lang="tr-TR" dirty="0" err="1"/>
              <a:t>Głos</a:t>
            </a:r>
            <a:r>
              <a:rPr lang="tr-TR" dirty="0"/>
              <a:t>” dergisinde “</a:t>
            </a:r>
            <a:r>
              <a:rPr lang="tr-TR" dirty="0" err="1"/>
              <a:t>Śmierć</a:t>
            </a:r>
            <a:r>
              <a:rPr lang="tr-TR" dirty="0"/>
              <a:t>” adlı </a:t>
            </a:r>
            <a:r>
              <a:rPr lang="tr-TR" dirty="0" err="1"/>
              <a:t>noveli</a:t>
            </a:r>
            <a:r>
              <a:rPr lang="tr-TR" dirty="0"/>
              <a:t> yayımlandı. 1892 yılında “</a:t>
            </a:r>
            <a:r>
              <a:rPr lang="tr-TR" dirty="0" err="1"/>
              <a:t>Myśl</a:t>
            </a:r>
            <a:r>
              <a:rPr lang="tr-TR" dirty="0"/>
              <a:t>” adlı dergide yayımlanan “</a:t>
            </a:r>
            <a:r>
              <a:rPr lang="tr-TR" dirty="0" err="1"/>
              <a:t>Wigilia</a:t>
            </a:r>
            <a:r>
              <a:rPr lang="tr-TR" dirty="0"/>
              <a:t> </a:t>
            </a:r>
            <a:r>
              <a:rPr lang="tr-TR" dirty="0" err="1"/>
              <a:t>Bożego</a:t>
            </a:r>
            <a:r>
              <a:rPr lang="tr-TR" dirty="0"/>
              <a:t> </a:t>
            </a:r>
            <a:r>
              <a:rPr lang="tr-TR" dirty="0" err="1"/>
              <a:t>Narodzenia</a:t>
            </a:r>
            <a:r>
              <a:rPr lang="tr-TR" dirty="0"/>
              <a:t>” adlı öyküsünü, </a:t>
            </a:r>
            <a:r>
              <a:rPr lang="tr-TR" dirty="0" err="1"/>
              <a:t>Rejmont</a:t>
            </a:r>
            <a:r>
              <a:rPr lang="tr-TR" dirty="0"/>
              <a:t> olarak değil de, </a:t>
            </a:r>
            <a:r>
              <a:rPr lang="tr-TR" dirty="0" err="1"/>
              <a:t>Reymont</a:t>
            </a:r>
            <a:r>
              <a:rPr lang="tr-TR" dirty="0"/>
              <a:t> adı ile imzaladı. Böylece babasının basit köylü adına yabancı bir hava vermek amacını güdüyordu. 1893 yılında çok  az bir para ile Varşova’ya geldi.</a:t>
            </a:r>
            <a:endParaRPr lang="tr-TR" dirty="0" smtClean="0"/>
          </a:p>
        </p:txBody>
      </p:sp>
    </p:spTree>
    <p:extLst>
      <p:ext uri="{BB962C8B-B14F-4D97-AF65-F5344CB8AC3E}">
        <p14:creationId xmlns:p14="http://schemas.microsoft.com/office/powerpoint/2010/main" val="9310105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endParaRPr lang="tr-TR" dirty="0"/>
          </a:p>
        </p:txBody>
      </p:sp>
      <p:sp>
        <p:nvSpPr>
          <p:cNvPr id="3" name="İçerik Yer Tutucusu 2"/>
          <p:cNvSpPr>
            <a:spLocks noGrp="1"/>
          </p:cNvSpPr>
          <p:nvPr>
            <p:ph idx="1"/>
          </p:nvPr>
        </p:nvSpPr>
        <p:spPr/>
        <p:txBody>
          <a:bodyPr>
            <a:normAutofit fontScale="70000" lnSpcReduction="20000"/>
          </a:bodyPr>
          <a:lstStyle/>
          <a:p>
            <a:endParaRPr lang="tr-TR" dirty="0"/>
          </a:p>
          <a:p>
            <a:r>
              <a:rPr lang="tr-TR" dirty="0"/>
              <a:t>1896-1906 yılları arasında pek çok öykü ve roman yazdı. Ancak bunlarına arasında anmaya  değer olanları, 1896-97 yıllarına yazdığı “Komedi Aktristi- Huzursuzluklar” (</a:t>
            </a:r>
            <a:r>
              <a:rPr lang="tr-TR" dirty="0" err="1"/>
              <a:t>Komediantka-Fermenty</a:t>
            </a:r>
            <a:r>
              <a:rPr lang="tr-TR" dirty="0"/>
              <a:t>)  adlı ikilemedir. Bu romanlarında yazar, gezici tiyatro topluluğu ile sürdürdüğü göçebe yaşamı ve taşrada geçirdiği günleri anlatır, bir bakıma. İki romanın da ortak kahramanı olan </a:t>
            </a:r>
            <a:r>
              <a:rPr lang="tr-TR" dirty="0" err="1"/>
              <a:t>Janka</a:t>
            </a:r>
            <a:r>
              <a:rPr lang="tr-TR" dirty="0"/>
              <a:t> </a:t>
            </a:r>
            <a:r>
              <a:rPr lang="tr-TR" dirty="0" err="1"/>
              <a:t>Orlowska</a:t>
            </a:r>
            <a:r>
              <a:rPr lang="tr-TR" dirty="0"/>
              <a:t>, taşra yaşamından sıkılarak aile baskısına başkaldırır ve aktris olmak arzusuyla Varşova’ya gelir. Ancak başarısızlıklar birbirini kovalar ve </a:t>
            </a:r>
            <a:r>
              <a:rPr lang="tr-TR" dirty="0" err="1"/>
              <a:t>Orlawska</a:t>
            </a:r>
            <a:r>
              <a:rPr lang="tr-TR" dirty="0"/>
              <a:t>, yaşlı bir köylünün karısı olmak üzere memleketine döner. </a:t>
            </a:r>
            <a:r>
              <a:rPr lang="tr-TR" dirty="0" err="1"/>
              <a:t>Wyka</a:t>
            </a:r>
            <a:r>
              <a:rPr lang="tr-TR" dirty="0"/>
              <a:t> bu eserleri, “</a:t>
            </a:r>
            <a:r>
              <a:rPr lang="tr-TR" dirty="0" err="1"/>
              <a:t>Reymont’un</a:t>
            </a:r>
            <a:r>
              <a:rPr lang="tr-TR" dirty="0"/>
              <a:t> yazarlık yeteneğinin patlama noktaları”  olarak adlandırıyor ve bu eserler sayesinde Polonya taşrasının haritasının çıkarıldığını ve zenginleşen köylüden oluşan yeni ‘aristokrat’ sınıfın  biçimlenmesinin açık biçimde anlaşıldığını iddia ediyor.</a:t>
            </a:r>
          </a:p>
          <a:p>
            <a:endParaRPr lang="tr-TR" dirty="0"/>
          </a:p>
        </p:txBody>
      </p:sp>
    </p:spTree>
    <p:extLst>
      <p:ext uri="{BB962C8B-B14F-4D97-AF65-F5344CB8AC3E}">
        <p14:creationId xmlns:p14="http://schemas.microsoft.com/office/powerpoint/2010/main" val="32858096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62500" lnSpcReduction="20000"/>
          </a:bodyPr>
          <a:lstStyle/>
          <a:p>
            <a:r>
              <a:rPr lang="tr-TR" dirty="0" err="1"/>
              <a:t>Reymont’un</a:t>
            </a:r>
            <a:r>
              <a:rPr lang="tr-TR" dirty="0"/>
              <a:t> en büyük eseri, yalnızca Polonya köylüsünün değil,  tüm Avrupa köylüsünün destanı olan “Köylüler” (</a:t>
            </a:r>
            <a:r>
              <a:rPr lang="tr-TR" dirty="0" err="1"/>
              <a:t>Chłopi</a:t>
            </a:r>
            <a:r>
              <a:rPr lang="tr-TR" dirty="0"/>
              <a:t>) adlı dört ciltlik romandır. Bu uzun romanı üzerinde yazar, 1897-1908 yılları arasında yaklaşık on yıl çalışmıştır.</a:t>
            </a:r>
          </a:p>
          <a:p>
            <a:r>
              <a:rPr lang="tr-TR" dirty="0"/>
              <a:t> </a:t>
            </a:r>
          </a:p>
          <a:p>
            <a:r>
              <a:rPr lang="tr-TR" dirty="0"/>
              <a:t>Başlangıcından beri, Polonya edebiyatı için köy motifi vazgeçilmez olmuştur. Ne var ki ancak XIX. yüzyılda yazarlar köy sorunlarına gereken ilgiyi göstermeye başladılar. Buna en önemli neden, köylülerin Kasım </a:t>
            </a:r>
            <a:r>
              <a:rPr lang="tr-TR" dirty="0" err="1"/>
              <a:t>Ayaklanması’na</a:t>
            </a:r>
            <a:r>
              <a:rPr lang="tr-TR" dirty="0"/>
              <a:t> katılmayışlarıydı. Bir kısım aydınlar, köylünün toplum dışına itildiğini, bu bakımdan da ulusa dahil olma özelliğini yitirdiğini iddia ediyorlardı. Polonya tarihi köylülerin de katıldığı iki önemli olaya tanık oldu. 1846’da çıkan Köylü İsyanı ya da Galiçya İsyanı olarak bilinen </a:t>
            </a:r>
            <a:r>
              <a:rPr lang="tr-TR" dirty="0" err="1"/>
              <a:t>Jakub</a:t>
            </a:r>
            <a:r>
              <a:rPr lang="tr-TR" dirty="0"/>
              <a:t> </a:t>
            </a:r>
            <a:r>
              <a:rPr lang="tr-TR" dirty="0" err="1"/>
              <a:t>Szela’nın</a:t>
            </a:r>
            <a:r>
              <a:rPr lang="tr-TR" dirty="0"/>
              <a:t> başlattığı isyan, diğeri ise 1863’de patlak veren Ocak Ayaklanması. Polonya,  köylüsüne iyi bir baba olmamıştı, köylüsünü yüzlerce yıl açlık, sefalet ve tutsaklık içinde yaşatmıştı. Kendisini ulusun bir üyesi olarak görmemekte köylü haklıydı, bir bakıma.</a:t>
            </a:r>
          </a:p>
          <a:p>
            <a:r>
              <a:rPr lang="tr-TR" dirty="0"/>
              <a:t> </a:t>
            </a:r>
          </a:p>
          <a:p>
            <a:endParaRPr lang="tr-TR" dirty="0"/>
          </a:p>
        </p:txBody>
      </p:sp>
    </p:spTree>
    <p:extLst>
      <p:ext uri="{BB962C8B-B14F-4D97-AF65-F5344CB8AC3E}">
        <p14:creationId xmlns:p14="http://schemas.microsoft.com/office/powerpoint/2010/main" val="28054764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normAutofit fontScale="55000" lnSpcReduction="20000"/>
          </a:bodyPr>
          <a:lstStyle/>
          <a:p>
            <a:r>
              <a:rPr lang="tr-TR" dirty="0"/>
              <a:t>Romanın başlığı, o dönem için, oldukça çarpıcıydı. Çünkü daha kitabın kapağını kaldırmadan okuyucu, köy ve köylüler hakkında bir şeyler okuyacağını biliyordu. Ne bir aileyi, ne de bir köyü anlatacaktı; anlatacağı köylüydü.</a:t>
            </a:r>
          </a:p>
          <a:p>
            <a:endParaRPr lang="tr-TR" dirty="0"/>
          </a:p>
          <a:p>
            <a:r>
              <a:rPr lang="tr-TR" dirty="0"/>
              <a:t>İlk planda </a:t>
            </a:r>
            <a:r>
              <a:rPr lang="tr-TR" dirty="0" err="1"/>
              <a:t>Lipiec</a:t>
            </a:r>
            <a:r>
              <a:rPr lang="tr-TR" dirty="0"/>
              <a:t> köyünde yaşayan, köyün en zenginleri </a:t>
            </a:r>
            <a:r>
              <a:rPr lang="tr-TR" dirty="0" err="1"/>
              <a:t>Boryna</a:t>
            </a:r>
            <a:r>
              <a:rPr lang="tr-TR" dirty="0"/>
              <a:t> ailesi, onların akrabaları, komşuları, uzak yakın ilişkide oldukları kişiler derken, en zengininde en yoksuluna tüm köy toplumunu tanıtır, yazar. Zengin </a:t>
            </a:r>
            <a:r>
              <a:rPr lang="tr-TR" dirty="0" err="1"/>
              <a:t>Maciej</a:t>
            </a:r>
            <a:r>
              <a:rPr lang="tr-TR" dirty="0"/>
              <a:t> </a:t>
            </a:r>
            <a:r>
              <a:rPr lang="tr-TR" dirty="0" err="1"/>
              <a:t>Boryna’nın</a:t>
            </a:r>
            <a:r>
              <a:rPr lang="tr-TR" dirty="0"/>
              <a:t> genç ve güzel karısı </a:t>
            </a:r>
            <a:r>
              <a:rPr lang="tr-TR" dirty="0" err="1"/>
              <a:t>Jagna</a:t>
            </a:r>
            <a:r>
              <a:rPr lang="tr-TR" dirty="0"/>
              <a:t> ile olan mutsuz evliliği, </a:t>
            </a:r>
            <a:r>
              <a:rPr lang="tr-TR" dirty="0" err="1"/>
              <a:t>Jagna’nın</a:t>
            </a:r>
            <a:r>
              <a:rPr lang="tr-TR" dirty="0"/>
              <a:t> </a:t>
            </a:r>
            <a:r>
              <a:rPr lang="tr-TR" dirty="0" err="1"/>
              <a:t>Maciej’in</a:t>
            </a:r>
            <a:r>
              <a:rPr lang="tr-TR" dirty="0"/>
              <a:t> oğlu </a:t>
            </a:r>
            <a:r>
              <a:rPr lang="tr-TR" dirty="0" err="1"/>
              <a:t>Antek</a:t>
            </a:r>
            <a:r>
              <a:rPr lang="tr-TR" dirty="0"/>
              <a:t> ile olan yasak ve </a:t>
            </a:r>
            <a:r>
              <a:rPr lang="tr-TR" dirty="0" err="1"/>
              <a:t>ensest</a:t>
            </a:r>
            <a:r>
              <a:rPr lang="tr-TR" dirty="0"/>
              <a:t> ilişkisi romanın ilk iki bölümünün temel öğesini oluşturur. Bu </a:t>
            </a:r>
            <a:r>
              <a:rPr lang="tr-TR" dirty="0" err="1"/>
              <a:t>ensest</a:t>
            </a:r>
            <a:r>
              <a:rPr lang="tr-TR" dirty="0"/>
              <a:t> motif, eski Yunan trajedilerinden kalma bir motif olup, konuya trajik bir hava da kazandırır. Köylülerin, köyün ormanı için beylere karşı verdikleri savaşım da romanın başat motiflerindendir. İlk iki ciltte bu olaylar anlatılır. Diğer son iki ciltte ise, </a:t>
            </a:r>
            <a:r>
              <a:rPr lang="tr-TR" dirty="0" err="1"/>
              <a:t>Antek’in</a:t>
            </a:r>
            <a:r>
              <a:rPr lang="tr-TR" dirty="0"/>
              <a:t> karısı </a:t>
            </a:r>
            <a:r>
              <a:rPr lang="tr-TR" dirty="0" err="1"/>
              <a:t>Hanka</a:t>
            </a:r>
            <a:r>
              <a:rPr lang="tr-TR" dirty="0"/>
              <a:t>, ideal bir köylü kadını olarak okuyucunun karşısına çıkar. Kocası, adı orman korucusunu öldürme olayına karıştığı için, tutuklanmıştır. Bu yalnız  kadının, çocukları adına verdiği yaşam savaşı bu son iki cildin temel motifini oluşturur. </a:t>
            </a:r>
            <a:endParaRPr lang="tr-TR" dirty="0"/>
          </a:p>
        </p:txBody>
      </p:sp>
    </p:spTree>
    <p:extLst>
      <p:ext uri="{BB962C8B-B14F-4D97-AF65-F5344CB8AC3E}">
        <p14:creationId xmlns:p14="http://schemas.microsoft.com/office/powerpoint/2010/main" val="1723171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85000" lnSpcReduction="10000"/>
          </a:bodyPr>
          <a:lstStyle/>
          <a:p>
            <a:r>
              <a:rPr lang="tr-TR" dirty="0"/>
              <a:t>Bu sırada, </a:t>
            </a:r>
            <a:r>
              <a:rPr lang="tr-TR" dirty="0" err="1"/>
              <a:t>Borynaların</a:t>
            </a:r>
            <a:r>
              <a:rPr lang="tr-TR" dirty="0"/>
              <a:t> öyküsünü okurken, </a:t>
            </a:r>
            <a:r>
              <a:rPr lang="tr-TR" dirty="0" err="1"/>
              <a:t>Agata</a:t>
            </a:r>
            <a:r>
              <a:rPr lang="tr-TR" dirty="0"/>
              <a:t>, </a:t>
            </a:r>
            <a:r>
              <a:rPr lang="tr-TR" dirty="0" err="1"/>
              <a:t>Kuba</a:t>
            </a:r>
            <a:r>
              <a:rPr lang="tr-TR" dirty="0"/>
              <a:t>, </a:t>
            </a:r>
            <a:r>
              <a:rPr lang="tr-TR" dirty="0" err="1"/>
              <a:t>Pietrek</a:t>
            </a:r>
            <a:r>
              <a:rPr lang="tr-TR" dirty="0"/>
              <a:t>, </a:t>
            </a:r>
            <a:r>
              <a:rPr lang="tr-TR" dirty="0" err="1"/>
              <a:t>Witek</a:t>
            </a:r>
            <a:r>
              <a:rPr lang="tr-TR" dirty="0"/>
              <a:t>  gibi köylülerin trajedilerine de tanık oluruz.  Köyün muhtarı gibi devlet görevlilerinin yanı sıra, köylülerin Rus ordusunda görev yapmaları için zorlanışları gibi tarihsel ve toplumsal olaylara da romanda yer verilir.</a:t>
            </a:r>
          </a:p>
          <a:p>
            <a:r>
              <a:rPr lang="tr-TR" dirty="0"/>
              <a:t> </a:t>
            </a:r>
          </a:p>
          <a:p>
            <a:r>
              <a:rPr lang="tr-TR" dirty="0"/>
              <a:t>Olayın geçtiği tarihi kesin olarak bilemeyiz. XIX. yüzyılın seksenli yıllarında geçtiğini, okuyucu diyaloglardan çıkarır. Roman eylülün başında başlayan temmuzun sonunda biten on aylık bir dönemi anlatır.</a:t>
            </a:r>
          </a:p>
          <a:p>
            <a:endParaRPr lang="tr-TR" dirty="0"/>
          </a:p>
        </p:txBody>
      </p:sp>
    </p:spTree>
    <p:extLst>
      <p:ext uri="{BB962C8B-B14F-4D97-AF65-F5344CB8AC3E}">
        <p14:creationId xmlns:p14="http://schemas.microsoft.com/office/powerpoint/2010/main" val="3062509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endParaRPr lang="tr-TR" dirty="0"/>
          </a:p>
        </p:txBody>
      </p:sp>
      <p:sp>
        <p:nvSpPr>
          <p:cNvPr id="3" name="İçerik Yer Tutucusu 2"/>
          <p:cNvSpPr>
            <a:spLocks noGrp="1"/>
          </p:cNvSpPr>
          <p:nvPr>
            <p:ph idx="1"/>
          </p:nvPr>
        </p:nvSpPr>
        <p:spPr/>
        <p:txBody>
          <a:bodyPr>
            <a:normAutofit fontScale="70000" lnSpcReduction="20000"/>
          </a:bodyPr>
          <a:lstStyle/>
          <a:p>
            <a:r>
              <a:rPr lang="tr-TR" dirty="0"/>
              <a:t>Bu roman realist bir roman sayılır, çünkü köydeki yaşamı tüm çıplaklığı ile gözler önüne serer. İnsanların yaşamlarını mevsimlere göre düzenlemeleri, karşı cinse duyulan arzunun insan yaşamındaki öneminin açıkça anlatılması, ya da </a:t>
            </a:r>
            <a:r>
              <a:rPr lang="tr-TR" dirty="0" err="1"/>
              <a:t>Kuba’ın</a:t>
            </a:r>
            <a:r>
              <a:rPr lang="tr-TR" dirty="0"/>
              <a:t> bacağının kesildiği, </a:t>
            </a:r>
            <a:r>
              <a:rPr lang="tr-TR" dirty="0" err="1"/>
              <a:t>Jagna’nın</a:t>
            </a:r>
            <a:r>
              <a:rPr lang="tr-TR" dirty="0"/>
              <a:t> gübre arabasına bindirilerek köyden atıldığı sahnelerin romanda yer alması gibi özellikleri yüzünden natüralist bir roman olarak da sayılabilir. Betimlemelerle dolu </a:t>
            </a:r>
            <a:r>
              <a:rPr lang="tr-TR" dirty="0" err="1"/>
              <a:t>ressamsı</a:t>
            </a:r>
            <a:r>
              <a:rPr lang="tr-TR" dirty="0"/>
              <a:t> bir anlatıma sahip olduğu için empresyonist, tüm yaşamını toprağa bağlayan </a:t>
            </a:r>
            <a:r>
              <a:rPr lang="tr-TR" dirty="0" err="1"/>
              <a:t>Boryna’nın</a:t>
            </a:r>
            <a:r>
              <a:rPr lang="tr-TR" dirty="0"/>
              <a:t> bahara rast gelen anlamlı ölümü gibi sembolist sahneleri barındırdığı için de sembolist bir havası vardır.</a:t>
            </a:r>
          </a:p>
          <a:p>
            <a:r>
              <a:rPr lang="tr-TR" dirty="0"/>
              <a:t> </a:t>
            </a:r>
          </a:p>
          <a:p>
            <a:r>
              <a:rPr lang="tr-TR" dirty="0" err="1"/>
              <a:t>Reymont</a:t>
            </a:r>
            <a:r>
              <a:rPr lang="tr-TR" dirty="0"/>
              <a:t>, daha önceden de söylendiği gibi, bu romanında yalnızca Polonya köylüsünü anlatmayı hedeflememişti, genel anlamda köylüyü anlatmak istemişti. İşte tam da bu yüzden eseri 1925 yılında Nobel’e layık görüldü.</a:t>
            </a:r>
          </a:p>
          <a:p>
            <a:endParaRPr lang="tr-TR" dirty="0"/>
          </a:p>
        </p:txBody>
      </p:sp>
    </p:spTree>
    <p:extLst>
      <p:ext uri="{BB962C8B-B14F-4D97-AF65-F5344CB8AC3E}">
        <p14:creationId xmlns:p14="http://schemas.microsoft.com/office/powerpoint/2010/main" val="37017210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Kaynaklar</a:t>
            </a:r>
            <a:endParaRPr lang="tr-TR" dirty="0"/>
          </a:p>
        </p:txBody>
      </p:sp>
      <p:sp>
        <p:nvSpPr>
          <p:cNvPr id="3" name="İçerik Yer Tutucusu 2"/>
          <p:cNvSpPr>
            <a:spLocks noGrp="1"/>
          </p:cNvSpPr>
          <p:nvPr>
            <p:ph idx="1"/>
          </p:nvPr>
        </p:nvSpPr>
        <p:spPr/>
        <p:txBody>
          <a:bodyPr/>
          <a:lstStyle/>
          <a:p>
            <a:r>
              <a:rPr lang="tr-TR" dirty="0" err="1" smtClean="0"/>
              <a:t>Taluy</a:t>
            </a:r>
            <a:r>
              <a:rPr lang="tr-TR" dirty="0" smtClean="0"/>
              <a:t> Yüce, Neşe – </a:t>
            </a:r>
            <a:r>
              <a:rPr lang="tr-TR" dirty="0" err="1" smtClean="0"/>
              <a:t>Ewa</a:t>
            </a:r>
            <a:r>
              <a:rPr lang="tr-TR" dirty="0" smtClean="0"/>
              <a:t> </a:t>
            </a:r>
            <a:r>
              <a:rPr lang="tr-TR" dirty="0" err="1" smtClean="0"/>
              <a:t>Odachowska</a:t>
            </a:r>
            <a:r>
              <a:rPr lang="tr-TR" dirty="0" smtClean="0"/>
              <a:t> </a:t>
            </a:r>
            <a:r>
              <a:rPr lang="pl-PL" dirty="0" smtClean="0"/>
              <a:t>Żielińska</a:t>
            </a:r>
            <a:r>
              <a:rPr lang="tr-TR" dirty="0" smtClean="0"/>
              <a:t>. Genç Polonya Dönemi Edebiyatı. Ankara: Kültür Yay., 2004.</a:t>
            </a:r>
            <a:endParaRPr lang="tr-TR" dirty="0"/>
          </a:p>
        </p:txBody>
      </p:sp>
    </p:spTree>
    <p:extLst>
      <p:ext uri="{BB962C8B-B14F-4D97-AF65-F5344CB8AC3E}">
        <p14:creationId xmlns:p14="http://schemas.microsoft.com/office/powerpoint/2010/main" val="935658904"/>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2124</TotalTime>
  <Words>711</Words>
  <Application>Microsoft Office PowerPoint</Application>
  <PresentationFormat>Ekran Gösterisi (4:3)</PresentationFormat>
  <Paragraphs>20</Paragraphs>
  <Slides>8</Slides>
  <Notes>0</Notes>
  <HiddenSlides>0</HiddenSlides>
  <MMClips>0</MMClips>
  <ScaleCrop>false</ScaleCrop>
  <HeadingPairs>
    <vt:vector size="4" baseType="variant">
      <vt:variant>
        <vt:lpstr>Tema</vt:lpstr>
      </vt:variant>
      <vt:variant>
        <vt:i4>1</vt:i4>
      </vt:variant>
      <vt:variant>
        <vt:lpstr>Slayt Başlıkları</vt:lpstr>
      </vt:variant>
      <vt:variant>
        <vt:i4>8</vt:i4>
      </vt:variant>
    </vt:vector>
  </HeadingPairs>
  <TitlesOfParts>
    <vt:vector size="9" baseType="lpstr">
      <vt:lpstr>Ofis Teması</vt:lpstr>
      <vt:lpstr>GENÇ POLONYA DÖNEMİ EDEBİYATI</vt:lpstr>
      <vt:lpstr>Władysław Reymont   </vt:lpstr>
      <vt:lpstr>PowerPoint Sunusu</vt:lpstr>
      <vt:lpstr>PowerPoint Sunusu</vt:lpstr>
      <vt:lpstr>PowerPoint Sunusu</vt:lpstr>
      <vt:lpstr>PowerPoint Sunusu</vt:lpstr>
      <vt:lpstr>PowerPoint Sunusu</vt:lpstr>
      <vt:lpstr>Kaynaklar</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GENÇ POLONYA DÖNEMİ EDEBİYATI</dc:title>
  <dc:creator>nevra vardal</dc:creator>
  <cp:lastModifiedBy>nevra vardal</cp:lastModifiedBy>
  <cp:revision>39</cp:revision>
  <dcterms:created xsi:type="dcterms:W3CDTF">2020-05-12T16:08:52Z</dcterms:created>
  <dcterms:modified xsi:type="dcterms:W3CDTF">2020-05-14T18:46:55Z</dcterms:modified>
</cp:coreProperties>
</file>