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0EA70D-D196-4469-A8FC-7DBD3A14CEF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63F005BF-8056-449C-AD1B-1E91C5B76A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3CED1FC-6694-4604-87A6-76F93AAB59CE}"/>
              </a:ext>
            </a:extLst>
          </p:cNvPr>
          <p:cNvSpPr>
            <a:spLocks noGrp="1"/>
          </p:cNvSpPr>
          <p:nvPr>
            <p:ph type="dt" sz="half" idx="10"/>
          </p:nvPr>
        </p:nvSpPr>
        <p:spPr/>
        <p:txBody>
          <a:bodyPr/>
          <a:lstStyle/>
          <a:p>
            <a:fld id="{CD7EAD73-2C59-46D0-9FA5-518F38C29600}" type="datetimeFigureOut">
              <a:rPr lang="tr-TR" smtClean="0"/>
              <a:t>17.03.2020</a:t>
            </a:fld>
            <a:endParaRPr lang="tr-TR"/>
          </a:p>
        </p:txBody>
      </p:sp>
      <p:sp>
        <p:nvSpPr>
          <p:cNvPr id="5" name="Alt Bilgi Yer Tutucusu 4">
            <a:extLst>
              <a:ext uri="{FF2B5EF4-FFF2-40B4-BE49-F238E27FC236}">
                <a16:creationId xmlns:a16="http://schemas.microsoft.com/office/drawing/2014/main" id="{C79B7A40-C3E8-4B31-85DD-EB64D801FAA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BF7062A-D467-4A7E-B981-39E41AF424D1}"/>
              </a:ext>
            </a:extLst>
          </p:cNvPr>
          <p:cNvSpPr>
            <a:spLocks noGrp="1"/>
          </p:cNvSpPr>
          <p:nvPr>
            <p:ph type="sldNum" sz="quarter" idx="12"/>
          </p:nvPr>
        </p:nvSpPr>
        <p:spPr/>
        <p:txBody>
          <a:bodyPr/>
          <a:lstStyle/>
          <a:p>
            <a:fld id="{38CD9F97-871D-4524-A42E-0462FFCEE86B}" type="slidenum">
              <a:rPr lang="tr-TR" smtClean="0"/>
              <a:t>‹#›</a:t>
            </a:fld>
            <a:endParaRPr lang="tr-TR"/>
          </a:p>
        </p:txBody>
      </p:sp>
    </p:spTree>
    <p:extLst>
      <p:ext uri="{BB962C8B-B14F-4D97-AF65-F5344CB8AC3E}">
        <p14:creationId xmlns:p14="http://schemas.microsoft.com/office/powerpoint/2010/main" val="2947854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491758-BBE9-46B5-8044-2EE5C7B71804}"/>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CC37150D-FF7D-43E0-A544-F455439243C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21EE787-2DD9-428F-ADA5-0EA5CE52DD62}"/>
              </a:ext>
            </a:extLst>
          </p:cNvPr>
          <p:cNvSpPr>
            <a:spLocks noGrp="1"/>
          </p:cNvSpPr>
          <p:nvPr>
            <p:ph type="dt" sz="half" idx="10"/>
          </p:nvPr>
        </p:nvSpPr>
        <p:spPr/>
        <p:txBody>
          <a:bodyPr/>
          <a:lstStyle/>
          <a:p>
            <a:fld id="{CD7EAD73-2C59-46D0-9FA5-518F38C29600}" type="datetimeFigureOut">
              <a:rPr lang="tr-TR" smtClean="0"/>
              <a:t>17.03.2020</a:t>
            </a:fld>
            <a:endParaRPr lang="tr-TR"/>
          </a:p>
        </p:txBody>
      </p:sp>
      <p:sp>
        <p:nvSpPr>
          <p:cNvPr id="5" name="Alt Bilgi Yer Tutucusu 4">
            <a:extLst>
              <a:ext uri="{FF2B5EF4-FFF2-40B4-BE49-F238E27FC236}">
                <a16:creationId xmlns:a16="http://schemas.microsoft.com/office/drawing/2014/main" id="{8950833A-37A9-4D7D-BE5B-791B72A310C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AC31D5C-627D-4166-9793-E8A9DB4B1914}"/>
              </a:ext>
            </a:extLst>
          </p:cNvPr>
          <p:cNvSpPr>
            <a:spLocks noGrp="1"/>
          </p:cNvSpPr>
          <p:nvPr>
            <p:ph type="sldNum" sz="quarter" idx="12"/>
          </p:nvPr>
        </p:nvSpPr>
        <p:spPr/>
        <p:txBody>
          <a:bodyPr/>
          <a:lstStyle/>
          <a:p>
            <a:fld id="{38CD9F97-871D-4524-A42E-0462FFCEE86B}" type="slidenum">
              <a:rPr lang="tr-TR" smtClean="0"/>
              <a:t>‹#›</a:t>
            </a:fld>
            <a:endParaRPr lang="tr-TR"/>
          </a:p>
        </p:txBody>
      </p:sp>
    </p:spTree>
    <p:extLst>
      <p:ext uri="{BB962C8B-B14F-4D97-AF65-F5344CB8AC3E}">
        <p14:creationId xmlns:p14="http://schemas.microsoft.com/office/powerpoint/2010/main" val="4205790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B2EB084-81A7-4157-9D1F-F51C38F80A7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8867185-ADE1-457A-B7BD-00B83B0D5AFD}"/>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664FA1B-8CD9-4527-9C7F-702C30454FA1}"/>
              </a:ext>
            </a:extLst>
          </p:cNvPr>
          <p:cNvSpPr>
            <a:spLocks noGrp="1"/>
          </p:cNvSpPr>
          <p:nvPr>
            <p:ph type="dt" sz="half" idx="10"/>
          </p:nvPr>
        </p:nvSpPr>
        <p:spPr/>
        <p:txBody>
          <a:bodyPr/>
          <a:lstStyle/>
          <a:p>
            <a:fld id="{CD7EAD73-2C59-46D0-9FA5-518F38C29600}" type="datetimeFigureOut">
              <a:rPr lang="tr-TR" smtClean="0"/>
              <a:t>17.03.2020</a:t>
            </a:fld>
            <a:endParaRPr lang="tr-TR"/>
          </a:p>
        </p:txBody>
      </p:sp>
      <p:sp>
        <p:nvSpPr>
          <p:cNvPr id="5" name="Alt Bilgi Yer Tutucusu 4">
            <a:extLst>
              <a:ext uri="{FF2B5EF4-FFF2-40B4-BE49-F238E27FC236}">
                <a16:creationId xmlns:a16="http://schemas.microsoft.com/office/drawing/2014/main" id="{FCE75E87-3F55-4477-8653-0441A2A1848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8E9A82E-4579-41F9-AFD4-639E63AA369F}"/>
              </a:ext>
            </a:extLst>
          </p:cNvPr>
          <p:cNvSpPr>
            <a:spLocks noGrp="1"/>
          </p:cNvSpPr>
          <p:nvPr>
            <p:ph type="sldNum" sz="quarter" idx="12"/>
          </p:nvPr>
        </p:nvSpPr>
        <p:spPr/>
        <p:txBody>
          <a:bodyPr/>
          <a:lstStyle/>
          <a:p>
            <a:fld id="{38CD9F97-871D-4524-A42E-0462FFCEE86B}" type="slidenum">
              <a:rPr lang="tr-TR" smtClean="0"/>
              <a:t>‹#›</a:t>
            </a:fld>
            <a:endParaRPr lang="tr-TR"/>
          </a:p>
        </p:txBody>
      </p:sp>
    </p:spTree>
    <p:extLst>
      <p:ext uri="{BB962C8B-B14F-4D97-AF65-F5344CB8AC3E}">
        <p14:creationId xmlns:p14="http://schemas.microsoft.com/office/powerpoint/2010/main" val="588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2B582C-4BA9-4548-8D5B-9578E9D875F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406F8B2-3BCD-429F-8EF7-699F2C6208E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02E370E-04A6-4210-8E2C-EEBE0815BD61}"/>
              </a:ext>
            </a:extLst>
          </p:cNvPr>
          <p:cNvSpPr>
            <a:spLocks noGrp="1"/>
          </p:cNvSpPr>
          <p:nvPr>
            <p:ph type="dt" sz="half" idx="10"/>
          </p:nvPr>
        </p:nvSpPr>
        <p:spPr/>
        <p:txBody>
          <a:bodyPr/>
          <a:lstStyle/>
          <a:p>
            <a:fld id="{CD7EAD73-2C59-46D0-9FA5-518F38C29600}" type="datetimeFigureOut">
              <a:rPr lang="tr-TR" smtClean="0"/>
              <a:t>17.03.2020</a:t>
            </a:fld>
            <a:endParaRPr lang="tr-TR"/>
          </a:p>
        </p:txBody>
      </p:sp>
      <p:sp>
        <p:nvSpPr>
          <p:cNvPr id="5" name="Alt Bilgi Yer Tutucusu 4">
            <a:extLst>
              <a:ext uri="{FF2B5EF4-FFF2-40B4-BE49-F238E27FC236}">
                <a16:creationId xmlns:a16="http://schemas.microsoft.com/office/drawing/2014/main" id="{8586F07C-DED7-4142-8565-3879704FB17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D16D819-4446-4E27-8C23-F12F4C6A06B1}"/>
              </a:ext>
            </a:extLst>
          </p:cNvPr>
          <p:cNvSpPr>
            <a:spLocks noGrp="1"/>
          </p:cNvSpPr>
          <p:nvPr>
            <p:ph type="sldNum" sz="quarter" idx="12"/>
          </p:nvPr>
        </p:nvSpPr>
        <p:spPr/>
        <p:txBody>
          <a:bodyPr/>
          <a:lstStyle/>
          <a:p>
            <a:fld id="{38CD9F97-871D-4524-A42E-0462FFCEE86B}" type="slidenum">
              <a:rPr lang="tr-TR" smtClean="0"/>
              <a:t>‹#›</a:t>
            </a:fld>
            <a:endParaRPr lang="tr-TR"/>
          </a:p>
        </p:txBody>
      </p:sp>
    </p:spTree>
    <p:extLst>
      <p:ext uri="{BB962C8B-B14F-4D97-AF65-F5344CB8AC3E}">
        <p14:creationId xmlns:p14="http://schemas.microsoft.com/office/powerpoint/2010/main" val="254729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8D0FE9-5E98-44AF-9D38-E678BDFB588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26FA155-5E6B-4F26-A4F3-D469A074AA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9B538940-8A8D-4EDF-B431-8E7155F47DEA}"/>
              </a:ext>
            </a:extLst>
          </p:cNvPr>
          <p:cNvSpPr>
            <a:spLocks noGrp="1"/>
          </p:cNvSpPr>
          <p:nvPr>
            <p:ph type="dt" sz="half" idx="10"/>
          </p:nvPr>
        </p:nvSpPr>
        <p:spPr/>
        <p:txBody>
          <a:bodyPr/>
          <a:lstStyle/>
          <a:p>
            <a:fld id="{CD7EAD73-2C59-46D0-9FA5-518F38C29600}" type="datetimeFigureOut">
              <a:rPr lang="tr-TR" smtClean="0"/>
              <a:t>17.03.2020</a:t>
            </a:fld>
            <a:endParaRPr lang="tr-TR"/>
          </a:p>
        </p:txBody>
      </p:sp>
      <p:sp>
        <p:nvSpPr>
          <p:cNvPr id="5" name="Alt Bilgi Yer Tutucusu 4">
            <a:extLst>
              <a:ext uri="{FF2B5EF4-FFF2-40B4-BE49-F238E27FC236}">
                <a16:creationId xmlns:a16="http://schemas.microsoft.com/office/drawing/2014/main" id="{743FFED6-E022-48AB-915D-242995A39E9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CBC5CCA-A9CC-42E2-BA4C-A9FE5A3EFA2A}"/>
              </a:ext>
            </a:extLst>
          </p:cNvPr>
          <p:cNvSpPr>
            <a:spLocks noGrp="1"/>
          </p:cNvSpPr>
          <p:nvPr>
            <p:ph type="sldNum" sz="quarter" idx="12"/>
          </p:nvPr>
        </p:nvSpPr>
        <p:spPr/>
        <p:txBody>
          <a:bodyPr/>
          <a:lstStyle/>
          <a:p>
            <a:fld id="{38CD9F97-871D-4524-A42E-0462FFCEE86B}" type="slidenum">
              <a:rPr lang="tr-TR" smtClean="0"/>
              <a:t>‹#›</a:t>
            </a:fld>
            <a:endParaRPr lang="tr-TR"/>
          </a:p>
        </p:txBody>
      </p:sp>
    </p:spTree>
    <p:extLst>
      <p:ext uri="{BB962C8B-B14F-4D97-AF65-F5344CB8AC3E}">
        <p14:creationId xmlns:p14="http://schemas.microsoft.com/office/powerpoint/2010/main" val="2895857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A0D22B-4323-4326-8EB5-2EA59DF7785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E3991A2-AC14-4FCD-BFCD-FF0BF4B8F70B}"/>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219C0620-65A5-4071-9188-FD78CB759AC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123BE5BB-4E22-4C54-9D4D-064ECA48CC2F}"/>
              </a:ext>
            </a:extLst>
          </p:cNvPr>
          <p:cNvSpPr>
            <a:spLocks noGrp="1"/>
          </p:cNvSpPr>
          <p:nvPr>
            <p:ph type="dt" sz="half" idx="10"/>
          </p:nvPr>
        </p:nvSpPr>
        <p:spPr/>
        <p:txBody>
          <a:bodyPr/>
          <a:lstStyle/>
          <a:p>
            <a:fld id="{CD7EAD73-2C59-46D0-9FA5-518F38C29600}" type="datetimeFigureOut">
              <a:rPr lang="tr-TR" smtClean="0"/>
              <a:t>17.03.2020</a:t>
            </a:fld>
            <a:endParaRPr lang="tr-TR"/>
          </a:p>
        </p:txBody>
      </p:sp>
      <p:sp>
        <p:nvSpPr>
          <p:cNvPr id="6" name="Alt Bilgi Yer Tutucusu 5">
            <a:extLst>
              <a:ext uri="{FF2B5EF4-FFF2-40B4-BE49-F238E27FC236}">
                <a16:creationId xmlns:a16="http://schemas.microsoft.com/office/drawing/2014/main" id="{15A7233D-D291-4313-90F0-771E711860C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158332E-1E42-4A08-9E90-1A452A92854F}"/>
              </a:ext>
            </a:extLst>
          </p:cNvPr>
          <p:cNvSpPr>
            <a:spLocks noGrp="1"/>
          </p:cNvSpPr>
          <p:nvPr>
            <p:ph type="sldNum" sz="quarter" idx="12"/>
          </p:nvPr>
        </p:nvSpPr>
        <p:spPr/>
        <p:txBody>
          <a:bodyPr/>
          <a:lstStyle/>
          <a:p>
            <a:fld id="{38CD9F97-871D-4524-A42E-0462FFCEE86B}" type="slidenum">
              <a:rPr lang="tr-TR" smtClean="0"/>
              <a:t>‹#›</a:t>
            </a:fld>
            <a:endParaRPr lang="tr-TR"/>
          </a:p>
        </p:txBody>
      </p:sp>
    </p:spTree>
    <p:extLst>
      <p:ext uri="{BB962C8B-B14F-4D97-AF65-F5344CB8AC3E}">
        <p14:creationId xmlns:p14="http://schemas.microsoft.com/office/powerpoint/2010/main" val="1458179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7CCC20-09B4-49F4-9A81-5D98377AB08D}"/>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0F5740D-ED0D-4DB0-B2D9-B3388D077F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2C381F2D-7BF3-4CB5-BFBC-C732CD3381C9}"/>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1CF2246-1A5A-4B80-AA0F-2C93AED8B1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105C65B6-690A-4C73-B0A8-D6CF035E61A8}"/>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274204A-3557-4151-A17C-5669637F019E}"/>
              </a:ext>
            </a:extLst>
          </p:cNvPr>
          <p:cNvSpPr>
            <a:spLocks noGrp="1"/>
          </p:cNvSpPr>
          <p:nvPr>
            <p:ph type="dt" sz="half" idx="10"/>
          </p:nvPr>
        </p:nvSpPr>
        <p:spPr/>
        <p:txBody>
          <a:bodyPr/>
          <a:lstStyle/>
          <a:p>
            <a:fld id="{CD7EAD73-2C59-46D0-9FA5-518F38C29600}" type="datetimeFigureOut">
              <a:rPr lang="tr-TR" smtClean="0"/>
              <a:t>17.03.2020</a:t>
            </a:fld>
            <a:endParaRPr lang="tr-TR"/>
          </a:p>
        </p:txBody>
      </p:sp>
      <p:sp>
        <p:nvSpPr>
          <p:cNvPr id="8" name="Alt Bilgi Yer Tutucusu 7">
            <a:extLst>
              <a:ext uri="{FF2B5EF4-FFF2-40B4-BE49-F238E27FC236}">
                <a16:creationId xmlns:a16="http://schemas.microsoft.com/office/drawing/2014/main" id="{6EFB9985-D8A2-425C-ACC9-9B8F21A41E25}"/>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BE58E464-D72F-4516-BF16-3397E9235C84}"/>
              </a:ext>
            </a:extLst>
          </p:cNvPr>
          <p:cNvSpPr>
            <a:spLocks noGrp="1"/>
          </p:cNvSpPr>
          <p:nvPr>
            <p:ph type="sldNum" sz="quarter" idx="12"/>
          </p:nvPr>
        </p:nvSpPr>
        <p:spPr/>
        <p:txBody>
          <a:bodyPr/>
          <a:lstStyle/>
          <a:p>
            <a:fld id="{38CD9F97-871D-4524-A42E-0462FFCEE86B}" type="slidenum">
              <a:rPr lang="tr-TR" smtClean="0"/>
              <a:t>‹#›</a:t>
            </a:fld>
            <a:endParaRPr lang="tr-TR"/>
          </a:p>
        </p:txBody>
      </p:sp>
    </p:spTree>
    <p:extLst>
      <p:ext uri="{BB962C8B-B14F-4D97-AF65-F5344CB8AC3E}">
        <p14:creationId xmlns:p14="http://schemas.microsoft.com/office/powerpoint/2010/main" val="3302469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10737F-6FA1-4333-A395-89668B69374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04ADC8F-B6DE-4449-9433-24A5B1574603}"/>
              </a:ext>
            </a:extLst>
          </p:cNvPr>
          <p:cNvSpPr>
            <a:spLocks noGrp="1"/>
          </p:cNvSpPr>
          <p:nvPr>
            <p:ph type="dt" sz="half" idx="10"/>
          </p:nvPr>
        </p:nvSpPr>
        <p:spPr/>
        <p:txBody>
          <a:bodyPr/>
          <a:lstStyle/>
          <a:p>
            <a:fld id="{CD7EAD73-2C59-46D0-9FA5-518F38C29600}" type="datetimeFigureOut">
              <a:rPr lang="tr-TR" smtClean="0"/>
              <a:t>17.03.2020</a:t>
            </a:fld>
            <a:endParaRPr lang="tr-TR"/>
          </a:p>
        </p:txBody>
      </p:sp>
      <p:sp>
        <p:nvSpPr>
          <p:cNvPr id="4" name="Alt Bilgi Yer Tutucusu 3">
            <a:extLst>
              <a:ext uri="{FF2B5EF4-FFF2-40B4-BE49-F238E27FC236}">
                <a16:creationId xmlns:a16="http://schemas.microsoft.com/office/drawing/2014/main" id="{3922397B-C49B-4721-8E53-F06097EE828D}"/>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FDDEBE5-9A8F-4395-B2B2-04D25770036F}"/>
              </a:ext>
            </a:extLst>
          </p:cNvPr>
          <p:cNvSpPr>
            <a:spLocks noGrp="1"/>
          </p:cNvSpPr>
          <p:nvPr>
            <p:ph type="sldNum" sz="quarter" idx="12"/>
          </p:nvPr>
        </p:nvSpPr>
        <p:spPr/>
        <p:txBody>
          <a:bodyPr/>
          <a:lstStyle/>
          <a:p>
            <a:fld id="{38CD9F97-871D-4524-A42E-0462FFCEE86B}" type="slidenum">
              <a:rPr lang="tr-TR" smtClean="0"/>
              <a:t>‹#›</a:t>
            </a:fld>
            <a:endParaRPr lang="tr-TR"/>
          </a:p>
        </p:txBody>
      </p:sp>
    </p:spTree>
    <p:extLst>
      <p:ext uri="{BB962C8B-B14F-4D97-AF65-F5344CB8AC3E}">
        <p14:creationId xmlns:p14="http://schemas.microsoft.com/office/powerpoint/2010/main" val="58238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0441420-1F22-480C-BE1E-DA23BA7888A8}"/>
              </a:ext>
            </a:extLst>
          </p:cNvPr>
          <p:cNvSpPr>
            <a:spLocks noGrp="1"/>
          </p:cNvSpPr>
          <p:nvPr>
            <p:ph type="dt" sz="half" idx="10"/>
          </p:nvPr>
        </p:nvSpPr>
        <p:spPr/>
        <p:txBody>
          <a:bodyPr/>
          <a:lstStyle/>
          <a:p>
            <a:fld id="{CD7EAD73-2C59-46D0-9FA5-518F38C29600}" type="datetimeFigureOut">
              <a:rPr lang="tr-TR" smtClean="0"/>
              <a:t>17.03.2020</a:t>
            </a:fld>
            <a:endParaRPr lang="tr-TR"/>
          </a:p>
        </p:txBody>
      </p:sp>
      <p:sp>
        <p:nvSpPr>
          <p:cNvPr id="3" name="Alt Bilgi Yer Tutucusu 2">
            <a:extLst>
              <a:ext uri="{FF2B5EF4-FFF2-40B4-BE49-F238E27FC236}">
                <a16:creationId xmlns:a16="http://schemas.microsoft.com/office/drawing/2014/main" id="{01912FB5-709F-4465-BC70-B51C4F839E1E}"/>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848EBF94-DDD4-4DAC-AF9F-EE9E012F53E1}"/>
              </a:ext>
            </a:extLst>
          </p:cNvPr>
          <p:cNvSpPr>
            <a:spLocks noGrp="1"/>
          </p:cNvSpPr>
          <p:nvPr>
            <p:ph type="sldNum" sz="quarter" idx="12"/>
          </p:nvPr>
        </p:nvSpPr>
        <p:spPr/>
        <p:txBody>
          <a:bodyPr/>
          <a:lstStyle/>
          <a:p>
            <a:fld id="{38CD9F97-871D-4524-A42E-0462FFCEE86B}" type="slidenum">
              <a:rPr lang="tr-TR" smtClean="0"/>
              <a:t>‹#›</a:t>
            </a:fld>
            <a:endParaRPr lang="tr-TR"/>
          </a:p>
        </p:txBody>
      </p:sp>
    </p:spTree>
    <p:extLst>
      <p:ext uri="{BB962C8B-B14F-4D97-AF65-F5344CB8AC3E}">
        <p14:creationId xmlns:p14="http://schemas.microsoft.com/office/powerpoint/2010/main" val="2975664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C3FCE2-1571-496D-A359-6EFCF9DED82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9C2A3746-3463-4E2B-9197-E4157B9410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9071B03D-A3FC-4D89-91CF-08F38A224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C6FD22C-DEF7-49E7-988E-398A3C1BE233}"/>
              </a:ext>
            </a:extLst>
          </p:cNvPr>
          <p:cNvSpPr>
            <a:spLocks noGrp="1"/>
          </p:cNvSpPr>
          <p:nvPr>
            <p:ph type="dt" sz="half" idx="10"/>
          </p:nvPr>
        </p:nvSpPr>
        <p:spPr/>
        <p:txBody>
          <a:bodyPr/>
          <a:lstStyle/>
          <a:p>
            <a:fld id="{CD7EAD73-2C59-46D0-9FA5-518F38C29600}" type="datetimeFigureOut">
              <a:rPr lang="tr-TR" smtClean="0"/>
              <a:t>17.03.2020</a:t>
            </a:fld>
            <a:endParaRPr lang="tr-TR"/>
          </a:p>
        </p:txBody>
      </p:sp>
      <p:sp>
        <p:nvSpPr>
          <p:cNvPr id="6" name="Alt Bilgi Yer Tutucusu 5">
            <a:extLst>
              <a:ext uri="{FF2B5EF4-FFF2-40B4-BE49-F238E27FC236}">
                <a16:creationId xmlns:a16="http://schemas.microsoft.com/office/drawing/2014/main" id="{8DF20FE6-2D56-4D10-B8E2-B82F6E7515B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C7D3C73-A5EE-420D-9C4E-427B9301C321}"/>
              </a:ext>
            </a:extLst>
          </p:cNvPr>
          <p:cNvSpPr>
            <a:spLocks noGrp="1"/>
          </p:cNvSpPr>
          <p:nvPr>
            <p:ph type="sldNum" sz="quarter" idx="12"/>
          </p:nvPr>
        </p:nvSpPr>
        <p:spPr/>
        <p:txBody>
          <a:bodyPr/>
          <a:lstStyle/>
          <a:p>
            <a:fld id="{38CD9F97-871D-4524-A42E-0462FFCEE86B}" type="slidenum">
              <a:rPr lang="tr-TR" smtClean="0"/>
              <a:t>‹#›</a:t>
            </a:fld>
            <a:endParaRPr lang="tr-TR"/>
          </a:p>
        </p:txBody>
      </p:sp>
    </p:spTree>
    <p:extLst>
      <p:ext uri="{BB962C8B-B14F-4D97-AF65-F5344CB8AC3E}">
        <p14:creationId xmlns:p14="http://schemas.microsoft.com/office/powerpoint/2010/main" val="1399273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7E3A13-AD04-461B-95C0-4A83528ED5C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6816F36-166F-4549-B00E-D66260EDF3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7F4EFAD0-E3C4-4AF5-A02E-05BCD72348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7EF748B-9F43-40CB-9D63-905B8295DA97}"/>
              </a:ext>
            </a:extLst>
          </p:cNvPr>
          <p:cNvSpPr>
            <a:spLocks noGrp="1"/>
          </p:cNvSpPr>
          <p:nvPr>
            <p:ph type="dt" sz="half" idx="10"/>
          </p:nvPr>
        </p:nvSpPr>
        <p:spPr/>
        <p:txBody>
          <a:bodyPr/>
          <a:lstStyle/>
          <a:p>
            <a:fld id="{CD7EAD73-2C59-46D0-9FA5-518F38C29600}" type="datetimeFigureOut">
              <a:rPr lang="tr-TR" smtClean="0"/>
              <a:t>17.03.2020</a:t>
            </a:fld>
            <a:endParaRPr lang="tr-TR"/>
          </a:p>
        </p:txBody>
      </p:sp>
      <p:sp>
        <p:nvSpPr>
          <p:cNvPr id="6" name="Alt Bilgi Yer Tutucusu 5">
            <a:extLst>
              <a:ext uri="{FF2B5EF4-FFF2-40B4-BE49-F238E27FC236}">
                <a16:creationId xmlns:a16="http://schemas.microsoft.com/office/drawing/2014/main" id="{CC4598C1-A212-4A87-B612-7549BE20CEE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84B4B3E-004E-48DB-BC61-2952873D8059}"/>
              </a:ext>
            </a:extLst>
          </p:cNvPr>
          <p:cNvSpPr>
            <a:spLocks noGrp="1"/>
          </p:cNvSpPr>
          <p:nvPr>
            <p:ph type="sldNum" sz="quarter" idx="12"/>
          </p:nvPr>
        </p:nvSpPr>
        <p:spPr/>
        <p:txBody>
          <a:bodyPr/>
          <a:lstStyle/>
          <a:p>
            <a:fld id="{38CD9F97-871D-4524-A42E-0462FFCEE86B}" type="slidenum">
              <a:rPr lang="tr-TR" smtClean="0"/>
              <a:t>‹#›</a:t>
            </a:fld>
            <a:endParaRPr lang="tr-TR"/>
          </a:p>
        </p:txBody>
      </p:sp>
    </p:spTree>
    <p:extLst>
      <p:ext uri="{BB962C8B-B14F-4D97-AF65-F5344CB8AC3E}">
        <p14:creationId xmlns:p14="http://schemas.microsoft.com/office/powerpoint/2010/main" val="500696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2302FA6-F720-4753-B172-A89AF3ADE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8792A9F-8976-48F9-A31F-DB030AD981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75D4B9D-1981-466A-8208-2CB0E4297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7EAD73-2C59-46D0-9FA5-518F38C29600}" type="datetimeFigureOut">
              <a:rPr lang="tr-TR" smtClean="0"/>
              <a:t>17.03.2020</a:t>
            </a:fld>
            <a:endParaRPr lang="tr-TR"/>
          </a:p>
        </p:txBody>
      </p:sp>
      <p:sp>
        <p:nvSpPr>
          <p:cNvPr id="5" name="Alt Bilgi Yer Tutucusu 4">
            <a:extLst>
              <a:ext uri="{FF2B5EF4-FFF2-40B4-BE49-F238E27FC236}">
                <a16:creationId xmlns:a16="http://schemas.microsoft.com/office/drawing/2014/main" id="{90A59516-2692-4127-B47D-6FF3A8EA6B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10C0EE72-FE17-4572-A176-15B7AA0E5C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D9F97-871D-4524-A42E-0462FFCEE86B}" type="slidenum">
              <a:rPr lang="tr-TR" smtClean="0"/>
              <a:t>‹#›</a:t>
            </a:fld>
            <a:endParaRPr lang="tr-TR"/>
          </a:p>
        </p:txBody>
      </p:sp>
    </p:spTree>
    <p:extLst>
      <p:ext uri="{BB962C8B-B14F-4D97-AF65-F5344CB8AC3E}">
        <p14:creationId xmlns:p14="http://schemas.microsoft.com/office/powerpoint/2010/main" val="778609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183782-2A7D-4AD3-B44B-DECCBFC26619}"/>
              </a:ext>
            </a:extLst>
          </p:cNvPr>
          <p:cNvSpPr>
            <a:spLocks noGrp="1"/>
          </p:cNvSpPr>
          <p:nvPr>
            <p:ph type="ctrTitle"/>
          </p:nvPr>
        </p:nvSpPr>
        <p:spPr/>
        <p:txBody>
          <a:bodyPr>
            <a:normAutofit/>
          </a:bodyPr>
          <a:lstStyle/>
          <a:p>
            <a:r>
              <a:rPr lang="tr-TR" sz="7500" b="1" dirty="0">
                <a:solidFill>
                  <a:srgbClr val="FF0000"/>
                </a:solidFill>
              </a:rPr>
              <a:t>MÜZE BAVULU </a:t>
            </a:r>
          </a:p>
        </p:txBody>
      </p:sp>
      <p:sp>
        <p:nvSpPr>
          <p:cNvPr id="3" name="Alt Başlık 2">
            <a:extLst>
              <a:ext uri="{FF2B5EF4-FFF2-40B4-BE49-F238E27FC236}">
                <a16:creationId xmlns:a16="http://schemas.microsoft.com/office/drawing/2014/main" id="{BB2848E6-0099-4599-BD53-3AC981DF06C9}"/>
              </a:ext>
            </a:extLst>
          </p:cNvPr>
          <p:cNvSpPr>
            <a:spLocks noGrp="1"/>
          </p:cNvSpPr>
          <p:nvPr>
            <p:ph type="subTitle" idx="1"/>
          </p:nvPr>
        </p:nvSpPr>
        <p:spPr/>
        <p:txBody>
          <a:bodyPr>
            <a:normAutofit/>
          </a:bodyPr>
          <a:lstStyle/>
          <a:p>
            <a:r>
              <a:rPr lang="tr-TR" sz="4000" b="1" i="1" dirty="0">
                <a:solidFill>
                  <a:schemeClr val="accent1"/>
                </a:solidFill>
              </a:rPr>
              <a:t>ÖRNEK TEMA: ANADOLU UYGARLIKLARI </a:t>
            </a:r>
          </a:p>
        </p:txBody>
      </p:sp>
    </p:spTree>
    <p:extLst>
      <p:ext uri="{BB962C8B-B14F-4D97-AF65-F5344CB8AC3E}">
        <p14:creationId xmlns:p14="http://schemas.microsoft.com/office/powerpoint/2010/main" val="3530043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C8820DE-A6AB-48EB-854F-E54C50ED3C63}"/>
              </a:ext>
            </a:extLst>
          </p:cNvPr>
          <p:cNvSpPr>
            <a:spLocks noGrp="1"/>
          </p:cNvSpPr>
          <p:nvPr>
            <p:ph idx="1"/>
          </p:nvPr>
        </p:nvSpPr>
        <p:spPr/>
        <p:txBody>
          <a:bodyPr>
            <a:normAutofit/>
          </a:bodyPr>
          <a:lstStyle/>
          <a:p>
            <a:r>
              <a:rPr lang="tr-TR" sz="3500" dirty="0"/>
              <a:t>Her gruptan sunumları istendikten sonra öğretmen/ lider nesnelerin gerçek kullanım bilgilerini gruplarla paylaşır ve gruplardan bu nesnelere ilişkin afiş çalışmaları gerçekleştirmeleri istenir. Etkinlik boyunca öğrenilenlerin afişe yansıması ve bu yolla pekiştirilmesi beklenir. </a:t>
            </a:r>
          </a:p>
        </p:txBody>
      </p:sp>
    </p:spTree>
    <p:extLst>
      <p:ext uri="{BB962C8B-B14F-4D97-AF65-F5344CB8AC3E}">
        <p14:creationId xmlns:p14="http://schemas.microsoft.com/office/powerpoint/2010/main" val="1314080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metin, beyaz tahta içeren bir resim&#10;&#10;Açıklama otomatik olarak oluşturuldu">
            <a:extLst>
              <a:ext uri="{FF2B5EF4-FFF2-40B4-BE49-F238E27FC236}">
                <a16:creationId xmlns:a16="http://schemas.microsoft.com/office/drawing/2014/main" id="{B7D59D00-9D50-4294-9DF6-9965F3E766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0015" y="161203"/>
            <a:ext cx="4901694" cy="6535593"/>
          </a:xfrm>
        </p:spPr>
      </p:pic>
      <p:pic>
        <p:nvPicPr>
          <p:cNvPr id="7" name="Resim 6" descr="metin içeren bir resim&#10;&#10;Açıklama otomatik olarak oluşturuldu">
            <a:extLst>
              <a:ext uri="{FF2B5EF4-FFF2-40B4-BE49-F238E27FC236}">
                <a16:creationId xmlns:a16="http://schemas.microsoft.com/office/drawing/2014/main" id="{51D915C0-A0EC-4AED-B91C-E6F79239F322}"/>
              </a:ext>
            </a:extLst>
          </p:cNvPr>
          <p:cNvPicPr>
            <a:picLocks noChangeAspect="1"/>
          </p:cNvPicPr>
          <p:nvPr/>
        </p:nvPicPr>
        <p:blipFill rotWithShape="1">
          <a:blip r:embed="rId3">
            <a:extLst>
              <a:ext uri="{28A0092B-C50C-407E-A947-70E740481C1C}">
                <a14:useLocalDpi xmlns:a14="http://schemas.microsoft.com/office/drawing/2010/main" val="0"/>
              </a:ext>
            </a:extLst>
          </a:blip>
          <a:srcRect t="3365" r="11108" b="12621"/>
          <a:stretch/>
        </p:blipFill>
        <p:spPr>
          <a:xfrm>
            <a:off x="6096000" y="161202"/>
            <a:ext cx="5131143" cy="6535593"/>
          </a:xfrm>
          <a:prstGeom prst="rect">
            <a:avLst/>
          </a:prstGeom>
        </p:spPr>
      </p:pic>
    </p:spTree>
    <p:extLst>
      <p:ext uri="{BB962C8B-B14F-4D97-AF65-F5344CB8AC3E}">
        <p14:creationId xmlns:p14="http://schemas.microsoft.com/office/powerpoint/2010/main" val="3076670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7B2F0E-4F51-4744-BB4B-6582A027F3C8}"/>
              </a:ext>
            </a:extLst>
          </p:cNvPr>
          <p:cNvSpPr>
            <a:spLocks noGrp="1"/>
          </p:cNvSpPr>
          <p:nvPr>
            <p:ph type="title"/>
          </p:nvPr>
        </p:nvSpPr>
        <p:spPr>
          <a:xfrm>
            <a:off x="926977" y="630315"/>
            <a:ext cx="10515600" cy="5255580"/>
          </a:xfrm>
        </p:spPr>
        <p:txBody>
          <a:bodyPr>
            <a:normAutofit fontScale="90000"/>
          </a:bodyPr>
          <a:lstStyle/>
          <a:p>
            <a:pPr algn="ctr"/>
            <a:r>
              <a:rPr lang="tr-TR" dirty="0"/>
              <a:t>ANADOLU UYGARLIKLARI TEMALI MÜZE BAVULU BİR ARKEOLOJİ MÜZESİ ZİYARETİ ÖNCESİ SINIF İÇİNDE ÖĞRENCİYİ GİDİLECEK MÜZEYE HAZIRLAMAK ÜZERE KULLANILACAK BİR MATERYALDİR.</a:t>
            </a:r>
            <a:br>
              <a:rPr lang="tr-TR" dirty="0"/>
            </a:br>
            <a:br>
              <a:rPr lang="tr-TR" dirty="0"/>
            </a:br>
            <a:r>
              <a:rPr lang="tr-TR" b="1" dirty="0"/>
              <a:t>BAVUL İÇERİĞİ: </a:t>
            </a:r>
            <a:r>
              <a:rPr lang="tr-TR" dirty="0"/>
              <a:t>İLGİLİ MÜZEYE İLİŞKİN MALZEME KOPYALARI, GAZETE HABERLERİ, BROŞÜRLER, AFİŞLER, GÖRSEL VE YAZILI METİNLER.  </a:t>
            </a:r>
          </a:p>
        </p:txBody>
      </p:sp>
    </p:spTree>
    <p:extLst>
      <p:ext uri="{BB962C8B-B14F-4D97-AF65-F5344CB8AC3E}">
        <p14:creationId xmlns:p14="http://schemas.microsoft.com/office/powerpoint/2010/main" val="219580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F8965E-6382-4F03-89C8-86B3B4106E7E}"/>
              </a:ext>
            </a:extLst>
          </p:cNvPr>
          <p:cNvSpPr>
            <a:spLocks noGrp="1"/>
          </p:cNvSpPr>
          <p:nvPr>
            <p:ph type="title"/>
          </p:nvPr>
        </p:nvSpPr>
        <p:spPr>
          <a:xfrm>
            <a:off x="1086775" y="374003"/>
            <a:ext cx="2100309" cy="1325563"/>
          </a:xfrm>
        </p:spPr>
        <p:txBody>
          <a:bodyPr/>
          <a:lstStyle/>
          <a:p>
            <a:r>
              <a:rPr lang="tr-TR" b="1" dirty="0">
                <a:solidFill>
                  <a:srgbClr val="FF0000"/>
                </a:solidFill>
              </a:rPr>
              <a:t>SÜREÇ: </a:t>
            </a:r>
          </a:p>
        </p:txBody>
      </p:sp>
      <p:sp>
        <p:nvSpPr>
          <p:cNvPr id="3" name="İçerik Yer Tutucusu 2">
            <a:extLst>
              <a:ext uri="{FF2B5EF4-FFF2-40B4-BE49-F238E27FC236}">
                <a16:creationId xmlns:a16="http://schemas.microsoft.com/office/drawing/2014/main" id="{D850F1EF-26CD-44A0-84DE-0F32B28646BB}"/>
              </a:ext>
            </a:extLst>
          </p:cNvPr>
          <p:cNvSpPr>
            <a:spLocks noGrp="1"/>
          </p:cNvSpPr>
          <p:nvPr>
            <p:ph idx="1"/>
          </p:nvPr>
        </p:nvSpPr>
        <p:spPr>
          <a:xfrm>
            <a:off x="838200" y="1798483"/>
            <a:ext cx="10515600" cy="4685514"/>
          </a:xfrm>
        </p:spPr>
        <p:txBody>
          <a:bodyPr/>
          <a:lstStyle/>
          <a:p>
            <a:pPr algn="ctr"/>
            <a:r>
              <a:rPr lang="tr-TR" dirty="0"/>
              <a:t>Öğrenciler en az dört alt gruba ayrılırlar. Her gruba Anadolu Uygarlıkları temalı müze bavulu malzemesi verilir. Bu malzemeleri incelemeleri, kendi aralarında tartışmaları ve malzemelere ilişkin çıkarımlarını </a:t>
            </a:r>
            <a:r>
              <a:rPr lang="tr-TR" b="1" dirty="0">
                <a:solidFill>
                  <a:srgbClr val="FF0000"/>
                </a:solidFill>
              </a:rPr>
              <a:t>DÜN-BUGÜN-YARIN</a:t>
            </a:r>
            <a:r>
              <a:rPr lang="tr-TR" dirty="0"/>
              <a:t> isimli forma yazmaları istenir. Yazım işi tamamlandıktan sonra üzerinde çalıştıkları malzemeye ilişkin bir slogan, tanıtım ya da fragman hazırlayarak grup sözcüsü eşliğinde sınıfa sunmaları istenir. </a:t>
            </a:r>
          </a:p>
          <a:p>
            <a:pPr algn="ctr"/>
            <a:r>
              <a:rPr lang="tr-TR" dirty="0"/>
              <a:t>Sunum tamamlandıktan sonra diğer gruplar yorumları </a:t>
            </a:r>
          </a:p>
        </p:txBody>
      </p:sp>
    </p:spTree>
    <p:extLst>
      <p:ext uri="{BB962C8B-B14F-4D97-AF65-F5344CB8AC3E}">
        <p14:creationId xmlns:p14="http://schemas.microsoft.com/office/powerpoint/2010/main" val="3694758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EF6B3A-3F26-4EFE-AC99-FB59A3EA52E4}"/>
              </a:ext>
            </a:extLst>
          </p:cNvPr>
          <p:cNvSpPr>
            <a:spLocks noGrp="1"/>
          </p:cNvSpPr>
          <p:nvPr>
            <p:ph type="title"/>
          </p:nvPr>
        </p:nvSpPr>
        <p:spPr>
          <a:xfrm>
            <a:off x="0" y="0"/>
            <a:ext cx="10515600" cy="1325563"/>
          </a:xfrm>
        </p:spPr>
        <p:txBody>
          <a:bodyPr>
            <a:normAutofit/>
          </a:bodyPr>
          <a:lstStyle/>
          <a:p>
            <a:r>
              <a:rPr lang="tr-TR" sz="3000" i="1" dirty="0"/>
              <a:t>Öğrenci grubuna sadece görsel verilecektir. </a:t>
            </a:r>
          </a:p>
        </p:txBody>
      </p:sp>
      <p:pic>
        <p:nvPicPr>
          <p:cNvPr id="6" name="İçerik Yer Tutucusu 5" descr="yiyecek içeren bir resim&#10;&#10;Açıklama otomatik olarak oluşturuldu">
            <a:extLst>
              <a:ext uri="{FF2B5EF4-FFF2-40B4-BE49-F238E27FC236}">
                <a16:creationId xmlns:a16="http://schemas.microsoft.com/office/drawing/2014/main" id="{6761898F-A2F5-4F86-A549-33A71CDAE3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853" y="1661389"/>
            <a:ext cx="5196611" cy="5196611"/>
          </a:xfrm>
        </p:spPr>
      </p:pic>
      <p:sp>
        <p:nvSpPr>
          <p:cNvPr id="7" name="Dikdörtgen 6">
            <a:extLst>
              <a:ext uri="{FF2B5EF4-FFF2-40B4-BE49-F238E27FC236}">
                <a16:creationId xmlns:a16="http://schemas.microsoft.com/office/drawing/2014/main" id="{E39C13C6-BB60-4339-8685-C14751A4D28A}"/>
              </a:ext>
            </a:extLst>
          </p:cNvPr>
          <p:cNvSpPr/>
          <p:nvPr/>
        </p:nvSpPr>
        <p:spPr>
          <a:xfrm>
            <a:off x="5610262" y="1523784"/>
            <a:ext cx="6096000" cy="4149790"/>
          </a:xfrm>
          <a:prstGeom prst="rect">
            <a:avLst/>
          </a:prstGeom>
        </p:spPr>
        <p:txBody>
          <a:bodyPr>
            <a:spAutoFit/>
          </a:bodyPr>
          <a:lstStyle/>
          <a:p>
            <a:pPr algn="just">
              <a:lnSpc>
                <a:spcPct val="107000"/>
              </a:lnSpc>
              <a:spcAft>
                <a:spcPts val="800"/>
              </a:spcAft>
            </a:pPr>
            <a:r>
              <a:rPr lang="tr-TR" sz="2500" b="1" dirty="0">
                <a:latin typeface="Calibri" panose="020F0502020204030204" pitchFamily="34" charset="0"/>
                <a:ea typeface="Calibri" panose="020F0502020204030204" pitchFamily="34" charset="0"/>
                <a:cs typeface="Times New Roman" panose="02020603050405020304" pitchFamily="18" charset="0"/>
              </a:rPr>
              <a:t>Amfora</a:t>
            </a:r>
            <a:r>
              <a:rPr lang="tr-TR" dirty="0">
                <a:latin typeface="Calibri" panose="020F0502020204030204" pitchFamily="34" charset="0"/>
                <a:ea typeface="Calibri" panose="020F0502020204030204" pitchFamily="34" charset="0"/>
                <a:cs typeface="Times New Roman" panose="02020603050405020304" pitchFamily="18" charset="0"/>
              </a:rPr>
              <a:t>, gövdesinden daha ince olan boyun kısmının altında dibe doğru daralarak sonlanan iki kulplu, Antik Dönemlere özgü bir çeşit çömlektir. Amforalar kilden yapılmış sade görünüşlü, iki kulplu, ağızları tıkaçla kapatılabilecek şekilde dar ve dipleri gemi ambarlarında fazla yer kaplamamaları ve kolayca istiflenebilmeleri göz önüne alınarak genellikle sivri olarak yapılmış testilerdir. Bu testiler antik dönemde çeşitli gıda ve malların taşınması ve saklanması amacı ile kullanılmışlardır. Bu çömlek zeytinyağı, bakliyat vb. malzemelerin taşınmasında kullanışlardır. M.Ö. 2000 ile M.Ö. 7. yy en sık kullanım dönemleridir.</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b="1" i="1" dirty="0">
                <a:latin typeface="Calibri" panose="020F0502020204030204" pitchFamily="34" charset="0"/>
                <a:ea typeface="Calibri" panose="020F0502020204030204" pitchFamily="34" charset="0"/>
                <a:cs typeface="Times New Roman" panose="02020603050405020304" pitchFamily="18" charset="0"/>
              </a:rPr>
              <a:t>Bkz.</a:t>
            </a:r>
            <a:r>
              <a:rPr lang="tr-TR" i="1" dirty="0">
                <a:latin typeface="Calibri" panose="020F0502020204030204" pitchFamily="34" charset="0"/>
                <a:ea typeface="Calibri" panose="020F0502020204030204" pitchFamily="34" charset="0"/>
                <a:cs typeface="Times New Roman" panose="02020603050405020304" pitchFamily="18" charset="0"/>
              </a:rPr>
              <a:t> Bodrum Sualtı Arkeoloji Müzesi, Antalya Arkeoloji Müzesi, Alanya Müzesi vb.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1007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ayı, oyuncak ayı, dolu, oturma içeren bir resim&#10;&#10;Açıklama otomatik olarak oluşturuldu">
            <a:extLst>
              <a:ext uri="{FF2B5EF4-FFF2-40B4-BE49-F238E27FC236}">
                <a16:creationId xmlns:a16="http://schemas.microsoft.com/office/drawing/2014/main" id="{501C4B54-A28D-4A8D-89E1-7044FF96BC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387" y="670544"/>
            <a:ext cx="4392368" cy="6014062"/>
          </a:xfrm>
        </p:spPr>
      </p:pic>
      <p:sp>
        <p:nvSpPr>
          <p:cNvPr id="6" name="Başlık 1">
            <a:extLst>
              <a:ext uri="{FF2B5EF4-FFF2-40B4-BE49-F238E27FC236}">
                <a16:creationId xmlns:a16="http://schemas.microsoft.com/office/drawing/2014/main" id="{4E8E32C2-A188-44A0-BD6D-2D51850D3DBB}"/>
              </a:ext>
            </a:extLst>
          </p:cNvPr>
          <p:cNvSpPr>
            <a:spLocks noGrp="1"/>
          </p:cNvSpPr>
          <p:nvPr>
            <p:ph type="title"/>
          </p:nvPr>
        </p:nvSpPr>
        <p:spPr>
          <a:xfrm>
            <a:off x="0" y="1"/>
            <a:ext cx="10515600" cy="670544"/>
          </a:xfrm>
        </p:spPr>
        <p:txBody>
          <a:bodyPr>
            <a:normAutofit/>
          </a:bodyPr>
          <a:lstStyle/>
          <a:p>
            <a:r>
              <a:rPr lang="tr-TR" sz="3000" i="1" dirty="0"/>
              <a:t>Öğrenci grubuna sadece görsel verilecektir. </a:t>
            </a:r>
          </a:p>
        </p:txBody>
      </p:sp>
      <p:sp>
        <p:nvSpPr>
          <p:cNvPr id="7" name="Dikdörtgen 6">
            <a:extLst>
              <a:ext uri="{FF2B5EF4-FFF2-40B4-BE49-F238E27FC236}">
                <a16:creationId xmlns:a16="http://schemas.microsoft.com/office/drawing/2014/main" id="{1F4473FE-1989-4C82-A741-16F3B3FC6564}"/>
              </a:ext>
            </a:extLst>
          </p:cNvPr>
          <p:cNvSpPr/>
          <p:nvPr/>
        </p:nvSpPr>
        <p:spPr>
          <a:xfrm>
            <a:off x="5169023" y="1747130"/>
            <a:ext cx="6096000" cy="4477636"/>
          </a:xfrm>
          <a:prstGeom prst="rect">
            <a:avLst/>
          </a:prstGeom>
        </p:spPr>
        <p:txBody>
          <a:bodyPr>
            <a:spAutoFit/>
          </a:bodyPr>
          <a:lstStyle/>
          <a:p>
            <a:pPr algn="just">
              <a:lnSpc>
                <a:spcPct val="107000"/>
              </a:lnSpc>
              <a:spcAft>
                <a:spcPts val="800"/>
              </a:spcAft>
            </a:pPr>
            <a:r>
              <a:rPr lang="tr-TR" sz="2500" b="1" dirty="0">
                <a:latin typeface="Calibri" panose="020F0502020204030204" pitchFamily="34" charset="0"/>
                <a:ea typeface="Calibri" panose="020F0502020204030204" pitchFamily="34" charset="0"/>
                <a:cs typeface="Times New Roman" panose="02020603050405020304" pitchFamily="18" charset="0"/>
              </a:rPr>
              <a:t>Ana Tanrıça Heykelciği: </a:t>
            </a:r>
            <a:r>
              <a:rPr lang="tr-TR" dirty="0">
                <a:latin typeface="Calibri" panose="020F0502020204030204" pitchFamily="34" charset="0"/>
                <a:ea typeface="Calibri" panose="020F0502020204030204" pitchFamily="34" charset="0"/>
                <a:cs typeface="Times New Roman" panose="02020603050405020304" pitchFamily="18" charset="0"/>
              </a:rPr>
              <a:t>Tarih boyunca her toplum belirli bir dini inanışa sahip olmuş ve bu inanışın getirdiği kurallara bağlı kalarak, çevresini ve kendi yaşamını etkilemiştir. Kadının kollarını koyduğu yerde aslan leopar ya da kaplan kabartması göze çarpıyor. </a:t>
            </a:r>
            <a:r>
              <a:rPr lang="tr-TR" dirty="0" err="1">
                <a:latin typeface="Calibri" panose="020F0502020204030204" pitchFamily="34" charset="0"/>
                <a:ea typeface="Calibri" panose="020F0502020204030204" pitchFamily="34" charset="0"/>
                <a:cs typeface="Times New Roman" panose="02020603050405020304" pitchFamily="18" charset="0"/>
              </a:rPr>
              <a:t>Tanrıça’nın</a:t>
            </a:r>
            <a:r>
              <a:rPr lang="tr-TR" dirty="0">
                <a:latin typeface="Calibri" panose="020F0502020204030204" pitchFamily="34" charset="0"/>
                <a:ea typeface="Calibri" panose="020F0502020204030204" pitchFamily="34" charset="0"/>
                <a:cs typeface="Times New Roman" panose="02020603050405020304" pitchFamily="18" charset="0"/>
              </a:rPr>
              <a:t> bacakları arasında bir çocuk başı bulunuyor. Bu aynı zamanda kadının doğurganlığı ve doğayla özdeşleştirildiği özelliğini temsil ediyor. Figür de bir özellik daha göze çarpıyor. Kadının oturduğu tahtta yer alan hayvan figürleri Anadolu’da yaygın olan “Vahşi Hayvanların Egemeni” (</a:t>
            </a:r>
            <a:r>
              <a:rPr lang="tr-TR" dirty="0" err="1">
                <a:latin typeface="Calibri" panose="020F0502020204030204" pitchFamily="34" charset="0"/>
                <a:ea typeface="Calibri" panose="020F0502020204030204" pitchFamily="34" charset="0"/>
                <a:cs typeface="Times New Roman" panose="02020603050405020304" pitchFamily="18" charset="0"/>
              </a:rPr>
              <a:t>Potnia</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Theron</a:t>
            </a:r>
            <a:r>
              <a:rPr lang="tr-TR" dirty="0">
                <a:latin typeface="Calibri" panose="020F0502020204030204" pitchFamily="34" charset="0"/>
                <a:ea typeface="Calibri" panose="020F0502020204030204" pitchFamily="34" charset="0"/>
                <a:cs typeface="Times New Roman" panose="02020603050405020304" pitchFamily="18" charset="0"/>
              </a:rPr>
              <a:t>) motifini vurgulaması bakımından önemlidir. Bu figür Boğazköy (Hattuşaş)’da Açık Hava Tapınağı’nda görülebilir. Tanrıça </a:t>
            </a:r>
            <a:r>
              <a:rPr lang="tr-TR" dirty="0" err="1">
                <a:latin typeface="Calibri" panose="020F0502020204030204" pitchFamily="34" charset="0"/>
                <a:ea typeface="Calibri" panose="020F0502020204030204" pitchFamily="34" charset="0"/>
                <a:cs typeface="Times New Roman" panose="02020603050405020304" pitchFamily="18" charset="0"/>
              </a:rPr>
              <a:t>Hepat</a:t>
            </a:r>
            <a:r>
              <a:rPr lang="tr-TR" dirty="0">
                <a:latin typeface="Calibri" panose="020F0502020204030204" pitchFamily="34" charset="0"/>
                <a:ea typeface="Calibri" panose="020F0502020204030204" pitchFamily="34" charset="0"/>
                <a:cs typeface="Times New Roman" panose="02020603050405020304" pitchFamily="18" charset="0"/>
              </a:rPr>
              <a:t> kutsal boğa üzerinde tasvir edilmiştir. M.Ö. 8000-5500 en sık kullanıldığı dönemdir.</a:t>
            </a:r>
          </a:p>
          <a:p>
            <a:pPr algn="just">
              <a:lnSpc>
                <a:spcPct val="107000"/>
              </a:lnSpc>
              <a:spcAft>
                <a:spcPts val="800"/>
              </a:spcAft>
            </a:pPr>
            <a:r>
              <a:rPr lang="tr-TR" sz="2000" b="1" i="1" dirty="0">
                <a:effectLst/>
                <a:latin typeface="Calibri" panose="020F0502020204030204" pitchFamily="34" charset="0"/>
                <a:ea typeface="Calibri" panose="020F0502020204030204" pitchFamily="34" charset="0"/>
                <a:cs typeface="Times New Roman" panose="02020603050405020304" pitchFamily="18" charset="0"/>
              </a:rPr>
              <a:t>Bkz. </a:t>
            </a:r>
            <a:r>
              <a:rPr lang="tr-TR" sz="2000" dirty="0">
                <a:effectLst/>
                <a:latin typeface="Calibri" panose="020F0502020204030204" pitchFamily="34" charset="0"/>
                <a:ea typeface="Calibri" panose="020F0502020204030204" pitchFamily="34" charset="0"/>
                <a:cs typeface="Times New Roman" panose="02020603050405020304" pitchFamily="18" charset="0"/>
              </a:rPr>
              <a:t>Anadolu Medeniyetleri Müzesi </a:t>
            </a:r>
          </a:p>
        </p:txBody>
      </p:sp>
    </p:spTree>
    <p:extLst>
      <p:ext uri="{BB962C8B-B14F-4D97-AF65-F5344CB8AC3E}">
        <p14:creationId xmlns:p14="http://schemas.microsoft.com/office/powerpoint/2010/main" val="2332535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oturma, taş içeren bir resim&#10;&#10;Açıklama otomatik olarak oluşturuldu">
            <a:extLst>
              <a:ext uri="{FF2B5EF4-FFF2-40B4-BE49-F238E27FC236}">
                <a16:creationId xmlns:a16="http://schemas.microsoft.com/office/drawing/2014/main" id="{CA751333-54B4-424D-9163-C8E190A0DC40}"/>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1203" t="4850" r="13390" b="6605"/>
          <a:stretch/>
        </p:blipFill>
        <p:spPr>
          <a:xfrm>
            <a:off x="-1" y="1091953"/>
            <a:ext cx="5681709" cy="5671708"/>
          </a:xfrm>
        </p:spPr>
      </p:pic>
      <p:sp>
        <p:nvSpPr>
          <p:cNvPr id="6" name="Başlık 1">
            <a:extLst>
              <a:ext uri="{FF2B5EF4-FFF2-40B4-BE49-F238E27FC236}">
                <a16:creationId xmlns:a16="http://schemas.microsoft.com/office/drawing/2014/main" id="{9347B044-123C-4557-BC5E-E93FEED18FC6}"/>
              </a:ext>
            </a:extLst>
          </p:cNvPr>
          <p:cNvSpPr>
            <a:spLocks noGrp="1"/>
          </p:cNvSpPr>
          <p:nvPr>
            <p:ph type="title"/>
          </p:nvPr>
        </p:nvSpPr>
        <p:spPr>
          <a:xfrm>
            <a:off x="0" y="0"/>
            <a:ext cx="10515600" cy="1325563"/>
          </a:xfrm>
        </p:spPr>
        <p:txBody>
          <a:bodyPr>
            <a:normAutofit/>
          </a:bodyPr>
          <a:lstStyle/>
          <a:p>
            <a:r>
              <a:rPr lang="tr-TR" sz="3000" i="1" dirty="0"/>
              <a:t>Öğrenci grubuna sadece görsel verilecektir. </a:t>
            </a:r>
          </a:p>
        </p:txBody>
      </p:sp>
      <p:sp>
        <p:nvSpPr>
          <p:cNvPr id="8" name="Dikdörtgen 7">
            <a:extLst>
              <a:ext uri="{FF2B5EF4-FFF2-40B4-BE49-F238E27FC236}">
                <a16:creationId xmlns:a16="http://schemas.microsoft.com/office/drawing/2014/main" id="{4C5F2189-C152-4259-8004-C42A7CD3DB7A}"/>
              </a:ext>
            </a:extLst>
          </p:cNvPr>
          <p:cNvSpPr/>
          <p:nvPr/>
        </p:nvSpPr>
        <p:spPr>
          <a:xfrm>
            <a:off x="5681708" y="2053609"/>
            <a:ext cx="6096000" cy="4192494"/>
          </a:xfrm>
          <a:prstGeom prst="rect">
            <a:avLst/>
          </a:prstGeom>
        </p:spPr>
        <p:txBody>
          <a:bodyPr>
            <a:spAutoFit/>
          </a:bodyPr>
          <a:lstStyle/>
          <a:p>
            <a:pPr algn="just">
              <a:lnSpc>
                <a:spcPct val="107000"/>
              </a:lnSpc>
              <a:spcBef>
                <a:spcPts val="600"/>
              </a:spcBef>
              <a:spcAft>
                <a:spcPts val="600"/>
              </a:spcAft>
            </a:pPr>
            <a:r>
              <a:rPr lang="tr-TR" sz="2000" b="1" dirty="0">
                <a:latin typeface="Calibri" panose="020F0502020204030204" pitchFamily="34" charset="0"/>
                <a:ea typeface="Times New Roman" panose="02020603050405020304" pitchFamily="18" charset="0"/>
                <a:cs typeface="Calibri" panose="020F0502020204030204" pitchFamily="34" charset="0"/>
              </a:rPr>
              <a:t>Çivi Yazılı Tablet.</a:t>
            </a:r>
            <a:r>
              <a:rPr lang="tr-TR" sz="2000" dirty="0">
                <a:latin typeface="Calibri" panose="020F0502020204030204" pitchFamily="34" charset="0"/>
                <a:ea typeface="Times New Roman" panose="02020603050405020304" pitchFamily="18" charset="0"/>
                <a:cs typeface="Calibri" panose="020F0502020204030204" pitchFamily="34" charset="0"/>
              </a:rPr>
              <a:t> </a:t>
            </a:r>
            <a:r>
              <a:rPr lang="tr-TR" sz="1500" dirty="0">
                <a:latin typeface="Calibri" panose="020F0502020204030204" pitchFamily="34" charset="0"/>
                <a:ea typeface="Times New Roman" panose="02020603050405020304" pitchFamily="18" charset="0"/>
                <a:cs typeface="Calibri" panose="020F0502020204030204" pitchFamily="34" charset="0"/>
              </a:rPr>
              <a:t>İlk yazı türü çivi yazısıdır. Bu yazı türü papirüsün bulunması ile son bulmuştur. Kil tablet Eski Çağ uygarlıklarında çivi yazısını yazmak için kullanılan kilden yapılmış levhadır. Sümerlerin M.Ö. 3000’li yıllarda çivi yazısını bulmalarından sonra kullanılmaya başlanmıştır. Sümerler, Akadlar, Asurlar, Elamlar, </a:t>
            </a:r>
            <a:r>
              <a:rPr lang="tr-TR" sz="1500" dirty="0" err="1">
                <a:latin typeface="Calibri" panose="020F0502020204030204" pitchFamily="34" charset="0"/>
                <a:ea typeface="Times New Roman" panose="02020603050405020304" pitchFamily="18" charset="0"/>
                <a:cs typeface="Calibri" panose="020F0502020204030204" pitchFamily="34" charset="0"/>
              </a:rPr>
              <a:t>Babilliler</a:t>
            </a:r>
            <a:r>
              <a:rPr lang="tr-TR" sz="1500" dirty="0">
                <a:latin typeface="Calibri" panose="020F0502020204030204" pitchFamily="34" charset="0"/>
                <a:ea typeface="Times New Roman" panose="02020603050405020304" pitchFamily="18" charset="0"/>
                <a:cs typeface="Calibri" panose="020F0502020204030204" pitchFamily="34" charset="0"/>
              </a:rPr>
              <a:t>, Hititler gibi birçok uygarlık tarafından kullanılmıştır. Kil henüz yumuşakken yazılar ucu üçgen şeklinde olan kaleme benzer bir araçla kil üzerine yazılırdı. Daha sonra tabletler kurutulur ve bazen kurutulduktan sonra fırınlanırdı.</a:t>
            </a:r>
            <a:endParaRPr lang="tr-TR" sz="1500"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Aft>
                <a:spcPts val="1125"/>
              </a:spcAft>
            </a:pPr>
            <a:r>
              <a:rPr lang="tr-TR" sz="1500" dirty="0">
                <a:latin typeface="Calibri" panose="020F0502020204030204" pitchFamily="34" charset="0"/>
                <a:ea typeface="Times New Roman" panose="02020603050405020304" pitchFamily="18" charset="0"/>
                <a:cs typeface="Calibri" panose="020F0502020204030204" pitchFamily="34" charset="0"/>
              </a:rPr>
              <a:t>Çivi yazısı insanlık tarihinde icat edilen ilk yazı sistemidir. Milattan önce 3000’li yıllarda Mezopotamya’da Sümerler tarafından geliştirilmiştir. Sümerlerde yazı malzemesi olarak genellikle kil tablet kullanılıyordu. Kil hamurundan yapılan tabletlerin üzerine, henüz hamur yumuşakken ucu üçgen şeklinde olan kaleme benzer bir aletle işaretler kazınıyordu. Bu araç genellikle kamıştan yapılırdı. Yazılar yazıldıktan sonra tablet kurumaya bırakılırdı. Tablet kurutulduktan sonra bazen fırında pişirilerek daha dayanıklı hale getirilirdi.</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196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1769F307-3212-4992-885A-5C9E80A92A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232102"/>
            <a:ext cx="5557421" cy="5557421"/>
          </a:xfrm>
        </p:spPr>
      </p:pic>
      <p:sp>
        <p:nvSpPr>
          <p:cNvPr id="10" name="Başlık 1">
            <a:extLst>
              <a:ext uri="{FF2B5EF4-FFF2-40B4-BE49-F238E27FC236}">
                <a16:creationId xmlns:a16="http://schemas.microsoft.com/office/drawing/2014/main" id="{8C195636-3D9B-4770-9C6C-06E79F9D0185}"/>
              </a:ext>
            </a:extLst>
          </p:cNvPr>
          <p:cNvSpPr>
            <a:spLocks noGrp="1"/>
          </p:cNvSpPr>
          <p:nvPr>
            <p:ph type="title"/>
          </p:nvPr>
        </p:nvSpPr>
        <p:spPr>
          <a:xfrm>
            <a:off x="0" y="0"/>
            <a:ext cx="10515600" cy="1325563"/>
          </a:xfrm>
        </p:spPr>
        <p:txBody>
          <a:bodyPr>
            <a:normAutofit/>
          </a:bodyPr>
          <a:lstStyle/>
          <a:p>
            <a:r>
              <a:rPr lang="tr-TR" sz="3000" i="1" dirty="0"/>
              <a:t>Öğrenci grubuna sadece görsel verilecektir. </a:t>
            </a:r>
          </a:p>
        </p:txBody>
      </p:sp>
      <p:sp>
        <p:nvSpPr>
          <p:cNvPr id="11" name="Dikdörtgen 10">
            <a:extLst>
              <a:ext uri="{FF2B5EF4-FFF2-40B4-BE49-F238E27FC236}">
                <a16:creationId xmlns:a16="http://schemas.microsoft.com/office/drawing/2014/main" id="{EBBECB17-0358-4C5B-9A50-0D6927EF6C73}"/>
              </a:ext>
            </a:extLst>
          </p:cNvPr>
          <p:cNvSpPr/>
          <p:nvPr/>
        </p:nvSpPr>
        <p:spPr>
          <a:xfrm>
            <a:off x="5444971" y="2700441"/>
            <a:ext cx="6096000" cy="3750835"/>
          </a:xfrm>
          <a:prstGeom prst="rect">
            <a:avLst/>
          </a:prstGeom>
        </p:spPr>
        <p:txBody>
          <a:bodyPr>
            <a:spAutoFit/>
          </a:bodyPr>
          <a:lstStyle/>
          <a:p>
            <a:pPr algn="just">
              <a:lnSpc>
                <a:spcPct val="107000"/>
              </a:lnSpc>
              <a:spcAft>
                <a:spcPts val="800"/>
              </a:spcAft>
            </a:pPr>
            <a:r>
              <a:rPr lang="tr-TR" sz="2500" b="1" dirty="0">
                <a:latin typeface="Calibri" panose="020F0502020204030204" pitchFamily="34" charset="0"/>
                <a:ea typeface="Calibri" panose="020F0502020204030204" pitchFamily="34" charset="0"/>
                <a:cs typeface="Times New Roman" panose="02020603050405020304" pitchFamily="18" charset="0"/>
              </a:rPr>
              <a:t>Güneş Kursu: </a:t>
            </a:r>
            <a:r>
              <a:rPr lang="tr-TR" dirty="0" err="1">
                <a:latin typeface="Calibri" panose="020F0502020204030204" pitchFamily="34" charset="0"/>
                <a:ea typeface="Calibri" panose="020F0502020204030204" pitchFamily="34" charset="0"/>
                <a:cs typeface="Times New Roman" panose="02020603050405020304" pitchFamily="18" charset="0"/>
              </a:rPr>
              <a:t>Hatti</a:t>
            </a:r>
            <a:r>
              <a:rPr lang="tr-TR" dirty="0">
                <a:latin typeface="Calibri" panose="020F0502020204030204" pitchFamily="34" charset="0"/>
                <a:ea typeface="Calibri" panose="020F0502020204030204" pitchFamily="34" charset="0"/>
                <a:cs typeface="Times New Roman" panose="02020603050405020304" pitchFamily="18" charset="0"/>
              </a:rPr>
              <a:t> Uygarlığı ve sanatının simgesi sayılan bir nesnedir. Güneşi simgeleyen dairesel biçimin etrafına yerleştirilmiş öğelerden oluşur. Bazılarının üstünde ses çıkarması için sallanan parçalar, kimisinin üstünde barışı simgeleyen geyik imgesi, kimisinde ise üremeyi simgelemek üzere kuş, ağaç figürleri vardır. Tunç Çağı medeniyetlerinde güneşi sembolize ettiğine inanılan tunç, gümüş veya altından yapılan dairesel biçimli sembollere güneş kursu adı verilmektedir. Geometrik desenler ve hayvan betimlemeleri bulunan güneş kurslarının en güzel örneklerine Alacahöyük’te bulunan kral mezarlarında rastlanmaktadır. MÖ 3000-2000 yılları en sık kullanıldığı dönemdir.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4699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F67A00E2-02C5-42B2-A0E4-C215D57A4F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750" y="1216240"/>
            <a:ext cx="6357848" cy="5468645"/>
          </a:xfrm>
        </p:spPr>
      </p:pic>
      <p:sp>
        <p:nvSpPr>
          <p:cNvPr id="6" name="Başlık 1">
            <a:extLst>
              <a:ext uri="{FF2B5EF4-FFF2-40B4-BE49-F238E27FC236}">
                <a16:creationId xmlns:a16="http://schemas.microsoft.com/office/drawing/2014/main" id="{78256224-52E2-499D-88CB-33DABACF5AF2}"/>
              </a:ext>
            </a:extLst>
          </p:cNvPr>
          <p:cNvSpPr>
            <a:spLocks noGrp="1"/>
          </p:cNvSpPr>
          <p:nvPr>
            <p:ph type="title"/>
          </p:nvPr>
        </p:nvSpPr>
        <p:spPr>
          <a:xfrm>
            <a:off x="0" y="0"/>
            <a:ext cx="10515600" cy="1325563"/>
          </a:xfrm>
        </p:spPr>
        <p:txBody>
          <a:bodyPr>
            <a:normAutofit/>
          </a:bodyPr>
          <a:lstStyle/>
          <a:p>
            <a:r>
              <a:rPr lang="tr-TR" sz="3000" i="1" dirty="0"/>
              <a:t>Öğrenci grubuna sadece görsel verilecektir. </a:t>
            </a:r>
          </a:p>
        </p:txBody>
      </p:sp>
      <p:sp>
        <p:nvSpPr>
          <p:cNvPr id="7" name="Dikdörtgen 6">
            <a:extLst>
              <a:ext uri="{FF2B5EF4-FFF2-40B4-BE49-F238E27FC236}">
                <a16:creationId xmlns:a16="http://schemas.microsoft.com/office/drawing/2014/main" id="{71BDA497-B3F2-47BC-8614-1372CC905213}"/>
              </a:ext>
            </a:extLst>
          </p:cNvPr>
          <p:cNvSpPr/>
          <p:nvPr/>
        </p:nvSpPr>
        <p:spPr>
          <a:xfrm>
            <a:off x="6684450" y="4116051"/>
            <a:ext cx="4937507" cy="2565382"/>
          </a:xfrm>
          <a:prstGeom prst="rect">
            <a:avLst/>
          </a:prstGeom>
        </p:spPr>
        <p:txBody>
          <a:bodyPr wrap="square">
            <a:spAutoFit/>
          </a:bodyPr>
          <a:lstStyle/>
          <a:p>
            <a:pPr algn="just">
              <a:lnSpc>
                <a:spcPct val="107000"/>
              </a:lnSpc>
              <a:spcAft>
                <a:spcPts val="800"/>
              </a:spcAft>
            </a:pPr>
            <a:r>
              <a:rPr lang="tr-TR" sz="2500" b="1" dirty="0" err="1">
                <a:latin typeface="Calibri" panose="020F0502020204030204" pitchFamily="34" charset="0"/>
                <a:ea typeface="Calibri" panose="020F0502020204030204" pitchFamily="34" charset="0"/>
                <a:cs typeface="Times New Roman" panose="02020603050405020304" pitchFamily="18" charset="0"/>
              </a:rPr>
              <a:t>Riton</a:t>
            </a:r>
            <a:r>
              <a:rPr lang="tr-TR" sz="2500" b="1"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Arkeolojide pişmiş toprak ya da metalden yapılmış, </a:t>
            </a:r>
            <a:r>
              <a:rPr lang="tr-TR" dirty="0" err="1">
                <a:latin typeface="Calibri" panose="020F0502020204030204" pitchFamily="34" charset="0"/>
                <a:ea typeface="Calibri" panose="020F0502020204030204" pitchFamily="34" charset="0"/>
                <a:cs typeface="Times New Roman" panose="02020603050405020304" pitchFamily="18" charset="0"/>
              </a:rPr>
              <a:t>genelikle</a:t>
            </a:r>
            <a:r>
              <a:rPr lang="tr-TR" dirty="0">
                <a:latin typeface="Calibri" panose="020F0502020204030204" pitchFamily="34" charset="0"/>
                <a:ea typeface="Calibri" panose="020F0502020204030204" pitchFamily="34" charset="0"/>
                <a:cs typeface="Times New Roman" panose="02020603050405020304" pitchFamily="18" charset="0"/>
              </a:rPr>
              <a:t> boynuz veya hayvan başı şeklinde olan ve içine sıvı konulan kaplara </a:t>
            </a:r>
            <a:r>
              <a:rPr lang="tr-TR" dirty="0" err="1">
                <a:latin typeface="Calibri" panose="020F0502020204030204" pitchFamily="34" charset="0"/>
                <a:ea typeface="Calibri" panose="020F0502020204030204" pitchFamily="34" charset="0"/>
                <a:cs typeface="Times New Roman" panose="02020603050405020304" pitchFamily="18" charset="0"/>
              </a:rPr>
              <a:t>Riton</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err="1">
                <a:latin typeface="Calibri" panose="020F0502020204030204" pitchFamily="34" charset="0"/>
                <a:ea typeface="Calibri" panose="020F0502020204030204" pitchFamily="34" charset="0"/>
                <a:cs typeface="Times New Roman" panose="02020603050405020304" pitchFamily="18" charset="0"/>
              </a:rPr>
              <a:t>Rhyton</a:t>
            </a:r>
            <a:r>
              <a:rPr lang="tr-TR" dirty="0">
                <a:latin typeface="Calibri" panose="020F0502020204030204" pitchFamily="34" charset="0"/>
                <a:ea typeface="Calibri" panose="020F0502020204030204" pitchFamily="34" charset="0"/>
                <a:cs typeface="Times New Roman" panose="02020603050405020304" pitchFamily="18" charset="0"/>
              </a:rPr>
              <a:t>) adı verilir. Kapların arkasındaki boşluktan konulan sıvı kabın önündeki (genellikle hayvanın burnunda yer alan) delikten akar. Anadolu'da İ.Ö. 2000'li yıllardan itibaren çeşitli kazılarda </a:t>
            </a:r>
            <a:r>
              <a:rPr lang="tr-TR" dirty="0" err="1">
                <a:latin typeface="Calibri" panose="020F0502020204030204" pitchFamily="34" charset="0"/>
                <a:ea typeface="Calibri" panose="020F0502020204030204" pitchFamily="34" charset="0"/>
                <a:cs typeface="Times New Roman" panose="02020603050405020304" pitchFamily="18" charset="0"/>
              </a:rPr>
              <a:t>ritonlar</a:t>
            </a:r>
            <a:r>
              <a:rPr lang="tr-TR" dirty="0">
                <a:latin typeface="Calibri" panose="020F0502020204030204" pitchFamily="34" charset="0"/>
                <a:ea typeface="Calibri" panose="020F0502020204030204" pitchFamily="34" charset="0"/>
                <a:cs typeface="Times New Roman" panose="02020603050405020304" pitchFamily="18" charset="0"/>
              </a:rPr>
              <a:t> bulunmuştur.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4030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26B340-9447-4075-9D22-0302BDF990C7}"/>
              </a:ext>
            </a:extLst>
          </p:cNvPr>
          <p:cNvSpPr>
            <a:spLocks noGrp="1"/>
          </p:cNvSpPr>
          <p:nvPr>
            <p:ph type="title"/>
          </p:nvPr>
        </p:nvSpPr>
        <p:spPr/>
        <p:txBody>
          <a:bodyPr/>
          <a:lstStyle/>
          <a:p>
            <a:r>
              <a:rPr lang="tr-TR" dirty="0"/>
              <a:t>Müze bavulu nesneleri dün-bugün-yarın formu üzerinde tartışılır. </a:t>
            </a:r>
          </a:p>
        </p:txBody>
      </p:sp>
      <p:pic>
        <p:nvPicPr>
          <p:cNvPr id="4" name="Resim 3">
            <a:extLst>
              <a:ext uri="{FF2B5EF4-FFF2-40B4-BE49-F238E27FC236}">
                <a16:creationId xmlns:a16="http://schemas.microsoft.com/office/drawing/2014/main" id="{01C2E39C-C67F-43C1-93F8-9DF8CE1153F5}"/>
              </a:ext>
            </a:extLst>
          </p:cNvPr>
          <p:cNvPicPr>
            <a:picLocks noChangeAspect="1"/>
          </p:cNvPicPr>
          <p:nvPr/>
        </p:nvPicPr>
        <p:blipFill rotWithShape="1">
          <a:blip r:embed="rId2"/>
          <a:srcRect l="24758" t="31586" r="24792" b="11068"/>
          <a:stretch/>
        </p:blipFill>
        <p:spPr>
          <a:xfrm>
            <a:off x="2335006" y="1932610"/>
            <a:ext cx="7132267" cy="4560265"/>
          </a:xfrm>
          <a:prstGeom prst="rect">
            <a:avLst/>
          </a:prstGeom>
        </p:spPr>
      </p:pic>
    </p:spTree>
    <p:extLst>
      <p:ext uri="{BB962C8B-B14F-4D97-AF65-F5344CB8AC3E}">
        <p14:creationId xmlns:p14="http://schemas.microsoft.com/office/powerpoint/2010/main" val="148738410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747</Words>
  <Application>Microsoft Office PowerPoint</Application>
  <PresentationFormat>Geniş ekran</PresentationFormat>
  <Paragraphs>21</Paragraphs>
  <Slides>11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11</vt:i4>
      </vt:variant>
    </vt:vector>
  </HeadingPairs>
  <TitlesOfParts>
    <vt:vector size="15" baseType="lpstr">
      <vt:lpstr>Arial</vt:lpstr>
      <vt:lpstr>Calibri</vt:lpstr>
      <vt:lpstr>Calibri Light</vt:lpstr>
      <vt:lpstr>Office Teması</vt:lpstr>
      <vt:lpstr>MÜZE BAVULU </vt:lpstr>
      <vt:lpstr>ANADOLU UYGARLIKLARI TEMALI MÜZE BAVULU BİR ARKEOLOJİ MÜZESİ ZİYARETİ ÖNCESİ SINIF İÇİNDE ÖĞRENCİYİ GİDİLECEK MÜZEYE HAZIRLAMAK ÜZERE KULLANILACAK BİR MATERYALDİR.  BAVUL İÇERİĞİ: İLGİLİ MÜZEYE İLİŞKİN MALZEME KOPYALARI, GAZETE HABERLERİ, BROŞÜRLER, AFİŞLER, GÖRSEL VE YAZILI METİNLER.  </vt:lpstr>
      <vt:lpstr>SÜREÇ: </vt:lpstr>
      <vt:lpstr>Öğrenci grubuna sadece görsel verilecektir. </vt:lpstr>
      <vt:lpstr>Öğrenci grubuna sadece görsel verilecektir. </vt:lpstr>
      <vt:lpstr>Öğrenci grubuna sadece görsel verilecektir. </vt:lpstr>
      <vt:lpstr>Öğrenci grubuna sadece görsel verilecektir. </vt:lpstr>
      <vt:lpstr>Öğrenci grubuna sadece görsel verilecektir. </vt:lpstr>
      <vt:lpstr>Müze bavulu nesneleri dün-bugün-yarın formu üzerinde tartışılır. </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MÜZE BAVULU</dc:title>
  <dc:creator>Ceren Karadeniz</dc:creator>
  <cp:lastModifiedBy>Ceren Karadeniz</cp:lastModifiedBy>
  <cp:revision>9</cp:revision>
  <dcterms:created xsi:type="dcterms:W3CDTF">2020-03-17T11:22:19Z</dcterms:created>
  <dcterms:modified xsi:type="dcterms:W3CDTF">2020-03-17T12:15:31Z</dcterms:modified>
</cp:coreProperties>
</file>