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68" r:id="rId3"/>
    <p:sldId id="269" r:id="rId4"/>
    <p:sldId id="270" r:id="rId5"/>
    <p:sldId id="271" r:id="rId6"/>
    <p:sldId id="272" r:id="rId7"/>
    <p:sldId id="273" r:id="rId8"/>
    <p:sldId id="274" r:id="rId9"/>
    <p:sldId id="275" r:id="rId10"/>
    <p:sldId id="27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0" d="100"/>
          <a:sy n="120" d="100"/>
        </p:scale>
        <p:origin x="204" y="16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16.2.2018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16.2.2018</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16.2.2018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16.2.2018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16.2.2018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16.2.2018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16.2.2018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16.2.2018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16.2.2018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16.2.2018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16.2.2018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16.2.2018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16.2.2018</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smtClean="0">
                <a:latin typeface="Garamond" panose="02020404030301010803" pitchFamily="18" charset="0"/>
              </a:rPr>
              <a:t>ULS234 </a:t>
            </a:r>
            <a:br>
              <a:rPr lang="tr-TR" sz="4000" dirty="0" smtClean="0">
                <a:latin typeface="Garamond" panose="02020404030301010803" pitchFamily="18" charset="0"/>
              </a:rPr>
            </a:br>
            <a:r>
              <a:rPr lang="tr-TR" sz="4000" dirty="0" err="1" smtClean="0">
                <a:latin typeface="Garamond" panose="02020404030301010803" pitchFamily="18" charset="0"/>
              </a:rPr>
              <a:t>UluslararasI</a:t>
            </a:r>
            <a:r>
              <a:rPr lang="tr-TR" sz="4000" dirty="0" smtClean="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-II</a:t>
            </a:r>
            <a:endParaRPr lang="tr-TR" sz="4000" dirty="0">
              <a:latin typeface="Garamond" panose="02020404030301010803" pitchFamily="18" charset="0"/>
            </a:endParaRPr>
          </a:p>
        </p:txBody>
      </p:sp>
      <p:sp>
        <p:nvSpPr>
          <p:cNvPr id="3" name="Alt Başlık 2"/>
          <p:cNvSpPr>
            <a:spLocks noGrp="1"/>
          </p:cNvSpPr>
          <p:nvPr>
            <p:ph type="subTitle" idx="1"/>
          </p:nvPr>
        </p:nvSpPr>
        <p:spPr>
          <a:xfrm>
            <a:off x="1371600" y="4149080"/>
            <a:ext cx="6400800" cy="1489720"/>
          </a:xfrm>
        </p:spPr>
        <p:txBody>
          <a:bodyPr>
            <a:normAutofit/>
          </a:bodyPr>
          <a:lstStyle/>
          <a:p>
            <a:r>
              <a:rPr lang="tr-TR" sz="2000" i="0" dirty="0" smtClean="0">
                <a:latin typeface="Garamond" panose="02020404030301010803" pitchFamily="18" charset="0"/>
              </a:rPr>
              <a:t>Atay Akdevelioğlu</a:t>
            </a:r>
          </a:p>
          <a:p>
            <a:r>
              <a:rPr lang="tr-TR" sz="2000" i="0" dirty="0" smtClean="0">
                <a:latin typeface="Garamond" panose="02020404030301010803" pitchFamily="18" charset="0"/>
              </a:rPr>
              <a:t>Ankara Ü. Siyasal Bilgiler F.</a:t>
            </a:r>
          </a:p>
        </p:txBody>
      </p:sp>
    </p:spTree>
    <p:extLst>
      <p:ext uri="{BB962C8B-B14F-4D97-AF65-F5344CB8AC3E}">
        <p14:creationId xmlns:p14="http://schemas.microsoft.com/office/powerpoint/2010/main" val="145491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a:t>
            </a:r>
            <a:r>
              <a:rPr lang="tr-TR" sz="1800" cap="none" dirty="0" smtClean="0"/>
              <a:t>İktisadi Eşitsizlik</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Milenyum kalkınma hedefleri sadece bir </a:t>
            </a:r>
            <a:r>
              <a:rPr lang="tr-TR" sz="1400" dirty="0" err="1" smtClean="0"/>
              <a:t>gözboyama</a:t>
            </a:r>
            <a:r>
              <a:rPr lang="tr-TR" sz="1400" dirty="0" smtClean="0"/>
              <a:t> mıdır?</a:t>
            </a:r>
          </a:p>
          <a:p>
            <a:r>
              <a:rPr lang="tr-TR" sz="1400" dirty="0" smtClean="0"/>
              <a:t>Uluslararası yardım, küresel ekonomideki dengesizlikleri gidermekte midir?</a:t>
            </a:r>
          </a:p>
          <a:p>
            <a:r>
              <a:rPr lang="tr-TR" sz="1400" dirty="0" smtClean="0"/>
              <a:t>Gelişmekte olan dünyanın borçlarını silme, ahlaki ve ekonomik açıdan bir anlam ifade </a:t>
            </a:r>
            <a:r>
              <a:rPr lang="tr-TR" sz="1400" smtClean="0"/>
              <a:t>etmekte midir?</a:t>
            </a:r>
            <a:endParaRPr lang="tr-TR" sz="1400" dirty="0"/>
          </a:p>
        </p:txBody>
      </p:sp>
    </p:spTree>
    <p:extLst>
      <p:ext uri="{BB962C8B-B14F-4D97-AF65-F5344CB8AC3E}">
        <p14:creationId xmlns:p14="http://schemas.microsoft.com/office/powerpoint/2010/main" val="387464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smtClean="0"/>
              <a:t>IV.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000" dirty="0" smtClean="0"/>
          </a:p>
          <a:p>
            <a:pPr indent="0" algn="ctr">
              <a:buNone/>
            </a:pPr>
            <a:r>
              <a:rPr lang="tr-TR" sz="3600" dirty="0" smtClean="0"/>
              <a:t>ULUSLARARASI </a:t>
            </a:r>
            <a:r>
              <a:rPr lang="tr-TR" sz="3600" dirty="0"/>
              <a:t>POLİTİKADA </a:t>
            </a:r>
          </a:p>
          <a:p>
            <a:pPr indent="0" algn="ctr">
              <a:buNone/>
            </a:pPr>
            <a:r>
              <a:rPr lang="tr-TR" sz="3600" dirty="0" smtClean="0"/>
              <a:t>İKTİSADİ EŞİTSİZLİK</a:t>
            </a:r>
          </a:p>
          <a:p>
            <a:pPr indent="0" algn="ctr">
              <a:buNone/>
            </a:pPr>
            <a:endParaRPr lang="tr-TR" sz="1500" dirty="0" smtClean="0"/>
          </a:p>
          <a:p>
            <a:pPr indent="0">
              <a:lnSpc>
                <a:spcPct val="100000"/>
              </a:lnSpc>
              <a:spcBef>
                <a:spcPts val="0"/>
              </a:spcBef>
              <a:buNone/>
            </a:pPr>
            <a:r>
              <a:rPr lang="tr-TR" sz="1200" dirty="0" smtClean="0"/>
              <a:t>Zorunlu </a:t>
            </a:r>
            <a:r>
              <a:rPr lang="tr-TR" sz="1200" dirty="0"/>
              <a:t>Okuma: Andrew Heywood, </a:t>
            </a:r>
            <a:r>
              <a:rPr lang="tr-TR" sz="1200" dirty="0" smtClean="0"/>
              <a:t>‘‘15. </a:t>
            </a:r>
            <a:r>
              <a:rPr lang="tr-TR" sz="1200" dirty="0"/>
              <a:t>Bölüm: </a:t>
            </a:r>
            <a:r>
              <a:rPr lang="tr-TR" sz="1200" dirty="0" smtClean="0"/>
              <a:t>Fakirlik ve Kalkınma’’, </a:t>
            </a:r>
            <a:r>
              <a:rPr lang="tr-TR" sz="1200" i="1" dirty="0"/>
              <a:t>Küresel </a:t>
            </a:r>
            <a:r>
              <a:rPr lang="tr-TR" sz="1200" i="1" dirty="0" smtClean="0"/>
              <a:t>Siyaset</a:t>
            </a:r>
            <a:r>
              <a:rPr lang="tr-TR" sz="1200" dirty="0"/>
              <a:t>, </a:t>
            </a:r>
            <a:endParaRPr lang="tr-TR" sz="1200" dirty="0" smtClean="0"/>
          </a:p>
          <a:p>
            <a:pPr indent="0">
              <a:lnSpc>
                <a:spcPct val="100000"/>
              </a:lnSpc>
              <a:spcBef>
                <a:spcPts val="0"/>
              </a:spcBef>
              <a:buNone/>
            </a:pPr>
            <a:r>
              <a:rPr lang="tr-TR" sz="1200" dirty="0"/>
              <a:t> </a:t>
            </a:r>
            <a:r>
              <a:rPr lang="tr-TR" sz="1200" dirty="0" smtClean="0"/>
              <a:t>                           çev</a:t>
            </a:r>
            <a:r>
              <a:rPr lang="tr-TR" sz="1200" dirty="0"/>
              <a:t>. N. Uslu ve H. Özdemir, Ankara, Adres Yayınları, 2013, s. </a:t>
            </a:r>
            <a:r>
              <a:rPr lang="tr-TR" sz="1200" dirty="0" smtClean="0"/>
              <a:t>421-454.</a:t>
            </a:r>
            <a:endParaRPr lang="tr-TR" sz="1200" dirty="0"/>
          </a:p>
          <a:p>
            <a:endParaRPr lang="tr-TR" dirty="0"/>
          </a:p>
        </p:txBody>
      </p:sp>
    </p:spTree>
    <p:extLst>
      <p:ext uri="{BB962C8B-B14F-4D97-AF65-F5344CB8AC3E}">
        <p14:creationId xmlns:p14="http://schemas.microsoft.com/office/powerpoint/2010/main" val="309904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indent="0"/>
            <a:r>
              <a:rPr lang="tr-TR" sz="1800" cap="none" dirty="0" smtClean="0"/>
              <a:t>Uluslararası Politikada </a:t>
            </a:r>
            <a:r>
              <a:rPr lang="tr-TR" sz="1800" cap="none" dirty="0"/>
              <a:t>İktisadi Eşitsizlik</a:t>
            </a:r>
            <a:r>
              <a:rPr lang="tr-TR" sz="1800" dirty="0"/>
              <a:t/>
            </a:r>
            <a:br>
              <a:rPr lang="tr-TR" sz="1800" dirty="0"/>
            </a:br>
            <a:r>
              <a:rPr lang="tr-TR" sz="1800" cap="none" dirty="0" smtClean="0"/>
              <a:t>Kavramlar</a:t>
            </a:r>
            <a:endParaRPr lang="tr-TR" sz="1800" cap="none" dirty="0"/>
          </a:p>
        </p:txBody>
      </p:sp>
      <p:sp>
        <p:nvSpPr>
          <p:cNvPr id="3" name="İçerik Yer Tutucusu 2"/>
          <p:cNvSpPr>
            <a:spLocks noGrp="1"/>
          </p:cNvSpPr>
          <p:nvPr>
            <p:ph idx="1"/>
          </p:nvPr>
        </p:nvSpPr>
        <p:spPr/>
        <p:txBody>
          <a:bodyPr>
            <a:normAutofit lnSpcReduction="10000"/>
          </a:bodyPr>
          <a:lstStyle/>
          <a:p>
            <a:r>
              <a:rPr lang="tr-TR" sz="1400" dirty="0" smtClean="0"/>
              <a:t>Kalkınma: Ekonomik büyüme, gelişme, artma ya da düzelme olgusudur.</a:t>
            </a:r>
          </a:p>
          <a:p>
            <a:r>
              <a:rPr lang="tr-TR" sz="1400" dirty="0" smtClean="0"/>
              <a:t>Mutlak fakirlik: Fiziki ve manevi varlığın ikisini birden koruyacak derecede yeterli olmayan kaynaklara; özellikle de gıda, giysi ve barınağa sahip olma derecesi veya gelir düzeyi bağlamında ortaya konan fakirlik standardıdır.</a:t>
            </a:r>
          </a:p>
          <a:p>
            <a:r>
              <a:rPr lang="tr-TR" sz="1400" dirty="0" smtClean="0"/>
              <a:t>Göreli fakirlik: İnsanların ait oldukları toplumda alışageldik türden olan hayat şartlarından kolaylıklardan mahrum olması anlamında belirlenen fakirlik standardıdır.</a:t>
            </a:r>
          </a:p>
          <a:p>
            <a:r>
              <a:rPr lang="tr-TR" sz="1400" dirty="0" smtClean="0"/>
              <a:t>Satın alma gücü paritesi: Uluslararası dolar temelinde göreli yaşam maliyetleri ve değişik ülkelerin enflasyon oranları dikkate alınarak satın alma gücüyle ilgili yapılan hesaplamadır.</a:t>
            </a:r>
          </a:p>
          <a:p>
            <a:endParaRPr lang="tr-TR" sz="1400" dirty="0"/>
          </a:p>
        </p:txBody>
      </p:sp>
    </p:spTree>
    <p:extLst>
      <p:ext uri="{BB962C8B-B14F-4D97-AF65-F5344CB8AC3E}">
        <p14:creationId xmlns:p14="http://schemas.microsoft.com/office/powerpoint/2010/main" val="15341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İktisadi Eşitsizlik</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Pozitif özgürlük: Kendini gerçekleştirme ve insani yetenekleri geliştirme bağlamında tanımlanan özgürlüktür. Bir şey olma veya bir şey yapma özgürlüğüdür.</a:t>
            </a:r>
          </a:p>
          <a:p>
            <a:r>
              <a:rPr lang="tr-TR" sz="1400" dirty="0" smtClean="0"/>
              <a:t>Gayri safi milli hasıla: Bir ekonomide üretilen bütün malların ve hizmetlerin toplam değeridir. Ulusal geliri ölçeme araçlarından biridir.</a:t>
            </a:r>
          </a:p>
          <a:p>
            <a:r>
              <a:rPr lang="tr-TR" sz="1400" dirty="0" smtClean="0"/>
              <a:t>Modernleşme teorisi: Batılı toplumların, geleneksel endüstri öncesi tarım toplumlarından, modern endüstriyel ve kitlesel tüketim toplumlarına dönüşmelerinin ortaya koyduğu gibi, kalkınmanın çizgisel nitelikte sadece bir yolunun olduğunu iddia eden teoridir. </a:t>
            </a:r>
          </a:p>
        </p:txBody>
      </p:sp>
    </p:spTree>
    <p:extLst>
      <p:ext uri="{BB962C8B-B14F-4D97-AF65-F5344CB8AC3E}">
        <p14:creationId xmlns:p14="http://schemas.microsoft.com/office/powerpoint/2010/main" val="4175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İktisadi Eşitsizlik</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Fakirlik döngüsü: Sağlık, sivil yapı, siyasi ve ekonomik performans vs. alanlarda ortaya koydukları etkilerle fakirliğin kendi kendine yenilenen bir olgu haline dönüşmesine neden olan şartlar bütünüdür.</a:t>
            </a:r>
          </a:p>
          <a:p>
            <a:r>
              <a:rPr lang="tr-TR" sz="1400" dirty="0" smtClean="0"/>
              <a:t>Damlama: </a:t>
            </a:r>
            <a:r>
              <a:rPr lang="tr-TR" sz="1400" dirty="0" smtClean="0"/>
              <a:t>Serbest piyasa politikalarının uygulanmasının sadece zenginlere değil, zaman içinde ekonomik büyümedeki artış ve hayat standartlarındaki yükselme çerçevesinde fakirlere de fayda sağlayacağı iddia eden teoridir.</a:t>
            </a:r>
          </a:p>
          <a:p>
            <a:r>
              <a:rPr lang="tr-TR" sz="1400" dirty="0" smtClean="0"/>
              <a:t>İthal ikameci: Ülke içindeki endüstrilerin, en azından bebeklik dönemlerinde dış rekabetten korunmasını öngören ekonomik stratejidir. </a:t>
            </a:r>
            <a:endParaRPr lang="tr-TR" sz="1400" dirty="0"/>
          </a:p>
          <a:p>
            <a:endParaRPr lang="tr-TR" sz="1400" dirty="0"/>
          </a:p>
        </p:txBody>
      </p:sp>
    </p:spTree>
    <p:extLst>
      <p:ext uri="{BB962C8B-B14F-4D97-AF65-F5344CB8AC3E}">
        <p14:creationId xmlns:p14="http://schemas.microsoft.com/office/powerpoint/2010/main" val="31346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İktisadi Eşitsizlik</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Borç krizi: Bir ülkenin ekonomik gelirlerinin, faizlerin yeniden ödenmesini sağlayamayacak kadar yetersiz olması nedeniyle borçlarını düzenleyememesi durumudur.</a:t>
            </a:r>
          </a:p>
          <a:p>
            <a:r>
              <a:rPr lang="tr-TR" sz="1400" dirty="0" smtClean="0"/>
              <a:t>Koşulluluk: Genellikle IMF ve Dünya Bankası tarafından ortaya konan yeni kredilerle ilgili anlaşma yapılmadan veya yeni krediler verilmeden önce ekonomik politikaların gelecekteki yönü konusunda bazı şartların yerine getirilmesi gerektiği fikridir.</a:t>
            </a:r>
          </a:p>
          <a:p>
            <a:r>
              <a:rPr lang="tr-TR" sz="1400" dirty="0" err="1" smtClean="0"/>
              <a:t>Tobin</a:t>
            </a:r>
            <a:r>
              <a:rPr lang="tr-TR" sz="1400" dirty="0" smtClean="0"/>
              <a:t> vergisi: James </a:t>
            </a:r>
            <a:r>
              <a:rPr lang="tr-TR" sz="1400" dirty="0" err="1" smtClean="0"/>
              <a:t>Tobin</a:t>
            </a:r>
            <a:r>
              <a:rPr lang="tr-TR" sz="1400" dirty="0" smtClean="0"/>
              <a:t> tarafında önerilen, döviz alış verişlerinde uygulanan bir işle vergisidir.</a:t>
            </a:r>
          </a:p>
          <a:p>
            <a:r>
              <a:rPr lang="tr-TR" sz="1400" dirty="0" smtClean="0"/>
              <a:t>Yeşil devrim: Tarım verimliliğini ciddi biçimde artırmak için zirai ilaçların ve yüksek verimli tohumların kullanılmasıdır.</a:t>
            </a:r>
            <a:endParaRPr lang="tr-TR" sz="1400" dirty="0"/>
          </a:p>
        </p:txBody>
      </p:sp>
    </p:spTree>
    <p:extLst>
      <p:ext uri="{BB962C8B-B14F-4D97-AF65-F5344CB8AC3E}">
        <p14:creationId xmlns:p14="http://schemas.microsoft.com/office/powerpoint/2010/main" val="362511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İktisadi Eşitsizlik</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Yozlaşma: Genellikle rüşvet ve suiistimal içerecek şekilde kişisel çıkarlar peşinde koşulması nedeniyle sıradan ya da kamusal sorumlulukların yerine getirilmemesidir.</a:t>
            </a:r>
          </a:p>
          <a:p>
            <a:r>
              <a:rPr lang="tr-TR" sz="1400" dirty="0" smtClean="0"/>
              <a:t>Gıda dampingi: Piyasa paylarını korumak veya küresel fiyatları desteklemek amacıyla, fazlalık oluşturan gıda maddelerinin fakir ülkelere parasız veya çok ucuza verilmesidir.</a:t>
            </a:r>
          </a:p>
          <a:p>
            <a:r>
              <a:rPr lang="tr-TR" sz="1400" dirty="0" smtClean="0"/>
              <a:t>Borç hafifletme: Dış borcun silinmesine veya sürdürülebilir düzeye indirilmesine yönelik anlaşmalardır.</a:t>
            </a:r>
          </a:p>
          <a:p>
            <a:r>
              <a:rPr lang="tr-TR" sz="1400" dirty="0" smtClean="0"/>
              <a:t>Adil ticaret: Fakirliğin azaltılmasıyla ilgili olarak, fakir ülkelerdeki satıcıların ve üreticilerin çıkarlarını dikkate alan ve sadece ekonomik değil, aynı zamanda ahlaki kriterlerin de karşılanmasını öngören ticarettir.</a:t>
            </a:r>
            <a:endParaRPr lang="tr-TR" sz="1400" dirty="0"/>
          </a:p>
        </p:txBody>
      </p:sp>
    </p:spTree>
    <p:extLst>
      <p:ext uri="{BB962C8B-B14F-4D97-AF65-F5344CB8AC3E}">
        <p14:creationId xmlns:p14="http://schemas.microsoft.com/office/powerpoint/2010/main" val="30380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cap="none" dirty="0"/>
              <a:t>Uluslararası Politikada İktisadi Eşitsizlik</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rmAutofit/>
          </a:bodyPr>
          <a:lstStyle/>
          <a:p>
            <a:pPr>
              <a:lnSpc>
                <a:spcPct val="130000"/>
              </a:lnSpc>
            </a:pPr>
            <a:r>
              <a:rPr lang="tr-TR" sz="1400" dirty="0" smtClean="0"/>
              <a:t>Uluslararası yardım: Malların veya hizmetlerin alıcı ülkeye veya onun halkına fayda sağlama niyeti çerçevesinde bir ülkeden diğerine transfer edilmesidir. Bir alt türü olan insani yardım, acil ve temel ihtiyaçlar çerçevesinde sağlanır; kalkınma yardımı ise, uzun vadeli projeler çerçevesinde verilir. İnsani yardım tartışmalı bir kavramdır çünkü ulusal çıkar temelli olan eylemleri, fedakarlık güdüsü çerçevesinde yapılmış gibi gösterir. Oysa yardımlar genellikle koşullar eklenmiş şekilde gelmektedir ve her zaman insani bir nitelik taşımamaktadır.</a:t>
            </a:r>
          </a:p>
          <a:p>
            <a:pPr>
              <a:lnSpc>
                <a:spcPct val="130000"/>
              </a:lnSpc>
            </a:pPr>
            <a:r>
              <a:rPr lang="tr-TR" sz="1400" dirty="0" smtClean="0"/>
              <a:t>Dünya sistemler teorisi: Kapitalizmin son beş yüzyıldır yayılmasının, Merkez-Çevre-Yarı Çevre olarak adlandırılan birbirine kenetlenmiş üç parçadan oluşan bir küresel ekonomik sistem ortaya çıkardığını iddia eden </a:t>
            </a:r>
            <a:r>
              <a:rPr lang="tr-TR" sz="1400" dirty="0" err="1" smtClean="0"/>
              <a:t>neo</a:t>
            </a:r>
            <a:r>
              <a:rPr lang="tr-TR" sz="1400" dirty="0" smtClean="0"/>
              <a:t>-Marksist yaklaşımdır.</a:t>
            </a:r>
            <a:endParaRPr lang="tr-TR" sz="1400" dirty="0"/>
          </a:p>
        </p:txBody>
      </p:sp>
    </p:spTree>
    <p:extLst>
      <p:ext uri="{BB962C8B-B14F-4D97-AF65-F5344CB8AC3E}">
        <p14:creationId xmlns:p14="http://schemas.microsoft.com/office/powerpoint/2010/main" val="28114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İktisadi Eşitsizlik</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Zengin ve fakiri birbirinden ayıran şey nedir?</a:t>
            </a:r>
          </a:p>
          <a:p>
            <a:r>
              <a:rPr lang="tr-TR" sz="1400" dirty="0" smtClean="0"/>
              <a:t>Fakirlik neden artan bir şekilde insani kalkınma çerçevesinde ölçülmektedir?</a:t>
            </a:r>
          </a:p>
          <a:p>
            <a:r>
              <a:rPr lang="tr-TR" sz="1400" dirty="0" smtClean="0"/>
              <a:t>‘‘Büyüme olarak kalkınma’’ modelinin avantaj ve dezavantajları nelerdir?</a:t>
            </a:r>
          </a:p>
          <a:p>
            <a:r>
              <a:rPr lang="tr-TR" sz="1400" dirty="0" smtClean="0"/>
              <a:t>Kuzey-Güney ayırımı nedir? Neden hâlâ bu ayrımın geçerliliği tartışılmaktadır?</a:t>
            </a:r>
          </a:p>
          <a:p>
            <a:r>
              <a:rPr lang="tr-TR" sz="1400" dirty="0" smtClean="0"/>
              <a:t>Küresel eşitsizlikle ilgili olarak neden bu kadar çok anlaşmazlık vardır?</a:t>
            </a:r>
          </a:p>
          <a:p>
            <a:r>
              <a:rPr lang="tr-TR" sz="1400" dirty="0" smtClean="0"/>
              <a:t>Küreselleşmenin yaygınlaşması, artan fakirlikten sorumlu tutulabilir mi?</a:t>
            </a:r>
          </a:p>
          <a:p>
            <a:r>
              <a:rPr lang="tr-TR" sz="1400" dirty="0" smtClean="0"/>
              <a:t>Resmi kalkınma politikaları neden gelişmekte olan ekonomilerin yapısını uyumlaştırmayı hedeflemektedir?</a:t>
            </a:r>
            <a:endParaRPr lang="tr-TR" sz="1400" dirty="0"/>
          </a:p>
        </p:txBody>
      </p:sp>
    </p:spTree>
    <p:extLst>
      <p:ext uri="{BB962C8B-B14F-4D97-AF65-F5344CB8AC3E}">
        <p14:creationId xmlns:p14="http://schemas.microsoft.com/office/powerpoint/2010/main" val="2765438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719</TotalTime>
  <Words>721</Words>
  <Application>Microsoft Office PowerPoint</Application>
  <PresentationFormat>Ekran Gösterisi (4:3)</PresentationFormat>
  <Paragraphs>48</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ULS234  UluslararasI Polİtİka-II</vt:lpstr>
      <vt:lpstr>IV. hafta</vt:lpstr>
      <vt:lpstr>Uluslararası Politikada İktisadi Eşitsizlik Kavramlar</vt:lpstr>
      <vt:lpstr>Uluslararası Politikada İktisadi Eşitsizlik Kavramlar</vt:lpstr>
      <vt:lpstr>Uluslararası Politikada İktisadi Eşitsizlik Kavramlar</vt:lpstr>
      <vt:lpstr>Uluslararası Politikada İktisadi Eşitsizlik Kavramlar</vt:lpstr>
      <vt:lpstr>Uluslararası Politikada İktisadi Eşitsizlik Kavramlar</vt:lpstr>
      <vt:lpstr>Uluslararası Politikada İktisadi Eşitsizlik Kavramlar</vt:lpstr>
      <vt:lpstr>Uluslararası Politikada İktisadi Eşitsizlik Sorular</vt:lpstr>
      <vt:lpstr>Uluslararası Politikada İktisadi Eşitsizlik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User</cp:lastModifiedBy>
  <cp:revision>166</cp:revision>
  <dcterms:created xsi:type="dcterms:W3CDTF">2018-02-05T17:47:31Z</dcterms:created>
  <dcterms:modified xsi:type="dcterms:W3CDTF">2018-02-15T21:45:34Z</dcterms:modified>
</cp:coreProperties>
</file>