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72" d="100"/>
          <a:sy n="72" d="100"/>
        </p:scale>
        <p:origin x="99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4E462A-0E68-264C-B2F6-F3878D302076}" type="datetimeFigureOut">
              <a:rPr lang="en-US" smtClean="0"/>
              <a:t>8/4/2025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0E7A55-F66F-7740-88F3-1B7680ACC3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27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7353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0982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4685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3288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295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910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8522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3535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2143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5640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301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8/4/2025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06894" y="1122363"/>
            <a:ext cx="8827413" cy="2387600"/>
          </a:xfrm>
        </p:spPr>
        <p:txBody>
          <a:bodyPr/>
          <a:lstStyle/>
          <a:p>
            <a:r>
              <a:rPr lang="en-US" dirty="0"/>
              <a:t>801300725880 </a:t>
            </a:r>
            <a:r>
              <a:rPr lang="en-US" dirty="0" err="1"/>
              <a:t>İleri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Kimya</a:t>
            </a:r>
            <a:r>
              <a:rPr lang="en-US" dirty="0"/>
              <a:t>_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06894" y="3602038"/>
            <a:ext cx="8161105" cy="1655762"/>
          </a:xfrm>
        </p:spPr>
        <p:txBody>
          <a:bodyPr>
            <a:normAutofit/>
          </a:bodyPr>
          <a:lstStyle/>
          <a:p>
            <a:r>
              <a:rPr lang="en-US" sz="2800" dirty="0"/>
              <a:t>KONU 2 (2. </a:t>
            </a:r>
            <a:r>
              <a:rPr lang="en-US" sz="2800" dirty="0" err="1"/>
              <a:t>Hafta</a:t>
            </a:r>
            <a:r>
              <a:rPr lang="en-US" sz="2800" dirty="0"/>
              <a:t>)</a:t>
            </a:r>
          </a:p>
          <a:p>
            <a:r>
              <a:rPr lang="en-US" sz="2800" dirty="0"/>
              <a:t>ORGANİK </a:t>
            </a:r>
            <a:r>
              <a:rPr lang="en-US" sz="2800" dirty="0" err="1"/>
              <a:t>elektroKİMYA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34914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147857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</a:t>
            </a:r>
            <a:r>
              <a:rPr lang="en-US" b="1" dirty="0" err="1"/>
              <a:t>Organİk</a:t>
            </a:r>
            <a:r>
              <a:rPr lang="en-US" b="1" dirty="0"/>
              <a:t> </a:t>
            </a:r>
            <a:r>
              <a:rPr lang="en-US" b="1" dirty="0" err="1"/>
              <a:t>ELEKTROKİmya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1" y="1860782"/>
            <a:ext cx="9905999" cy="4786598"/>
          </a:xfrm>
        </p:spPr>
        <p:txBody>
          <a:bodyPr>
            <a:normAutofit/>
          </a:bodyPr>
          <a:lstStyle/>
          <a:p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elektrokimyada</a:t>
            </a:r>
            <a:r>
              <a:rPr lang="en-US" dirty="0"/>
              <a:t>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zorunluluklar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elektrokimyasal</a:t>
            </a:r>
            <a:r>
              <a:rPr lang="en-US" dirty="0"/>
              <a:t> </a:t>
            </a:r>
            <a:r>
              <a:rPr lang="en-US" dirty="0" err="1"/>
              <a:t>tepkimeler</a:t>
            </a:r>
            <a:r>
              <a:rPr lang="en-US" dirty="0"/>
              <a:t> </a:t>
            </a:r>
            <a:r>
              <a:rPr lang="en-US" dirty="0" err="1"/>
              <a:t>suyun</a:t>
            </a:r>
            <a:r>
              <a:rPr lang="en-US" dirty="0"/>
              <a:t> </a:t>
            </a:r>
            <a:r>
              <a:rPr lang="en-US" dirty="0" err="1"/>
              <a:t>dezavantajlarından</a:t>
            </a:r>
            <a:r>
              <a:rPr lang="en-US" dirty="0"/>
              <a:t> </a:t>
            </a:r>
            <a:r>
              <a:rPr lang="en-US" dirty="0" err="1"/>
              <a:t>dolayı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yerine</a:t>
            </a:r>
            <a:r>
              <a:rPr lang="en-US" dirty="0"/>
              <a:t> polar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çözücüde</a:t>
            </a:r>
            <a:r>
              <a:rPr lang="en-US" dirty="0"/>
              <a:t> </a:t>
            </a:r>
            <a:r>
              <a:rPr lang="en-US" dirty="0" err="1"/>
              <a:t>gerçekleştirilir</a:t>
            </a:r>
            <a:r>
              <a:rPr lang="en-US" dirty="0"/>
              <a:t>. Bu </a:t>
            </a:r>
            <a:r>
              <a:rPr lang="en-US" dirty="0" err="1"/>
              <a:t>amaçla</a:t>
            </a:r>
            <a:r>
              <a:rPr lang="en-US" dirty="0"/>
              <a:t>, </a:t>
            </a:r>
            <a:r>
              <a:rPr lang="en-US" dirty="0" err="1"/>
              <a:t>birçok</a:t>
            </a:r>
            <a:r>
              <a:rPr lang="en-US" dirty="0"/>
              <a:t> polar </a:t>
            </a:r>
            <a:r>
              <a:rPr lang="en-US" dirty="0" err="1"/>
              <a:t>çözücüden</a:t>
            </a:r>
            <a:r>
              <a:rPr lang="en-US" dirty="0"/>
              <a:t>, </a:t>
            </a:r>
            <a:r>
              <a:rPr lang="en-US" dirty="0" err="1"/>
              <a:t>dielektrik</a:t>
            </a:r>
            <a:r>
              <a:rPr lang="en-US" dirty="0"/>
              <a:t> </a:t>
            </a:r>
            <a:r>
              <a:rPr lang="en-US" dirty="0" err="1"/>
              <a:t>sabiti</a:t>
            </a:r>
            <a:r>
              <a:rPr lang="en-US" dirty="0"/>
              <a:t> </a:t>
            </a:r>
            <a:r>
              <a:rPr lang="en-US" dirty="0" err="1"/>
              <a:t>yüksek</a:t>
            </a:r>
            <a:r>
              <a:rPr lang="en-US" dirty="0"/>
              <a:t>, </a:t>
            </a:r>
            <a:r>
              <a:rPr lang="en-US" dirty="0" err="1"/>
              <a:t>sınır</a:t>
            </a:r>
            <a:r>
              <a:rPr lang="en-US" dirty="0"/>
              <a:t> </a:t>
            </a:r>
            <a:r>
              <a:rPr lang="en-US" dirty="0" err="1"/>
              <a:t>potansiyel</a:t>
            </a:r>
            <a:r>
              <a:rPr lang="en-US" dirty="0"/>
              <a:t> </a:t>
            </a:r>
            <a:r>
              <a:rPr lang="en-US" dirty="0" err="1"/>
              <a:t>aralıkları</a:t>
            </a:r>
            <a:r>
              <a:rPr lang="en-US" dirty="0"/>
              <a:t> </a:t>
            </a:r>
            <a:r>
              <a:rPr lang="en-US" dirty="0" err="1"/>
              <a:t>geniş</a:t>
            </a:r>
            <a:r>
              <a:rPr lang="en-US" dirty="0"/>
              <a:t>, </a:t>
            </a:r>
            <a:r>
              <a:rPr lang="en-US" dirty="0" err="1"/>
              <a:t>ekonomik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zararlı</a:t>
            </a:r>
            <a:r>
              <a:rPr lang="en-US" dirty="0"/>
              <a:t> </a:t>
            </a:r>
            <a:r>
              <a:rPr lang="en-US" dirty="0" err="1"/>
              <a:t>olmayan</a:t>
            </a:r>
            <a:r>
              <a:rPr lang="en-US" dirty="0"/>
              <a:t> </a:t>
            </a:r>
            <a:r>
              <a:rPr lang="en-US" dirty="0" err="1"/>
              <a:t>MeCN</a:t>
            </a:r>
            <a:r>
              <a:rPr lang="en-US" dirty="0"/>
              <a:t>, DMF, NMP, DMSO, </a:t>
            </a:r>
            <a:r>
              <a:rPr lang="en-US" dirty="0" err="1"/>
              <a:t>sülfolan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çözücüler</a:t>
            </a:r>
            <a:r>
              <a:rPr lang="en-US" dirty="0"/>
              <a:t> </a:t>
            </a:r>
            <a:r>
              <a:rPr lang="en-US" dirty="0" err="1"/>
              <a:t>tercih</a:t>
            </a:r>
            <a:r>
              <a:rPr lang="en-US" dirty="0"/>
              <a:t> </a:t>
            </a:r>
            <a:r>
              <a:rPr lang="en-US" dirty="0" err="1"/>
              <a:t>edilir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2976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147857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</a:t>
            </a:r>
            <a:r>
              <a:rPr lang="en-US" b="1" dirty="0" err="1"/>
              <a:t>Organİk</a:t>
            </a:r>
            <a:r>
              <a:rPr lang="en-US" b="1" dirty="0"/>
              <a:t> </a:t>
            </a:r>
            <a:r>
              <a:rPr lang="en-US" b="1" dirty="0" err="1"/>
              <a:t>ELEKTROKİmya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1" y="1860782"/>
            <a:ext cx="9905999" cy="4786598"/>
          </a:xfrm>
        </p:spPr>
        <p:txBody>
          <a:bodyPr>
            <a:normAutofit/>
          </a:bodyPr>
          <a:lstStyle/>
          <a:p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elektrokimyada</a:t>
            </a:r>
            <a:r>
              <a:rPr lang="en-US" dirty="0"/>
              <a:t>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zorunluluklar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elektrokimyada</a:t>
            </a:r>
            <a:r>
              <a:rPr lang="en-US" dirty="0"/>
              <a:t> </a:t>
            </a:r>
            <a:r>
              <a:rPr lang="en-US" dirty="0" err="1"/>
              <a:t>çözleti</a:t>
            </a:r>
            <a:r>
              <a:rPr lang="en-US" dirty="0"/>
              <a:t> </a:t>
            </a:r>
            <a:r>
              <a:rPr lang="en-US" dirty="0" err="1"/>
              <a:t>ortamında</a:t>
            </a:r>
            <a:r>
              <a:rPr lang="en-US" dirty="0"/>
              <a:t> </a:t>
            </a:r>
            <a:r>
              <a:rPr lang="en-US" dirty="0" err="1"/>
              <a:t>gerçekleştirilen</a:t>
            </a:r>
            <a:r>
              <a:rPr lang="en-US" dirty="0"/>
              <a:t> </a:t>
            </a:r>
            <a:r>
              <a:rPr lang="en-US" dirty="0" err="1"/>
              <a:t>tepkimelerin</a:t>
            </a:r>
            <a:r>
              <a:rPr lang="en-US" dirty="0"/>
              <a:t> </a:t>
            </a:r>
            <a:r>
              <a:rPr lang="en-US" dirty="0" err="1"/>
              <a:t>elektron</a:t>
            </a:r>
            <a:r>
              <a:rPr lang="en-US" dirty="0"/>
              <a:t> </a:t>
            </a:r>
            <a:r>
              <a:rPr lang="en-US" dirty="0" err="1"/>
              <a:t>transferi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yürütülebilmesi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ortamın</a:t>
            </a:r>
            <a:r>
              <a:rPr lang="en-US" dirty="0"/>
              <a:t> </a:t>
            </a:r>
            <a:r>
              <a:rPr lang="en-US" dirty="0" err="1"/>
              <a:t>iletken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 </a:t>
            </a:r>
            <a:r>
              <a:rPr lang="en-US" dirty="0" err="1"/>
              <a:t>istenir</a:t>
            </a:r>
            <a:r>
              <a:rPr lang="en-US" dirty="0"/>
              <a:t>. </a:t>
            </a:r>
            <a:r>
              <a:rPr lang="en-US" dirty="0" err="1"/>
              <a:t>İletkenliği</a:t>
            </a:r>
            <a:r>
              <a:rPr lang="en-US" dirty="0"/>
              <a:t> </a:t>
            </a:r>
            <a:r>
              <a:rPr lang="en-US" dirty="0" err="1"/>
              <a:t>sağlamak</a:t>
            </a:r>
            <a:r>
              <a:rPr lang="en-US" dirty="0"/>
              <a:t> </a:t>
            </a:r>
            <a:r>
              <a:rPr lang="en-US" dirty="0" err="1"/>
              <a:t>amacıyla</a:t>
            </a:r>
            <a:r>
              <a:rPr lang="en-US" dirty="0"/>
              <a:t> </a:t>
            </a:r>
            <a:r>
              <a:rPr lang="en-US" dirty="0" err="1"/>
              <a:t>destek</a:t>
            </a:r>
            <a:r>
              <a:rPr lang="en-US" dirty="0"/>
              <a:t> </a:t>
            </a:r>
            <a:r>
              <a:rPr lang="en-US" dirty="0" err="1"/>
              <a:t>elektrolitleri</a:t>
            </a:r>
            <a:r>
              <a:rPr lang="en-US" dirty="0"/>
              <a:t> </a:t>
            </a:r>
            <a:r>
              <a:rPr lang="en-US" dirty="0" err="1"/>
              <a:t>kullanılır</a:t>
            </a:r>
            <a:r>
              <a:rPr lang="en-US" dirty="0"/>
              <a:t>. </a:t>
            </a:r>
            <a:r>
              <a:rPr lang="en-US" dirty="0" err="1"/>
              <a:t>Destek</a:t>
            </a:r>
            <a:r>
              <a:rPr lang="en-US" dirty="0"/>
              <a:t> </a:t>
            </a:r>
            <a:r>
              <a:rPr lang="en-US" dirty="0" err="1"/>
              <a:t>elektroliti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kullanılan</a:t>
            </a:r>
            <a:r>
              <a:rPr lang="en-US" dirty="0"/>
              <a:t> </a:t>
            </a:r>
            <a:r>
              <a:rPr lang="en-US" dirty="0" err="1"/>
              <a:t>bileşikler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çözücülerde</a:t>
            </a:r>
            <a:r>
              <a:rPr lang="en-US" dirty="0"/>
              <a:t> </a:t>
            </a:r>
            <a:r>
              <a:rPr lang="en-US" dirty="0" err="1"/>
              <a:t>çözünen</a:t>
            </a:r>
            <a:r>
              <a:rPr lang="en-US" dirty="0"/>
              <a:t>, </a:t>
            </a:r>
            <a:r>
              <a:rPr lang="en-US" dirty="0" err="1"/>
              <a:t>sınır</a:t>
            </a:r>
            <a:r>
              <a:rPr lang="en-US" dirty="0"/>
              <a:t> </a:t>
            </a:r>
            <a:r>
              <a:rPr lang="en-US" dirty="0" err="1"/>
              <a:t>potansiyel</a:t>
            </a:r>
            <a:r>
              <a:rPr lang="en-US" dirty="0"/>
              <a:t> </a:t>
            </a:r>
            <a:r>
              <a:rPr lang="en-US" dirty="0" err="1"/>
              <a:t>aralıkları</a:t>
            </a:r>
            <a:r>
              <a:rPr lang="en-US" dirty="0"/>
              <a:t> </a:t>
            </a:r>
            <a:r>
              <a:rPr lang="en-US" dirty="0" err="1"/>
              <a:t>geniş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, </a:t>
            </a:r>
            <a:r>
              <a:rPr lang="en-US" dirty="0" err="1"/>
              <a:t>kolay</a:t>
            </a:r>
            <a:r>
              <a:rPr lang="en-US" dirty="0"/>
              <a:t> </a:t>
            </a:r>
            <a:r>
              <a:rPr lang="en-US" dirty="0" err="1"/>
              <a:t>temin</a:t>
            </a:r>
            <a:r>
              <a:rPr lang="en-US" dirty="0"/>
              <a:t> </a:t>
            </a:r>
            <a:r>
              <a:rPr lang="en-US" dirty="0" err="1"/>
              <a:t>edilebilen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iyonların</a:t>
            </a:r>
            <a:r>
              <a:rPr lang="en-US" dirty="0"/>
              <a:t> </a:t>
            </a:r>
            <a:r>
              <a:rPr lang="en-US" dirty="0" err="1"/>
              <a:t>tuzlarıdır</a:t>
            </a:r>
            <a:r>
              <a:rPr lang="en-US" dirty="0"/>
              <a:t>. </a:t>
            </a:r>
            <a:r>
              <a:rPr lang="en-US" dirty="0" err="1"/>
              <a:t>Bunlar</a:t>
            </a:r>
            <a:r>
              <a:rPr lang="en-US" dirty="0"/>
              <a:t> </a:t>
            </a:r>
            <a:r>
              <a:rPr lang="en-US" dirty="0" err="1"/>
              <a:t>çoğunluka</a:t>
            </a:r>
            <a:r>
              <a:rPr lang="en-US" dirty="0"/>
              <a:t> </a:t>
            </a:r>
            <a:r>
              <a:rPr lang="en-US" dirty="0" err="1"/>
              <a:t>kuaterner</a:t>
            </a:r>
            <a:r>
              <a:rPr lang="en-US" dirty="0"/>
              <a:t> </a:t>
            </a:r>
            <a:r>
              <a:rPr lang="en-US" dirty="0" err="1"/>
              <a:t>amonyum</a:t>
            </a:r>
            <a:r>
              <a:rPr lang="en-US" dirty="0"/>
              <a:t> </a:t>
            </a:r>
            <a:r>
              <a:rPr lang="en-US" dirty="0" err="1"/>
              <a:t>iyonlarının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inorganik</a:t>
            </a:r>
            <a:r>
              <a:rPr lang="en-US" dirty="0"/>
              <a:t> </a:t>
            </a:r>
            <a:r>
              <a:rPr lang="en-US" dirty="0" err="1"/>
              <a:t>tuzlarıdır</a:t>
            </a:r>
            <a:r>
              <a:rPr lang="en-US" dirty="0"/>
              <a:t>. </a:t>
            </a:r>
            <a:r>
              <a:rPr lang="en-US" dirty="0" err="1"/>
              <a:t>Tetraalkil</a:t>
            </a:r>
            <a:r>
              <a:rPr lang="en-US" dirty="0"/>
              <a:t> </a:t>
            </a:r>
            <a:r>
              <a:rPr lang="en-US" dirty="0" err="1"/>
              <a:t>amonyum</a:t>
            </a:r>
            <a:r>
              <a:rPr lang="en-US" dirty="0"/>
              <a:t> </a:t>
            </a:r>
            <a:r>
              <a:rPr lang="en-US" dirty="0" err="1"/>
              <a:t>tetrafloroborat</a:t>
            </a:r>
            <a:r>
              <a:rPr lang="en-US" dirty="0"/>
              <a:t>, </a:t>
            </a:r>
            <a:r>
              <a:rPr lang="en-US" dirty="0" err="1"/>
              <a:t>hekzaflorofosfonat</a:t>
            </a:r>
            <a:r>
              <a:rPr lang="en-US" dirty="0"/>
              <a:t> </a:t>
            </a:r>
            <a:r>
              <a:rPr lang="en-US" dirty="0" err="1"/>
              <a:t>tuzları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halojenli</a:t>
            </a:r>
            <a:r>
              <a:rPr lang="en-US" dirty="0"/>
              <a:t> </a:t>
            </a:r>
            <a:r>
              <a:rPr lang="en-US" dirty="0" err="1"/>
              <a:t>tuzları</a:t>
            </a:r>
            <a:r>
              <a:rPr lang="en-US" dirty="0"/>
              <a:t> </a:t>
            </a:r>
            <a:r>
              <a:rPr lang="en-US" dirty="0" err="1"/>
              <a:t>örnek</a:t>
            </a:r>
            <a:r>
              <a:rPr lang="en-US" dirty="0"/>
              <a:t> </a:t>
            </a:r>
            <a:r>
              <a:rPr lang="en-US" dirty="0" err="1"/>
              <a:t>verilebilir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27416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147857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</a:t>
            </a:r>
            <a:r>
              <a:rPr lang="en-US" b="1" dirty="0" err="1"/>
              <a:t>Organİk</a:t>
            </a:r>
            <a:r>
              <a:rPr lang="en-US" b="1" dirty="0"/>
              <a:t> </a:t>
            </a:r>
            <a:r>
              <a:rPr lang="en-US" b="1" dirty="0" err="1"/>
              <a:t>ELEKTROKİmya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1" y="1860782"/>
            <a:ext cx="9905999" cy="4786598"/>
          </a:xfrm>
        </p:spPr>
        <p:txBody>
          <a:bodyPr>
            <a:normAutofit/>
          </a:bodyPr>
          <a:lstStyle/>
          <a:p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elektrokimyada</a:t>
            </a:r>
            <a:r>
              <a:rPr lang="en-US" dirty="0"/>
              <a:t>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zorunluluklar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Elektrot</a:t>
            </a:r>
            <a:r>
              <a:rPr lang="en-US" dirty="0"/>
              <a:t> </a:t>
            </a:r>
            <a:r>
              <a:rPr lang="en-US" dirty="0" err="1"/>
              <a:t>malzemeleri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genellikle</a:t>
            </a:r>
            <a:r>
              <a:rPr lang="en-US" dirty="0"/>
              <a:t> hem </a:t>
            </a:r>
            <a:r>
              <a:rPr lang="en-US" dirty="0" err="1"/>
              <a:t>anot</a:t>
            </a:r>
            <a:r>
              <a:rPr lang="en-US" dirty="0"/>
              <a:t> hem de </a:t>
            </a:r>
            <a:r>
              <a:rPr lang="en-US" dirty="0" err="1"/>
              <a:t>katot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metaller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grafit</a:t>
            </a:r>
            <a:r>
              <a:rPr lang="en-US" dirty="0"/>
              <a:t> </a:t>
            </a:r>
            <a:r>
              <a:rPr lang="en-US" dirty="0" err="1"/>
              <a:t>kullanılır</a:t>
            </a:r>
            <a:r>
              <a:rPr lang="en-US" dirty="0"/>
              <a:t>. </a:t>
            </a:r>
            <a:r>
              <a:rPr lang="en-US" dirty="0" err="1"/>
              <a:t>Elektrot</a:t>
            </a:r>
            <a:r>
              <a:rPr lang="en-US" dirty="0"/>
              <a:t> </a:t>
            </a:r>
            <a:r>
              <a:rPr lang="en-US" dirty="0" err="1"/>
              <a:t>malzemelerinin</a:t>
            </a:r>
            <a:r>
              <a:rPr lang="en-US" dirty="0"/>
              <a:t> </a:t>
            </a:r>
            <a:r>
              <a:rPr lang="en-US" dirty="0" err="1"/>
              <a:t>dayanıklı</a:t>
            </a:r>
            <a:r>
              <a:rPr lang="en-US" dirty="0"/>
              <a:t> </a:t>
            </a:r>
            <a:r>
              <a:rPr lang="en-US" dirty="0" err="1"/>
              <a:t>olmaları</a:t>
            </a:r>
            <a:r>
              <a:rPr lang="en-US" dirty="0"/>
              <a:t>, </a:t>
            </a:r>
            <a:r>
              <a:rPr lang="en-US" dirty="0" err="1"/>
              <a:t>kolay</a:t>
            </a:r>
            <a:r>
              <a:rPr lang="en-US" dirty="0"/>
              <a:t> </a:t>
            </a:r>
            <a:r>
              <a:rPr lang="en-US" dirty="0" err="1"/>
              <a:t>işlenebilir</a:t>
            </a:r>
            <a:r>
              <a:rPr lang="en-US" dirty="0"/>
              <a:t> </a:t>
            </a:r>
            <a:r>
              <a:rPr lang="en-US" dirty="0" err="1"/>
              <a:t>olmaları</a:t>
            </a:r>
            <a:r>
              <a:rPr lang="en-US" dirty="0"/>
              <a:t> </a:t>
            </a:r>
            <a:r>
              <a:rPr lang="en-US" dirty="0" err="1"/>
              <a:t>aranılan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özellikleridir</a:t>
            </a:r>
            <a:r>
              <a:rPr lang="en-US" dirty="0"/>
              <a:t>. </a:t>
            </a:r>
          </a:p>
          <a:p>
            <a:r>
              <a:rPr lang="en-US" dirty="0" err="1"/>
              <a:t>Referans</a:t>
            </a:r>
            <a:r>
              <a:rPr lang="en-US" dirty="0"/>
              <a:t> </a:t>
            </a:r>
            <a:r>
              <a:rPr lang="en-US" dirty="0" err="1"/>
              <a:t>elektrot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genellikle</a:t>
            </a:r>
            <a:r>
              <a:rPr lang="en-US" dirty="0"/>
              <a:t> Ag/Ag+ </a:t>
            </a:r>
            <a:r>
              <a:rPr lang="en-US" dirty="0" err="1"/>
              <a:t>elektrodu</a:t>
            </a:r>
            <a:r>
              <a:rPr lang="en-US" dirty="0"/>
              <a:t> </a:t>
            </a:r>
            <a:r>
              <a:rPr lang="en-US" dirty="0" err="1"/>
              <a:t>tercih</a:t>
            </a:r>
            <a:r>
              <a:rPr lang="en-US" dirty="0"/>
              <a:t> </a:t>
            </a:r>
            <a:r>
              <a:rPr lang="en-US" dirty="0" err="1"/>
              <a:t>edilir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Ders</a:t>
            </a:r>
            <a:r>
              <a:rPr lang="en-US" dirty="0"/>
              <a:t> </a:t>
            </a:r>
            <a:r>
              <a:rPr lang="en-US" dirty="0" err="1"/>
              <a:t>içerisinde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konular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kapsamlı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/>
              <a:t> verilen</a:t>
            </a:r>
            <a:r>
              <a:rPr lang="en-US" dirty="0"/>
              <a:t> </a:t>
            </a:r>
            <a:r>
              <a:rPr lang="en-US" dirty="0" err="1"/>
              <a:t>kaynaklardan</a:t>
            </a:r>
            <a:r>
              <a:rPr lang="en-US" dirty="0"/>
              <a:t> </a:t>
            </a:r>
            <a:r>
              <a:rPr lang="en-US" dirty="0" err="1"/>
              <a:t>anlatılmaktadır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2054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1261653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</a:t>
            </a:r>
            <a:r>
              <a:rPr lang="en-US" b="1" dirty="0" err="1"/>
              <a:t>Organİk</a:t>
            </a:r>
            <a:r>
              <a:rPr lang="en-US" b="1" dirty="0"/>
              <a:t> </a:t>
            </a:r>
            <a:r>
              <a:rPr lang="en-US" b="1" dirty="0" err="1"/>
              <a:t>ELEKTROKİmya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561671"/>
            <a:ext cx="9905999" cy="4798031"/>
          </a:xfrm>
        </p:spPr>
        <p:txBody>
          <a:bodyPr>
            <a:normAutofit fontScale="92500" lnSpcReduction="20000"/>
          </a:bodyPr>
          <a:lstStyle/>
          <a:p>
            <a:r>
              <a:rPr lang="en-US" sz="2600" b="1" dirty="0" err="1"/>
              <a:t>Konular</a:t>
            </a:r>
            <a:endParaRPr lang="en-US" sz="2600" b="1" dirty="0"/>
          </a:p>
          <a:p>
            <a:pPr lvl="0"/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/>
              <a:t>tarihçe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elektrokimyanın</a:t>
            </a:r>
            <a:r>
              <a:rPr lang="en-US" dirty="0"/>
              <a:t> </a:t>
            </a:r>
            <a:r>
              <a:rPr lang="en-US" dirty="0" err="1"/>
              <a:t>gelişimi</a:t>
            </a:r>
            <a:endParaRPr lang="en-US" dirty="0"/>
          </a:p>
          <a:p>
            <a:pPr lvl="0"/>
            <a:r>
              <a:rPr lang="en-US" dirty="0" err="1"/>
              <a:t>Elektrokimyasal</a:t>
            </a:r>
            <a:r>
              <a:rPr lang="en-US" dirty="0"/>
              <a:t> </a:t>
            </a:r>
            <a:r>
              <a:rPr lang="en-US" dirty="0" err="1"/>
              <a:t>teknikler</a:t>
            </a:r>
            <a:r>
              <a:rPr lang="en-US" dirty="0"/>
              <a:t>,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üç</a:t>
            </a:r>
            <a:r>
              <a:rPr lang="en-US" dirty="0"/>
              <a:t> </a:t>
            </a:r>
            <a:r>
              <a:rPr lang="en-US" dirty="0" err="1"/>
              <a:t>elektrot</a:t>
            </a:r>
            <a:r>
              <a:rPr lang="en-US" dirty="0"/>
              <a:t> </a:t>
            </a:r>
            <a:r>
              <a:rPr lang="en-US" dirty="0" err="1"/>
              <a:t>sistemleri</a:t>
            </a:r>
            <a:r>
              <a:rPr lang="en-US" dirty="0"/>
              <a:t>, </a:t>
            </a:r>
          </a:p>
          <a:p>
            <a:pPr lvl="0"/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sentezde</a:t>
            </a:r>
            <a:r>
              <a:rPr lang="en-US" dirty="0"/>
              <a:t> </a:t>
            </a:r>
            <a:r>
              <a:rPr lang="en-US" dirty="0" err="1"/>
              <a:t>uygulanan</a:t>
            </a:r>
            <a:r>
              <a:rPr lang="en-US" dirty="0"/>
              <a:t> </a:t>
            </a:r>
            <a:r>
              <a:rPr lang="en-US" dirty="0" err="1"/>
              <a:t>elektrokimyasal</a:t>
            </a:r>
            <a:r>
              <a:rPr lang="en-US" dirty="0"/>
              <a:t> </a:t>
            </a:r>
            <a:r>
              <a:rPr lang="en-US" dirty="0" err="1"/>
              <a:t>yöntemler</a:t>
            </a:r>
            <a:endParaRPr lang="en-US" dirty="0"/>
          </a:p>
          <a:p>
            <a:pPr lvl="1"/>
            <a:r>
              <a:rPr lang="en-US" dirty="0" err="1"/>
              <a:t>Voltammetri</a:t>
            </a:r>
            <a:r>
              <a:rPr lang="en-US" dirty="0"/>
              <a:t>, CV, </a:t>
            </a:r>
            <a:r>
              <a:rPr lang="en-US" dirty="0" err="1"/>
              <a:t>kulometri</a:t>
            </a:r>
            <a:r>
              <a:rPr lang="en-US" dirty="0"/>
              <a:t>, </a:t>
            </a:r>
            <a:r>
              <a:rPr lang="en-US" dirty="0" err="1"/>
              <a:t>polorografi</a:t>
            </a:r>
            <a:r>
              <a:rPr lang="en-US" dirty="0"/>
              <a:t> vs.</a:t>
            </a:r>
          </a:p>
          <a:p>
            <a:pPr lvl="1"/>
            <a:r>
              <a:rPr lang="en-US" dirty="0" err="1"/>
              <a:t>Kontrollü</a:t>
            </a:r>
            <a:r>
              <a:rPr lang="en-US" dirty="0"/>
              <a:t> </a:t>
            </a:r>
            <a:r>
              <a:rPr lang="en-US" dirty="0" err="1"/>
              <a:t>potansiyel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sabit</a:t>
            </a:r>
            <a:r>
              <a:rPr lang="en-US" dirty="0"/>
              <a:t> </a:t>
            </a:r>
            <a:r>
              <a:rPr lang="en-US" dirty="0" err="1"/>
              <a:t>akım</a:t>
            </a:r>
            <a:r>
              <a:rPr lang="en-US" dirty="0"/>
              <a:t> </a:t>
            </a:r>
            <a:r>
              <a:rPr lang="en-US" dirty="0" err="1"/>
              <a:t>elektrolizi</a:t>
            </a:r>
            <a:endParaRPr lang="en-US" dirty="0"/>
          </a:p>
          <a:p>
            <a:pPr lvl="0"/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elektrokimyade</a:t>
            </a:r>
            <a:r>
              <a:rPr lang="en-US" dirty="0"/>
              <a:t> </a:t>
            </a:r>
            <a:r>
              <a:rPr lang="en-US" dirty="0" err="1"/>
              <a:t>çözücüler</a:t>
            </a:r>
            <a:r>
              <a:rPr lang="en-US" dirty="0"/>
              <a:t>, </a:t>
            </a:r>
            <a:r>
              <a:rPr lang="en-US" dirty="0" err="1"/>
              <a:t>destek</a:t>
            </a:r>
            <a:r>
              <a:rPr lang="en-US" dirty="0"/>
              <a:t> </a:t>
            </a:r>
            <a:r>
              <a:rPr lang="en-US" dirty="0" err="1"/>
              <a:t>elektrolitleri</a:t>
            </a:r>
            <a:r>
              <a:rPr lang="en-US" dirty="0"/>
              <a:t>, </a:t>
            </a:r>
            <a:r>
              <a:rPr lang="en-US" dirty="0" err="1"/>
              <a:t>elektrotlar</a:t>
            </a:r>
            <a:r>
              <a:rPr lang="en-US" dirty="0"/>
              <a:t>, </a:t>
            </a:r>
            <a:r>
              <a:rPr lang="en-US" dirty="0" err="1"/>
              <a:t>hücreler</a:t>
            </a:r>
            <a:endParaRPr lang="en-US" dirty="0"/>
          </a:p>
          <a:p>
            <a:pPr lvl="0"/>
            <a:r>
              <a:rPr lang="en-US" dirty="0" err="1"/>
              <a:t>Elektroorganik</a:t>
            </a:r>
            <a:r>
              <a:rPr lang="en-US" dirty="0"/>
              <a:t> </a:t>
            </a:r>
            <a:r>
              <a:rPr lang="en-US" dirty="0" err="1"/>
              <a:t>sentez</a:t>
            </a:r>
            <a:r>
              <a:rPr lang="en-US" dirty="0"/>
              <a:t> </a:t>
            </a:r>
            <a:r>
              <a:rPr lang="en-US" dirty="0" err="1"/>
              <a:t>tepkimeleri</a:t>
            </a:r>
            <a:endParaRPr lang="en-US" dirty="0"/>
          </a:p>
          <a:p>
            <a:pPr lvl="1"/>
            <a:r>
              <a:rPr lang="en-US" dirty="0" err="1"/>
              <a:t>Katodik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tepkimeler</a:t>
            </a:r>
            <a:endParaRPr lang="en-US" dirty="0"/>
          </a:p>
          <a:p>
            <a:pPr lvl="1"/>
            <a:r>
              <a:rPr lang="en-US" dirty="0" err="1"/>
              <a:t>Anodik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tepkimeler</a:t>
            </a:r>
            <a:endParaRPr lang="en-US" dirty="0"/>
          </a:p>
          <a:p>
            <a:pPr lvl="0"/>
            <a:r>
              <a:rPr lang="en-US" dirty="0" err="1"/>
              <a:t>Elektroorganik</a:t>
            </a:r>
            <a:r>
              <a:rPr lang="en-US" dirty="0"/>
              <a:t> </a:t>
            </a:r>
            <a:r>
              <a:rPr lang="en-US" dirty="0" err="1"/>
              <a:t>sentezin</a:t>
            </a:r>
            <a:r>
              <a:rPr lang="en-US" dirty="0"/>
              <a:t> </a:t>
            </a:r>
            <a:r>
              <a:rPr lang="en-US" dirty="0" err="1"/>
              <a:t>endüstriyel</a:t>
            </a:r>
            <a:r>
              <a:rPr lang="en-US" dirty="0"/>
              <a:t> </a:t>
            </a:r>
            <a:r>
              <a:rPr lang="en-US" dirty="0" err="1"/>
              <a:t>uygulamaları</a:t>
            </a:r>
            <a:endParaRPr lang="en-US" dirty="0"/>
          </a:p>
          <a:p>
            <a:pPr lvl="0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3449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147857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</a:t>
            </a:r>
            <a:r>
              <a:rPr lang="en-US" b="1" dirty="0" err="1"/>
              <a:t>Organİk</a:t>
            </a:r>
            <a:r>
              <a:rPr lang="en-US" b="1" dirty="0"/>
              <a:t> </a:t>
            </a:r>
            <a:r>
              <a:rPr lang="en-US" b="1" dirty="0" err="1"/>
              <a:t>ELEKTROKİmya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962363"/>
            <a:ext cx="9905999" cy="4756935"/>
          </a:xfrm>
        </p:spPr>
        <p:txBody>
          <a:bodyPr>
            <a:normAutofit/>
          </a:bodyPr>
          <a:lstStyle/>
          <a:p>
            <a:r>
              <a:rPr lang="en-US" sz="2600" dirty="0"/>
              <a:t>Bu </a:t>
            </a:r>
            <a:r>
              <a:rPr lang="en-US" sz="2600" dirty="0" err="1"/>
              <a:t>ders</a:t>
            </a:r>
            <a:r>
              <a:rPr lang="en-US" sz="2600" dirty="0"/>
              <a:t> </a:t>
            </a:r>
            <a:r>
              <a:rPr lang="en-US" sz="2600" dirty="0" err="1"/>
              <a:t>içerisinde</a:t>
            </a:r>
            <a:r>
              <a:rPr lang="en-US" sz="2600" dirty="0"/>
              <a:t> 3 </a:t>
            </a:r>
            <a:r>
              <a:rPr lang="en-US" sz="2600" dirty="0" err="1"/>
              <a:t>haftalık</a:t>
            </a:r>
            <a:r>
              <a:rPr lang="en-US" sz="2600" dirty="0"/>
              <a:t> </a:t>
            </a:r>
            <a:r>
              <a:rPr lang="en-US" sz="2600" dirty="0" err="1"/>
              <a:t>bir</a:t>
            </a:r>
            <a:r>
              <a:rPr lang="en-US" sz="2600" dirty="0"/>
              <a:t> </a:t>
            </a:r>
            <a:r>
              <a:rPr lang="en-US" sz="2600" dirty="0" err="1"/>
              <a:t>süre</a:t>
            </a:r>
            <a:r>
              <a:rPr lang="en-US" sz="2600" dirty="0"/>
              <a:t> </a:t>
            </a:r>
            <a:r>
              <a:rPr lang="en-US" sz="2600" dirty="0" err="1"/>
              <a:t>içerisinde</a:t>
            </a:r>
            <a:r>
              <a:rPr lang="en-US" sz="2600" dirty="0"/>
              <a:t> </a:t>
            </a:r>
            <a:r>
              <a:rPr lang="en-US" sz="2600" dirty="0" err="1"/>
              <a:t>organik</a:t>
            </a:r>
            <a:r>
              <a:rPr lang="en-US" sz="2600" dirty="0"/>
              <a:t> </a:t>
            </a:r>
            <a:r>
              <a:rPr lang="en-US" sz="2600" dirty="0" err="1"/>
              <a:t>kimyada</a:t>
            </a:r>
            <a:r>
              <a:rPr lang="en-US" sz="2600" dirty="0"/>
              <a:t> </a:t>
            </a:r>
            <a:r>
              <a:rPr lang="en-US" sz="2600" dirty="0" err="1"/>
              <a:t>bir</a:t>
            </a:r>
            <a:r>
              <a:rPr lang="en-US" sz="2600" dirty="0"/>
              <a:t> alt </a:t>
            </a:r>
            <a:r>
              <a:rPr lang="en-US" sz="2600" dirty="0" err="1"/>
              <a:t>alan</a:t>
            </a:r>
            <a:r>
              <a:rPr lang="en-US" sz="2600" dirty="0"/>
              <a:t> </a:t>
            </a:r>
            <a:r>
              <a:rPr lang="en-US" sz="2600" dirty="0" err="1"/>
              <a:t>olan</a:t>
            </a:r>
            <a:r>
              <a:rPr lang="en-US" sz="2600" dirty="0"/>
              <a:t> </a:t>
            </a:r>
            <a:r>
              <a:rPr lang="en-US" sz="2600" dirty="0" err="1"/>
              <a:t>organik</a:t>
            </a:r>
            <a:r>
              <a:rPr lang="en-US" sz="2600" dirty="0"/>
              <a:t> </a:t>
            </a:r>
            <a:r>
              <a:rPr lang="en-US" sz="2600" dirty="0" err="1"/>
              <a:t>elektrokimya</a:t>
            </a:r>
            <a:r>
              <a:rPr lang="en-US" sz="2600" dirty="0"/>
              <a:t> </a:t>
            </a:r>
            <a:r>
              <a:rPr lang="en-US" sz="2600" dirty="0" err="1"/>
              <a:t>özet</a:t>
            </a:r>
            <a:r>
              <a:rPr lang="en-US" sz="2600" dirty="0"/>
              <a:t> </a:t>
            </a:r>
            <a:r>
              <a:rPr lang="en-US" sz="2600" dirty="0" err="1"/>
              <a:t>olarak</a:t>
            </a:r>
            <a:r>
              <a:rPr lang="en-US" sz="2600" dirty="0"/>
              <a:t> </a:t>
            </a:r>
            <a:r>
              <a:rPr lang="en-US" sz="2600" dirty="0" err="1"/>
              <a:t>verilecektir</a:t>
            </a:r>
            <a:r>
              <a:rPr lang="en-US" sz="2600" dirty="0"/>
              <a:t>. Bu </a:t>
            </a:r>
            <a:r>
              <a:rPr lang="en-US" sz="2600" dirty="0" err="1"/>
              <a:t>sunumlarda</a:t>
            </a:r>
            <a:r>
              <a:rPr lang="en-US" sz="2600" dirty="0"/>
              <a:t> </a:t>
            </a:r>
            <a:r>
              <a:rPr lang="en-US" sz="2600" dirty="0" err="1"/>
              <a:t>çok</a:t>
            </a:r>
            <a:r>
              <a:rPr lang="en-US" sz="2600" dirty="0"/>
              <a:t> </a:t>
            </a:r>
            <a:r>
              <a:rPr lang="en-US" sz="2600" dirty="0" err="1"/>
              <a:t>fazla</a:t>
            </a:r>
            <a:r>
              <a:rPr lang="en-US" sz="2600" dirty="0"/>
              <a:t> </a:t>
            </a:r>
            <a:r>
              <a:rPr lang="en-US" sz="2600" dirty="0" err="1"/>
              <a:t>ayrıntı</a:t>
            </a:r>
            <a:r>
              <a:rPr lang="en-US" sz="2600" dirty="0"/>
              <a:t> </a:t>
            </a:r>
            <a:r>
              <a:rPr lang="en-US" sz="2600" dirty="0" err="1"/>
              <a:t>yer</a:t>
            </a:r>
            <a:r>
              <a:rPr lang="en-US" sz="2600" dirty="0"/>
              <a:t> </a:t>
            </a:r>
            <a:r>
              <a:rPr lang="en-US" sz="2600" dirty="0" err="1"/>
              <a:t>almamakta</a:t>
            </a:r>
            <a:r>
              <a:rPr lang="en-US" sz="2600" dirty="0"/>
              <a:t> </a:t>
            </a:r>
            <a:r>
              <a:rPr lang="en-US" sz="2600" dirty="0" err="1"/>
              <a:t>olup</a:t>
            </a:r>
            <a:r>
              <a:rPr lang="en-US" sz="2600" dirty="0"/>
              <a:t>, </a:t>
            </a:r>
            <a:r>
              <a:rPr lang="en-US" sz="2600" dirty="0" err="1"/>
              <a:t>kapsamlı</a:t>
            </a:r>
            <a:r>
              <a:rPr lang="en-US" sz="2600" dirty="0"/>
              <a:t> </a:t>
            </a:r>
            <a:r>
              <a:rPr lang="en-US" sz="2600" dirty="0" err="1"/>
              <a:t>bilgi</a:t>
            </a:r>
            <a:r>
              <a:rPr lang="en-US" sz="2600" dirty="0"/>
              <a:t> </a:t>
            </a:r>
            <a:r>
              <a:rPr lang="en-US" sz="2600" dirty="0" err="1"/>
              <a:t>isteyen</a:t>
            </a:r>
            <a:r>
              <a:rPr lang="en-US" sz="2600" dirty="0"/>
              <a:t> </a:t>
            </a:r>
            <a:r>
              <a:rPr lang="en-US" sz="2600" dirty="0" err="1"/>
              <a:t>öğrencilerin</a:t>
            </a:r>
            <a:r>
              <a:rPr lang="en-US" sz="2600" dirty="0"/>
              <a:t> </a:t>
            </a:r>
            <a:r>
              <a:rPr lang="en-US" sz="2600" dirty="0" err="1"/>
              <a:t>altta</a:t>
            </a:r>
            <a:r>
              <a:rPr lang="en-US" sz="2600" dirty="0"/>
              <a:t> </a:t>
            </a:r>
            <a:r>
              <a:rPr lang="en-US" sz="2600" dirty="0" err="1"/>
              <a:t>verilen</a:t>
            </a:r>
            <a:r>
              <a:rPr lang="en-US" sz="2600" dirty="0"/>
              <a:t> </a:t>
            </a:r>
            <a:r>
              <a:rPr lang="en-US" sz="2600" dirty="0" err="1"/>
              <a:t>kaynaklardan</a:t>
            </a:r>
            <a:r>
              <a:rPr lang="en-US" sz="2600" dirty="0"/>
              <a:t> </a:t>
            </a:r>
            <a:r>
              <a:rPr lang="en-US" sz="2600" dirty="0" err="1"/>
              <a:t>yararlanmaları</a:t>
            </a:r>
            <a:r>
              <a:rPr lang="en-US" sz="2600" dirty="0"/>
              <a:t> </a:t>
            </a:r>
            <a:r>
              <a:rPr lang="en-US" sz="2600" dirty="0" err="1"/>
              <a:t>tavsiye</a:t>
            </a:r>
            <a:r>
              <a:rPr lang="en-US" sz="2600" dirty="0"/>
              <a:t> </a:t>
            </a:r>
            <a:r>
              <a:rPr lang="en-US" sz="2600" dirty="0" err="1"/>
              <a:t>edilir</a:t>
            </a:r>
            <a:r>
              <a:rPr lang="en-US" sz="2600" dirty="0"/>
              <a:t>.</a:t>
            </a:r>
          </a:p>
          <a:p>
            <a:r>
              <a:rPr lang="en-US" dirty="0" err="1"/>
              <a:t>Kaynaklar</a:t>
            </a:r>
            <a:r>
              <a:rPr lang="en-US" dirty="0"/>
              <a:t>:</a:t>
            </a:r>
          </a:p>
          <a:p>
            <a:pPr lvl="0"/>
            <a:r>
              <a:rPr lang="en-US" dirty="0"/>
              <a:t>A. J. Fry; Synthetic </a:t>
            </a:r>
            <a:r>
              <a:rPr lang="en-US" dirty="0" err="1"/>
              <a:t>Organik</a:t>
            </a:r>
            <a:r>
              <a:rPr lang="en-US" dirty="0"/>
              <a:t> Electrochemistry, Wiley-</a:t>
            </a:r>
            <a:r>
              <a:rPr lang="en-US" dirty="0" err="1"/>
              <a:t>Interscience</a:t>
            </a:r>
            <a:r>
              <a:rPr lang="en-US" dirty="0"/>
              <a:t>, 1988.</a:t>
            </a:r>
          </a:p>
          <a:p>
            <a:pPr lvl="0"/>
            <a:r>
              <a:rPr lang="en-US" dirty="0"/>
              <a:t>M.M. </a:t>
            </a:r>
            <a:r>
              <a:rPr lang="en-US" dirty="0" err="1"/>
              <a:t>Baizer</a:t>
            </a:r>
            <a:r>
              <a:rPr lang="en-US" dirty="0"/>
              <a:t> and H. Lund, </a:t>
            </a:r>
            <a:r>
              <a:rPr lang="en-US" dirty="0" err="1"/>
              <a:t>Organik</a:t>
            </a:r>
            <a:r>
              <a:rPr lang="en-US" dirty="0"/>
              <a:t> Electrochemistry, Marcel-Dekker, 1991.</a:t>
            </a:r>
          </a:p>
          <a:p>
            <a:pPr lvl="0"/>
            <a:r>
              <a:rPr lang="en-US" dirty="0"/>
              <a:t>J. </a:t>
            </a:r>
            <a:r>
              <a:rPr lang="en-US" dirty="0" err="1"/>
              <a:t>Volke</a:t>
            </a:r>
            <a:r>
              <a:rPr lang="en-US" dirty="0"/>
              <a:t> and F. </a:t>
            </a:r>
            <a:r>
              <a:rPr lang="en-US" dirty="0" err="1"/>
              <a:t>Liska</a:t>
            </a:r>
            <a:r>
              <a:rPr lang="en-US" dirty="0"/>
              <a:t>, Electrochemistry in </a:t>
            </a:r>
            <a:r>
              <a:rPr lang="en-US" dirty="0" err="1"/>
              <a:t>Organik</a:t>
            </a:r>
            <a:r>
              <a:rPr lang="en-US" dirty="0"/>
              <a:t> Synthesis, Springer, 1994.</a:t>
            </a:r>
          </a:p>
          <a:p>
            <a:endParaRPr lang="en-US" dirty="0"/>
          </a:p>
          <a:p>
            <a:pPr lvl="0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1842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147857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</a:t>
            </a:r>
            <a:r>
              <a:rPr lang="en-US" b="1" dirty="0" err="1"/>
              <a:t>Organİk</a:t>
            </a:r>
            <a:r>
              <a:rPr lang="en-US" b="1" dirty="0"/>
              <a:t> </a:t>
            </a:r>
            <a:r>
              <a:rPr lang="en-US" b="1" dirty="0" err="1"/>
              <a:t>ELEKTROKİmya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994346"/>
            <a:ext cx="9905999" cy="4786598"/>
          </a:xfrm>
        </p:spPr>
        <p:txBody>
          <a:bodyPr>
            <a:normAutofit/>
          </a:bodyPr>
          <a:lstStyle/>
          <a:p>
            <a:r>
              <a:rPr lang="en-US" dirty="0" err="1"/>
              <a:t>Tarihsel</a:t>
            </a:r>
            <a:r>
              <a:rPr lang="en-US" dirty="0"/>
              <a:t> </a:t>
            </a:r>
            <a:r>
              <a:rPr lang="en-US" dirty="0" err="1"/>
              <a:t>gelişim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konunun</a:t>
            </a:r>
            <a:r>
              <a:rPr lang="en-US" dirty="0"/>
              <a:t> </a:t>
            </a:r>
            <a:r>
              <a:rPr lang="en-US" dirty="0" err="1"/>
              <a:t>önemi</a:t>
            </a:r>
            <a:endParaRPr lang="en-US" dirty="0"/>
          </a:p>
          <a:p>
            <a:r>
              <a:rPr lang="en-US" dirty="0" err="1"/>
              <a:t>Elektrokimyanın</a:t>
            </a:r>
            <a:r>
              <a:rPr lang="en-US" dirty="0"/>
              <a:t> </a:t>
            </a:r>
            <a:r>
              <a:rPr lang="en-US" dirty="0" err="1"/>
              <a:t>keşfedilmesi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kimyada</a:t>
            </a:r>
            <a:r>
              <a:rPr lang="en-US" dirty="0"/>
              <a:t> </a:t>
            </a:r>
            <a:r>
              <a:rPr lang="en-US" dirty="0" err="1"/>
              <a:t>kullanılması</a:t>
            </a:r>
            <a:r>
              <a:rPr lang="en-US" dirty="0"/>
              <a:t> 1800’lü </a:t>
            </a:r>
            <a:r>
              <a:rPr lang="en-US" dirty="0" err="1"/>
              <a:t>yıllara</a:t>
            </a:r>
            <a:r>
              <a:rPr lang="en-US" dirty="0"/>
              <a:t> </a:t>
            </a:r>
            <a:r>
              <a:rPr lang="en-US" dirty="0" err="1"/>
              <a:t>dayanır</a:t>
            </a:r>
            <a:r>
              <a:rPr lang="en-US" dirty="0"/>
              <a:t>.</a:t>
            </a:r>
          </a:p>
          <a:p>
            <a:r>
              <a:rPr lang="en-US" dirty="0"/>
              <a:t>Kolbe </a:t>
            </a:r>
            <a:r>
              <a:rPr lang="en-US" dirty="0" err="1"/>
              <a:t>elektrolizi</a:t>
            </a:r>
            <a:r>
              <a:rPr lang="en-US" dirty="0"/>
              <a:t> (1834)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alanda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ilktir</a:t>
            </a:r>
            <a:r>
              <a:rPr lang="en-US" dirty="0"/>
              <a:t>.</a:t>
            </a:r>
          </a:p>
          <a:p>
            <a:r>
              <a:rPr lang="en-US" dirty="0"/>
              <a:t>Faraday </a:t>
            </a:r>
            <a:r>
              <a:rPr lang="en-US" dirty="0" err="1"/>
              <a:t>yasalarının</a:t>
            </a:r>
            <a:r>
              <a:rPr lang="en-US" dirty="0"/>
              <a:t> 1832-1833 </a:t>
            </a:r>
            <a:r>
              <a:rPr lang="en-US" dirty="0" err="1"/>
              <a:t>yıllarında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konmuştur</a:t>
            </a:r>
            <a:r>
              <a:rPr lang="en-US" dirty="0"/>
              <a:t>. </a:t>
            </a:r>
          </a:p>
          <a:p>
            <a:r>
              <a:rPr lang="en-US" dirty="0"/>
              <a:t>1960’lı </a:t>
            </a:r>
            <a:r>
              <a:rPr lang="en-US" dirty="0" err="1"/>
              <a:t>yıllara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sulu</a:t>
            </a:r>
            <a:r>
              <a:rPr lang="en-US" dirty="0"/>
              <a:t> </a:t>
            </a:r>
            <a:r>
              <a:rPr lang="en-US" dirty="0" err="1"/>
              <a:t>çözelti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/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çözücü</a:t>
            </a:r>
            <a:r>
              <a:rPr lang="en-US" dirty="0"/>
              <a:t> </a:t>
            </a:r>
            <a:r>
              <a:rPr lang="en-US" dirty="0" err="1"/>
              <a:t>karışımlarında</a:t>
            </a:r>
            <a:r>
              <a:rPr lang="en-US" dirty="0"/>
              <a:t> </a:t>
            </a:r>
            <a:r>
              <a:rPr lang="en-US" dirty="0" err="1"/>
              <a:t>kısıtlı</a:t>
            </a:r>
            <a:r>
              <a:rPr lang="en-US" dirty="0"/>
              <a:t> </a:t>
            </a:r>
            <a:r>
              <a:rPr lang="en-US" dirty="0" err="1"/>
              <a:t>miktarda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sentez</a:t>
            </a:r>
            <a:r>
              <a:rPr lang="en-US" dirty="0"/>
              <a:t> </a:t>
            </a:r>
            <a:r>
              <a:rPr lang="en-US" dirty="0" err="1"/>
              <a:t>tepkimesi</a:t>
            </a:r>
            <a:r>
              <a:rPr lang="en-US" dirty="0"/>
              <a:t> </a:t>
            </a:r>
            <a:r>
              <a:rPr lang="en-US" dirty="0" err="1"/>
              <a:t>gerçekleştirilebilmiştir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08330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147857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</a:t>
            </a:r>
            <a:r>
              <a:rPr lang="en-US" b="1" dirty="0" err="1"/>
              <a:t>Organİk</a:t>
            </a:r>
            <a:r>
              <a:rPr lang="en-US" b="1" dirty="0"/>
              <a:t> </a:t>
            </a:r>
            <a:r>
              <a:rPr lang="en-US" b="1" dirty="0" err="1"/>
              <a:t>ELEKTROKİmya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994346"/>
            <a:ext cx="9905999" cy="4786598"/>
          </a:xfrm>
        </p:spPr>
        <p:txBody>
          <a:bodyPr>
            <a:normAutofit/>
          </a:bodyPr>
          <a:lstStyle/>
          <a:p>
            <a:r>
              <a:rPr lang="en-US" dirty="0"/>
              <a:t>Manuel M. </a:t>
            </a:r>
            <a:r>
              <a:rPr lang="en-US" dirty="0" err="1"/>
              <a:t>Baizer’ın</a:t>
            </a:r>
            <a:r>
              <a:rPr lang="en-US" dirty="0"/>
              <a:t> ilk </a:t>
            </a:r>
            <a:r>
              <a:rPr lang="en-US" dirty="0" err="1"/>
              <a:t>defa</a:t>
            </a:r>
            <a:r>
              <a:rPr lang="en-US" dirty="0"/>
              <a:t> polar aprotic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çözücüde</a:t>
            </a:r>
            <a:r>
              <a:rPr lang="en-US" dirty="0"/>
              <a:t> (DMF) </a:t>
            </a:r>
            <a:r>
              <a:rPr lang="en-US" dirty="0" err="1"/>
              <a:t>destek</a:t>
            </a:r>
            <a:r>
              <a:rPr lang="en-US" dirty="0"/>
              <a:t> </a:t>
            </a:r>
            <a:r>
              <a:rPr lang="en-US" dirty="0" err="1"/>
              <a:t>elektroliti</a:t>
            </a:r>
            <a:r>
              <a:rPr lang="en-US" dirty="0"/>
              <a:t> (TBAOTs) </a:t>
            </a:r>
            <a:r>
              <a:rPr lang="en-US" dirty="0" err="1"/>
              <a:t>kullanarak</a:t>
            </a:r>
            <a:r>
              <a:rPr lang="en-US" dirty="0"/>
              <a:t>, </a:t>
            </a:r>
            <a:r>
              <a:rPr lang="en-US" dirty="0" err="1"/>
              <a:t>elektrolizle</a:t>
            </a:r>
            <a:r>
              <a:rPr lang="en-US" dirty="0"/>
              <a:t> </a:t>
            </a:r>
            <a:r>
              <a:rPr lang="en-US" dirty="0" err="1"/>
              <a:t>yaklaşık</a:t>
            </a:r>
            <a:r>
              <a:rPr lang="en-US" dirty="0"/>
              <a:t> %100 </a:t>
            </a:r>
            <a:r>
              <a:rPr lang="en-US" dirty="0" err="1"/>
              <a:t>verimle</a:t>
            </a:r>
            <a:r>
              <a:rPr lang="en-US" dirty="0"/>
              <a:t> </a:t>
            </a:r>
            <a:r>
              <a:rPr lang="en-US" dirty="0" err="1"/>
              <a:t>akrilonitirilden</a:t>
            </a:r>
            <a:r>
              <a:rPr lang="en-US" dirty="0"/>
              <a:t> </a:t>
            </a:r>
            <a:r>
              <a:rPr lang="en-US" dirty="0" err="1"/>
              <a:t>adiponitril</a:t>
            </a:r>
            <a:r>
              <a:rPr lang="en-US" dirty="0"/>
              <a:t> </a:t>
            </a:r>
            <a:r>
              <a:rPr lang="en-US" dirty="0" err="1"/>
              <a:t>eldesi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elektrokimyanın</a:t>
            </a:r>
            <a:r>
              <a:rPr lang="en-US" dirty="0"/>
              <a:t> </a:t>
            </a:r>
            <a:r>
              <a:rPr lang="en-US" dirty="0" err="1"/>
              <a:t>gelişimi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mihenk</a:t>
            </a:r>
            <a:r>
              <a:rPr lang="en-US" dirty="0"/>
              <a:t> </a:t>
            </a:r>
            <a:r>
              <a:rPr lang="en-US" dirty="0" err="1"/>
              <a:t>taşı</a:t>
            </a:r>
            <a:r>
              <a:rPr lang="en-US" dirty="0"/>
              <a:t> </a:t>
            </a:r>
            <a:r>
              <a:rPr lang="en-US" dirty="0" err="1"/>
              <a:t>olmuştur</a:t>
            </a:r>
            <a:endParaRPr lang="en-US" dirty="0"/>
          </a:p>
          <a:p>
            <a:r>
              <a:rPr lang="en-US" dirty="0"/>
              <a:t>Bu </a:t>
            </a:r>
            <a:r>
              <a:rPr lang="en-US" dirty="0" err="1"/>
              <a:t>tarihten</a:t>
            </a:r>
            <a:r>
              <a:rPr lang="en-US" dirty="0"/>
              <a:t> </a:t>
            </a:r>
            <a:r>
              <a:rPr lang="en-US" dirty="0" err="1"/>
              <a:t>itibaren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elektrolitik</a:t>
            </a:r>
            <a:r>
              <a:rPr lang="en-US" dirty="0"/>
              <a:t> </a:t>
            </a:r>
            <a:r>
              <a:rPr lang="en-US" dirty="0" err="1"/>
              <a:t>çözeltilerde</a:t>
            </a:r>
            <a:r>
              <a:rPr lang="en-US" dirty="0"/>
              <a:t> </a:t>
            </a:r>
            <a:r>
              <a:rPr lang="en-US" dirty="0" err="1"/>
              <a:t>yüzlerce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bileşiğin</a:t>
            </a:r>
            <a:r>
              <a:rPr lang="en-US" dirty="0"/>
              <a:t> </a:t>
            </a:r>
            <a:r>
              <a:rPr lang="en-US" dirty="0" err="1"/>
              <a:t>katodik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anodik</a:t>
            </a:r>
            <a:r>
              <a:rPr lang="en-US" dirty="0"/>
              <a:t> </a:t>
            </a:r>
            <a:r>
              <a:rPr lang="en-US" dirty="0" err="1"/>
              <a:t>elektrokimyasal</a:t>
            </a:r>
            <a:r>
              <a:rPr lang="en-US" dirty="0"/>
              <a:t> </a:t>
            </a:r>
            <a:r>
              <a:rPr lang="en-US" dirty="0" err="1"/>
              <a:t>davranışı</a:t>
            </a:r>
            <a:r>
              <a:rPr lang="en-US" dirty="0"/>
              <a:t> </a:t>
            </a:r>
            <a:r>
              <a:rPr lang="en-US" dirty="0" err="1"/>
              <a:t>araştırılmış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birçok</a:t>
            </a:r>
            <a:r>
              <a:rPr lang="en-US" dirty="0"/>
              <a:t> </a:t>
            </a:r>
            <a:r>
              <a:rPr lang="en-US" dirty="0" err="1"/>
              <a:t>eşsiz</a:t>
            </a:r>
            <a:r>
              <a:rPr lang="en-US" dirty="0"/>
              <a:t> </a:t>
            </a:r>
            <a:r>
              <a:rPr lang="en-US" dirty="0" err="1"/>
              <a:t>sentetik</a:t>
            </a:r>
            <a:r>
              <a:rPr lang="en-US" dirty="0"/>
              <a:t> </a:t>
            </a:r>
            <a:r>
              <a:rPr lang="en-US" dirty="0" err="1"/>
              <a:t>yöntem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konmuştur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22361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147857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</a:t>
            </a:r>
            <a:r>
              <a:rPr lang="en-US" b="1" dirty="0" err="1"/>
              <a:t>Organİk</a:t>
            </a:r>
            <a:r>
              <a:rPr lang="en-US" b="1" dirty="0"/>
              <a:t> </a:t>
            </a:r>
            <a:r>
              <a:rPr lang="en-US" b="1" dirty="0" err="1"/>
              <a:t>ELEKTROKİmya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994346"/>
            <a:ext cx="9905999" cy="4786598"/>
          </a:xfrm>
        </p:spPr>
        <p:txBody>
          <a:bodyPr>
            <a:normAutofit/>
          </a:bodyPr>
          <a:lstStyle/>
          <a:p>
            <a:r>
              <a:rPr lang="en-US" dirty="0" err="1"/>
              <a:t>Elektrokimyasal</a:t>
            </a:r>
            <a:r>
              <a:rPr lang="en-US" dirty="0"/>
              <a:t> </a:t>
            </a:r>
            <a:r>
              <a:rPr lang="en-US" dirty="0" err="1"/>
              <a:t>teknikler</a:t>
            </a:r>
            <a:r>
              <a:rPr lang="en-US" dirty="0"/>
              <a:t>,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üç</a:t>
            </a:r>
            <a:r>
              <a:rPr lang="en-US" dirty="0"/>
              <a:t> </a:t>
            </a:r>
            <a:r>
              <a:rPr lang="en-US" dirty="0" err="1"/>
              <a:t>elektrot</a:t>
            </a:r>
            <a:r>
              <a:rPr lang="en-US" dirty="0"/>
              <a:t> </a:t>
            </a:r>
            <a:r>
              <a:rPr lang="en-US" dirty="0" err="1"/>
              <a:t>sistemleri</a:t>
            </a:r>
            <a:r>
              <a:rPr lang="en-US" dirty="0"/>
              <a:t>,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kavramlar</a:t>
            </a:r>
            <a:r>
              <a:rPr lang="en-US" dirty="0"/>
              <a:t> </a:t>
            </a:r>
          </a:p>
          <a:p>
            <a:r>
              <a:rPr lang="en-US" dirty="0" err="1"/>
              <a:t>Elektrokimyada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kavram</a:t>
            </a:r>
            <a:r>
              <a:rPr lang="en-US" dirty="0"/>
              <a:t> </a:t>
            </a:r>
            <a:r>
              <a:rPr lang="en-US" dirty="0" err="1"/>
              <a:t>elektroliz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pil</a:t>
            </a:r>
            <a:r>
              <a:rPr lang="en-US" dirty="0"/>
              <a:t> </a:t>
            </a:r>
            <a:r>
              <a:rPr lang="en-US" dirty="0" err="1"/>
              <a:t>olayıdır</a:t>
            </a:r>
            <a:r>
              <a:rPr lang="en-US" dirty="0"/>
              <a:t>.</a:t>
            </a:r>
          </a:p>
          <a:p>
            <a:r>
              <a:rPr lang="en-US" dirty="0" err="1"/>
              <a:t>Elektrokimyada</a:t>
            </a:r>
            <a:r>
              <a:rPr lang="en-US" dirty="0"/>
              <a:t>, </a:t>
            </a:r>
            <a:r>
              <a:rPr lang="en-US" dirty="0" err="1"/>
              <a:t>basit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iletken</a:t>
            </a:r>
            <a:r>
              <a:rPr lang="en-US" dirty="0"/>
              <a:t> metal </a:t>
            </a:r>
            <a:r>
              <a:rPr lang="en-US" dirty="0" err="1"/>
              <a:t>iletken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çözeltiye</a:t>
            </a:r>
            <a:r>
              <a:rPr lang="en-US" dirty="0"/>
              <a:t> </a:t>
            </a:r>
            <a:r>
              <a:rPr lang="en-US" dirty="0" err="1"/>
              <a:t>daldırılıp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güç</a:t>
            </a:r>
            <a:r>
              <a:rPr lang="en-US" dirty="0"/>
              <a:t> </a:t>
            </a:r>
            <a:r>
              <a:rPr lang="en-US" dirty="0" err="1"/>
              <a:t>kaynağı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,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potansiyel</a:t>
            </a:r>
            <a:r>
              <a:rPr lang="en-US" dirty="0"/>
              <a:t> </a:t>
            </a:r>
            <a:r>
              <a:rPr lang="en-US" dirty="0" err="1"/>
              <a:t>aralığında</a:t>
            </a:r>
            <a:r>
              <a:rPr lang="en-US" dirty="0"/>
              <a:t> </a:t>
            </a:r>
            <a:r>
              <a:rPr lang="en-US" dirty="0" err="1"/>
              <a:t>doğru</a:t>
            </a:r>
            <a:r>
              <a:rPr lang="en-US" dirty="0"/>
              <a:t> </a:t>
            </a:r>
            <a:r>
              <a:rPr lang="en-US" dirty="0" err="1"/>
              <a:t>akım</a:t>
            </a:r>
            <a:r>
              <a:rPr lang="en-US" dirty="0"/>
              <a:t> </a:t>
            </a:r>
            <a:r>
              <a:rPr lang="en-US" dirty="0" err="1"/>
              <a:t>geçirildiğinde</a:t>
            </a:r>
            <a:r>
              <a:rPr lang="en-US" dirty="0"/>
              <a:t> </a:t>
            </a:r>
            <a:r>
              <a:rPr lang="en-US" dirty="0" err="1"/>
              <a:t>elektroliz</a:t>
            </a:r>
            <a:r>
              <a:rPr lang="en-US" dirty="0"/>
              <a:t> </a:t>
            </a:r>
            <a:r>
              <a:rPr lang="en-US" dirty="0" err="1"/>
              <a:t>olayı</a:t>
            </a:r>
            <a:r>
              <a:rPr lang="en-US" dirty="0"/>
              <a:t> </a:t>
            </a:r>
            <a:r>
              <a:rPr lang="en-US" dirty="0" err="1"/>
              <a:t>gerçekleşir</a:t>
            </a:r>
            <a:r>
              <a:rPr lang="en-US" dirty="0"/>
              <a:t>. </a:t>
            </a:r>
          </a:p>
          <a:p>
            <a:r>
              <a:rPr lang="en-US" dirty="0"/>
              <a:t>Bu </a:t>
            </a:r>
            <a:r>
              <a:rPr lang="en-US" dirty="0" err="1"/>
              <a:t>yolla</a:t>
            </a:r>
            <a:r>
              <a:rPr lang="en-US" dirty="0"/>
              <a:t>, </a:t>
            </a:r>
            <a:r>
              <a:rPr lang="en-US" dirty="0" err="1"/>
              <a:t>eksi</a:t>
            </a:r>
            <a:r>
              <a:rPr lang="en-US" dirty="0"/>
              <a:t> </a:t>
            </a:r>
            <a:r>
              <a:rPr lang="en-US" dirty="0" err="1"/>
              <a:t>yüklü</a:t>
            </a:r>
            <a:r>
              <a:rPr lang="en-US" dirty="0"/>
              <a:t> </a:t>
            </a:r>
            <a:r>
              <a:rPr lang="en-US" dirty="0" err="1"/>
              <a:t>elektrotta</a:t>
            </a:r>
            <a:r>
              <a:rPr lang="en-US" dirty="0"/>
              <a:t> </a:t>
            </a:r>
            <a:r>
              <a:rPr lang="en-US" dirty="0" err="1"/>
              <a:t>çözeltiye</a:t>
            </a:r>
            <a:r>
              <a:rPr lang="en-US" dirty="0"/>
              <a:t> </a:t>
            </a:r>
            <a:r>
              <a:rPr lang="en-US" dirty="0" err="1"/>
              <a:t>elektron</a:t>
            </a:r>
            <a:r>
              <a:rPr lang="en-US" dirty="0"/>
              <a:t> </a:t>
            </a:r>
            <a:r>
              <a:rPr lang="en-US" dirty="0" err="1"/>
              <a:t>transferi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indirgeme</a:t>
            </a:r>
            <a:r>
              <a:rPr lang="en-US" dirty="0"/>
              <a:t>, </a:t>
            </a:r>
            <a:r>
              <a:rPr lang="en-US" dirty="0" err="1"/>
              <a:t>artı</a:t>
            </a:r>
            <a:r>
              <a:rPr lang="en-US" dirty="0"/>
              <a:t> </a:t>
            </a:r>
            <a:r>
              <a:rPr lang="en-US" dirty="0" err="1"/>
              <a:t>yüklü</a:t>
            </a:r>
            <a:r>
              <a:rPr lang="en-US" dirty="0"/>
              <a:t> </a:t>
            </a:r>
            <a:r>
              <a:rPr lang="en-US" dirty="0" err="1"/>
              <a:t>elektrotta</a:t>
            </a:r>
            <a:r>
              <a:rPr lang="en-US" dirty="0"/>
              <a:t> </a:t>
            </a:r>
            <a:r>
              <a:rPr lang="en-US" dirty="0" err="1"/>
              <a:t>çözeltiden</a:t>
            </a:r>
            <a:r>
              <a:rPr lang="en-US" dirty="0"/>
              <a:t> </a:t>
            </a:r>
            <a:r>
              <a:rPr lang="en-US" dirty="0" err="1"/>
              <a:t>elektrota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elektron</a:t>
            </a:r>
            <a:r>
              <a:rPr lang="en-US" dirty="0"/>
              <a:t> </a:t>
            </a:r>
            <a:r>
              <a:rPr lang="en-US" dirty="0" err="1"/>
              <a:t>transferiyle</a:t>
            </a:r>
            <a:r>
              <a:rPr lang="en-US" dirty="0"/>
              <a:t> </a:t>
            </a:r>
            <a:r>
              <a:rPr lang="en-US" dirty="0" err="1"/>
              <a:t>yükseltgeme</a:t>
            </a:r>
            <a:r>
              <a:rPr lang="en-US" dirty="0"/>
              <a:t> </a:t>
            </a:r>
            <a:r>
              <a:rPr lang="en-US" dirty="0" err="1"/>
              <a:t>olur</a:t>
            </a:r>
            <a:r>
              <a:rPr lang="en-US" dirty="0"/>
              <a:t>. Bu </a:t>
            </a:r>
            <a:r>
              <a:rPr lang="en-US" dirty="0" err="1"/>
              <a:t>elektrotlar</a:t>
            </a:r>
            <a:r>
              <a:rPr lang="en-US" dirty="0"/>
              <a:t> </a:t>
            </a:r>
            <a:r>
              <a:rPr lang="en-US" dirty="0" err="1"/>
              <a:t>sırasıyla</a:t>
            </a:r>
            <a:r>
              <a:rPr lang="en-US" dirty="0"/>
              <a:t> </a:t>
            </a:r>
            <a:r>
              <a:rPr lang="en-US" dirty="0" err="1"/>
              <a:t>katot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anot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adlandırılır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414247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147857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</a:t>
            </a:r>
            <a:r>
              <a:rPr lang="en-US" b="1" dirty="0" err="1"/>
              <a:t>Organİk</a:t>
            </a:r>
            <a:r>
              <a:rPr lang="en-US" b="1" dirty="0"/>
              <a:t> </a:t>
            </a:r>
            <a:r>
              <a:rPr lang="en-US" b="1" dirty="0" err="1"/>
              <a:t>ELEKTROKİmya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1" y="1860782"/>
            <a:ext cx="9905999" cy="4786598"/>
          </a:xfrm>
        </p:spPr>
        <p:txBody>
          <a:bodyPr>
            <a:normAutofit/>
          </a:bodyPr>
          <a:lstStyle/>
          <a:p>
            <a:r>
              <a:rPr lang="en-US" dirty="0" err="1"/>
              <a:t>Elektrokimyasal</a:t>
            </a:r>
            <a:r>
              <a:rPr lang="en-US" dirty="0"/>
              <a:t> </a:t>
            </a:r>
            <a:r>
              <a:rPr lang="en-US" dirty="0" err="1"/>
              <a:t>teknikler</a:t>
            </a:r>
            <a:r>
              <a:rPr lang="en-US" dirty="0"/>
              <a:t>,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üç</a:t>
            </a:r>
            <a:r>
              <a:rPr lang="en-US" dirty="0"/>
              <a:t> </a:t>
            </a:r>
            <a:r>
              <a:rPr lang="en-US" dirty="0" err="1"/>
              <a:t>elektrot</a:t>
            </a:r>
            <a:r>
              <a:rPr lang="en-US" dirty="0"/>
              <a:t> </a:t>
            </a:r>
            <a:r>
              <a:rPr lang="en-US" dirty="0" err="1"/>
              <a:t>sistemleri</a:t>
            </a:r>
            <a:r>
              <a:rPr lang="en-US" dirty="0"/>
              <a:t>,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kavramlar</a:t>
            </a:r>
            <a:r>
              <a:rPr lang="en-US" dirty="0"/>
              <a:t> </a:t>
            </a:r>
          </a:p>
          <a:p>
            <a:endParaRPr lang="en-US" dirty="0"/>
          </a:p>
          <a:p>
            <a:r>
              <a:rPr lang="en-US" dirty="0" err="1"/>
              <a:t>İki</a:t>
            </a:r>
            <a:r>
              <a:rPr lang="en-US" dirty="0"/>
              <a:t> </a:t>
            </a:r>
            <a:r>
              <a:rPr lang="en-US" dirty="0" err="1"/>
              <a:t>elektrot</a:t>
            </a:r>
            <a:r>
              <a:rPr lang="en-US" dirty="0"/>
              <a:t> </a:t>
            </a:r>
            <a:r>
              <a:rPr lang="en-US" dirty="0" err="1"/>
              <a:t>sistemi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klasik</a:t>
            </a:r>
            <a:r>
              <a:rPr lang="en-US" dirty="0"/>
              <a:t> </a:t>
            </a:r>
            <a:r>
              <a:rPr lang="en-US" dirty="0" err="1"/>
              <a:t>elektroliz</a:t>
            </a:r>
            <a:r>
              <a:rPr lang="en-US" dirty="0"/>
              <a:t> </a:t>
            </a:r>
            <a:r>
              <a:rPr lang="en-US" dirty="0" err="1"/>
              <a:t>yöntemidir</a:t>
            </a:r>
            <a:r>
              <a:rPr lang="en-US" dirty="0"/>
              <a:t>. </a:t>
            </a:r>
          </a:p>
          <a:p>
            <a:r>
              <a:rPr lang="en-US" dirty="0" err="1"/>
              <a:t>Eğer</a:t>
            </a:r>
            <a:r>
              <a:rPr lang="en-US" dirty="0"/>
              <a:t>, </a:t>
            </a:r>
            <a:r>
              <a:rPr lang="en-US" dirty="0" err="1"/>
              <a:t>elektrotlardan</a:t>
            </a:r>
            <a:r>
              <a:rPr lang="en-US" dirty="0"/>
              <a:t> </a:t>
            </a:r>
            <a:r>
              <a:rPr lang="en-US" dirty="0" err="1"/>
              <a:t>birinin</a:t>
            </a:r>
            <a:r>
              <a:rPr lang="en-US" dirty="0"/>
              <a:t> </a:t>
            </a:r>
            <a:r>
              <a:rPr lang="en-US" dirty="0" err="1"/>
              <a:t>potansiyeli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üçüncü</a:t>
            </a:r>
            <a:r>
              <a:rPr lang="en-US" dirty="0"/>
              <a:t> </a:t>
            </a:r>
            <a:r>
              <a:rPr lang="en-US" dirty="0" err="1"/>
              <a:t>elektrot</a:t>
            </a:r>
            <a:r>
              <a:rPr lang="en-US" dirty="0"/>
              <a:t> </a:t>
            </a:r>
            <a:r>
              <a:rPr lang="en-US" dirty="0" err="1"/>
              <a:t>kullanarak</a:t>
            </a:r>
            <a:r>
              <a:rPr lang="en-US" dirty="0"/>
              <a:t> </a:t>
            </a:r>
            <a:r>
              <a:rPr lang="en-US" dirty="0" err="1"/>
              <a:t>ölçülür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en-US" dirty="0"/>
              <a:t> </a:t>
            </a:r>
            <a:r>
              <a:rPr lang="en-US" dirty="0" err="1"/>
              <a:t>edilirse</a:t>
            </a:r>
            <a:r>
              <a:rPr lang="en-US" dirty="0"/>
              <a:t> </a:t>
            </a:r>
            <a:r>
              <a:rPr lang="en-US" dirty="0" err="1"/>
              <a:t>buna</a:t>
            </a:r>
            <a:r>
              <a:rPr lang="en-US" dirty="0"/>
              <a:t> </a:t>
            </a:r>
            <a:r>
              <a:rPr lang="en-US" dirty="0" err="1"/>
              <a:t>üç</a:t>
            </a:r>
            <a:r>
              <a:rPr lang="en-US" dirty="0"/>
              <a:t> </a:t>
            </a:r>
            <a:r>
              <a:rPr lang="en-US" dirty="0" err="1"/>
              <a:t>elektrot</a:t>
            </a:r>
            <a:r>
              <a:rPr lang="en-US" dirty="0"/>
              <a:t> </a:t>
            </a:r>
            <a:r>
              <a:rPr lang="en-US" dirty="0" err="1"/>
              <a:t>sistemi</a:t>
            </a:r>
            <a:r>
              <a:rPr lang="en-US" dirty="0"/>
              <a:t> </a:t>
            </a:r>
            <a:r>
              <a:rPr lang="en-US" dirty="0" err="1"/>
              <a:t>denir</a:t>
            </a:r>
            <a:r>
              <a:rPr lang="en-US" dirty="0"/>
              <a:t>.</a:t>
            </a:r>
          </a:p>
          <a:p>
            <a:r>
              <a:rPr lang="en-US" dirty="0"/>
              <a:t> </a:t>
            </a:r>
            <a:r>
              <a:rPr lang="en-US" dirty="0" err="1"/>
              <a:t>Bunun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potansiyeli</a:t>
            </a:r>
            <a:r>
              <a:rPr lang="en-US" dirty="0"/>
              <a:t> </a:t>
            </a:r>
            <a:r>
              <a:rPr lang="en-US" dirty="0" err="1"/>
              <a:t>kontrollü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uygulayabilecek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cihaz</a:t>
            </a:r>
            <a:r>
              <a:rPr lang="en-US" dirty="0"/>
              <a:t>, </a:t>
            </a:r>
            <a:r>
              <a:rPr lang="en-US" dirty="0" err="1"/>
              <a:t>potansiyostat</a:t>
            </a:r>
            <a:r>
              <a:rPr lang="en-US" dirty="0"/>
              <a:t> </a:t>
            </a:r>
            <a:r>
              <a:rPr lang="en-US" dirty="0" err="1"/>
              <a:t>kullanılmalıdır</a:t>
            </a:r>
            <a:r>
              <a:rPr lang="en-US" dirty="0"/>
              <a:t>. </a:t>
            </a:r>
          </a:p>
          <a:p>
            <a:r>
              <a:rPr lang="en-US" dirty="0"/>
              <a:t>Bu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sisteme</a:t>
            </a:r>
            <a:r>
              <a:rPr lang="en-US" dirty="0"/>
              <a:t> </a:t>
            </a:r>
            <a:r>
              <a:rPr lang="en-US" dirty="0" err="1"/>
              <a:t>dayalı</a:t>
            </a:r>
            <a:r>
              <a:rPr lang="en-US" dirty="0"/>
              <a:t> </a:t>
            </a:r>
            <a:r>
              <a:rPr lang="en-US" dirty="0" err="1"/>
              <a:t>birçok</a:t>
            </a:r>
            <a:r>
              <a:rPr lang="en-US" dirty="0"/>
              <a:t> </a:t>
            </a:r>
            <a:r>
              <a:rPr lang="en-US" dirty="0" err="1"/>
              <a:t>analitik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sentetik</a:t>
            </a:r>
            <a:r>
              <a:rPr lang="en-US" dirty="0"/>
              <a:t> </a:t>
            </a:r>
            <a:r>
              <a:rPr lang="en-US" dirty="0" err="1"/>
              <a:t>yöntem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elektrokimyada</a:t>
            </a:r>
            <a:r>
              <a:rPr lang="en-US" dirty="0"/>
              <a:t> </a:t>
            </a:r>
            <a:r>
              <a:rPr lang="en-US" dirty="0" err="1"/>
              <a:t>yaygın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kullanılır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329796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147857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</a:t>
            </a:r>
            <a:r>
              <a:rPr lang="en-US" b="1" dirty="0" err="1"/>
              <a:t>Organİk</a:t>
            </a:r>
            <a:r>
              <a:rPr lang="en-US" b="1" dirty="0"/>
              <a:t> </a:t>
            </a:r>
            <a:r>
              <a:rPr lang="en-US" b="1" dirty="0" err="1"/>
              <a:t>ELEKTROKİmya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1" y="1860782"/>
            <a:ext cx="9905999" cy="4786598"/>
          </a:xfrm>
        </p:spPr>
        <p:txBody>
          <a:bodyPr>
            <a:normAutofit/>
          </a:bodyPr>
          <a:lstStyle/>
          <a:p>
            <a:r>
              <a:rPr lang="en-US" dirty="0" err="1"/>
              <a:t>Elektrokimyada</a:t>
            </a:r>
            <a:r>
              <a:rPr lang="en-US" dirty="0"/>
              <a:t> </a:t>
            </a:r>
            <a:r>
              <a:rPr lang="en-US" dirty="0" err="1"/>
              <a:t>analitik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sentetik</a:t>
            </a:r>
            <a:r>
              <a:rPr lang="en-US" dirty="0"/>
              <a:t> </a:t>
            </a:r>
            <a:r>
              <a:rPr lang="en-US" dirty="0" err="1"/>
              <a:t>yöntemler</a:t>
            </a:r>
            <a:endParaRPr lang="en-US" dirty="0"/>
          </a:p>
          <a:p>
            <a:r>
              <a:rPr lang="en-US" dirty="0" err="1"/>
              <a:t>Elektroanalitik</a:t>
            </a:r>
            <a:r>
              <a:rPr lang="en-US" dirty="0"/>
              <a:t> </a:t>
            </a:r>
            <a:r>
              <a:rPr lang="en-US" dirty="0" err="1"/>
              <a:t>sistemler</a:t>
            </a:r>
            <a:r>
              <a:rPr lang="en-US" dirty="0"/>
              <a:t> </a:t>
            </a:r>
            <a:r>
              <a:rPr lang="en-US" dirty="0" err="1"/>
              <a:t>içerisinde</a:t>
            </a:r>
            <a:r>
              <a:rPr lang="en-US" dirty="0"/>
              <a:t> </a:t>
            </a:r>
            <a:r>
              <a:rPr lang="en-US" dirty="0" err="1"/>
              <a:t>voltammetri</a:t>
            </a:r>
            <a:r>
              <a:rPr lang="en-US" dirty="0"/>
              <a:t>, </a:t>
            </a:r>
            <a:r>
              <a:rPr lang="en-US" dirty="0" err="1"/>
              <a:t>özellikle</a:t>
            </a:r>
            <a:r>
              <a:rPr lang="en-US" dirty="0"/>
              <a:t> </a:t>
            </a:r>
            <a:r>
              <a:rPr lang="en-US" dirty="0" err="1"/>
              <a:t>dönüşümlü</a:t>
            </a:r>
            <a:r>
              <a:rPr lang="en-US" dirty="0"/>
              <a:t> </a:t>
            </a:r>
            <a:r>
              <a:rPr lang="en-US" dirty="0" err="1"/>
              <a:t>voltammetri</a:t>
            </a:r>
            <a:r>
              <a:rPr lang="en-US" dirty="0"/>
              <a:t> (DV, CV)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bileşiklerin</a:t>
            </a:r>
            <a:r>
              <a:rPr lang="en-US" dirty="0"/>
              <a:t> </a:t>
            </a:r>
            <a:r>
              <a:rPr lang="en-US" dirty="0" err="1"/>
              <a:t>katodik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anodik</a:t>
            </a:r>
            <a:r>
              <a:rPr lang="en-US" dirty="0"/>
              <a:t> </a:t>
            </a:r>
            <a:r>
              <a:rPr lang="en-US" dirty="0" err="1"/>
              <a:t>bölgede</a:t>
            </a:r>
            <a:r>
              <a:rPr lang="en-US" dirty="0"/>
              <a:t> </a:t>
            </a:r>
            <a:r>
              <a:rPr lang="en-US" dirty="0" err="1"/>
              <a:t>elektron</a:t>
            </a:r>
            <a:r>
              <a:rPr lang="en-US" dirty="0"/>
              <a:t> </a:t>
            </a:r>
            <a:r>
              <a:rPr lang="en-US" dirty="0" err="1"/>
              <a:t>transferi</a:t>
            </a:r>
            <a:r>
              <a:rPr lang="en-US" dirty="0"/>
              <a:t> </a:t>
            </a:r>
            <a:r>
              <a:rPr lang="en-US" dirty="0" err="1"/>
              <a:t>yaptığı</a:t>
            </a:r>
            <a:r>
              <a:rPr lang="en-US" dirty="0"/>
              <a:t> </a:t>
            </a:r>
            <a:r>
              <a:rPr lang="en-US" dirty="0" err="1"/>
              <a:t>potansiyelleri</a:t>
            </a:r>
            <a:r>
              <a:rPr lang="en-US" dirty="0"/>
              <a:t>, transfer </a:t>
            </a:r>
            <a:r>
              <a:rPr lang="en-US" dirty="0" err="1"/>
              <a:t>edilen</a:t>
            </a:r>
            <a:r>
              <a:rPr lang="en-US" dirty="0"/>
              <a:t> </a:t>
            </a:r>
            <a:r>
              <a:rPr lang="en-US" dirty="0" err="1"/>
              <a:t>elektron</a:t>
            </a:r>
            <a:r>
              <a:rPr lang="en-US" dirty="0"/>
              <a:t> </a:t>
            </a:r>
            <a:r>
              <a:rPr lang="en-US" dirty="0" err="1"/>
              <a:t>sayısını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mekanizmayı</a:t>
            </a:r>
            <a:r>
              <a:rPr lang="en-US" dirty="0"/>
              <a:t> </a:t>
            </a:r>
            <a:r>
              <a:rPr lang="en-US" dirty="0" err="1"/>
              <a:t>belirlemek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yaygın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kullanılır</a:t>
            </a:r>
            <a:r>
              <a:rPr lang="en-US" dirty="0"/>
              <a:t>.</a:t>
            </a:r>
          </a:p>
          <a:p>
            <a:r>
              <a:rPr lang="en-US" dirty="0" err="1"/>
              <a:t>Sentetik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elektrokimyada</a:t>
            </a:r>
            <a:r>
              <a:rPr lang="en-US" dirty="0"/>
              <a:t> </a:t>
            </a:r>
            <a:r>
              <a:rPr lang="en-US" dirty="0" err="1"/>
              <a:t>yaygın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kullanılan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yöntem</a:t>
            </a:r>
            <a:r>
              <a:rPr lang="en-US" dirty="0"/>
              <a:t> </a:t>
            </a:r>
            <a:r>
              <a:rPr lang="en-US" dirty="0" err="1"/>
              <a:t>kontrollü</a:t>
            </a:r>
            <a:r>
              <a:rPr lang="en-US" dirty="0"/>
              <a:t> </a:t>
            </a:r>
            <a:r>
              <a:rPr lang="en-US" dirty="0" err="1"/>
              <a:t>potansiyel</a:t>
            </a:r>
            <a:r>
              <a:rPr lang="en-US" dirty="0"/>
              <a:t> </a:t>
            </a:r>
            <a:r>
              <a:rPr lang="en-US" dirty="0" err="1"/>
              <a:t>elektrolizi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sabit</a:t>
            </a:r>
            <a:r>
              <a:rPr lang="en-US" dirty="0"/>
              <a:t> </a:t>
            </a:r>
            <a:r>
              <a:rPr lang="en-US" dirty="0" err="1"/>
              <a:t>akım</a:t>
            </a:r>
            <a:r>
              <a:rPr lang="en-US" dirty="0"/>
              <a:t> </a:t>
            </a:r>
            <a:r>
              <a:rPr lang="en-US" dirty="0" err="1"/>
              <a:t>elektrolizidir</a:t>
            </a:r>
            <a:r>
              <a:rPr lang="en-US" dirty="0"/>
              <a:t>. </a:t>
            </a:r>
            <a:r>
              <a:rPr lang="en-US" dirty="0" err="1"/>
              <a:t>Kontrollü</a:t>
            </a:r>
            <a:r>
              <a:rPr lang="en-US" dirty="0"/>
              <a:t> </a:t>
            </a:r>
            <a:r>
              <a:rPr lang="en-US" dirty="0" err="1"/>
              <a:t>potansiyel</a:t>
            </a:r>
            <a:r>
              <a:rPr lang="en-US" dirty="0"/>
              <a:t> </a:t>
            </a:r>
            <a:r>
              <a:rPr lang="en-US" dirty="0" err="1"/>
              <a:t>elektrolizi</a:t>
            </a:r>
            <a:r>
              <a:rPr lang="en-US" dirty="0"/>
              <a:t>, </a:t>
            </a:r>
            <a:r>
              <a:rPr lang="en-US" dirty="0" err="1"/>
              <a:t>ara</a:t>
            </a:r>
            <a:r>
              <a:rPr lang="en-US" dirty="0"/>
              <a:t> </a:t>
            </a:r>
            <a:r>
              <a:rPr lang="en-US" dirty="0" err="1"/>
              <a:t>ürün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ürün</a:t>
            </a:r>
            <a:r>
              <a:rPr lang="en-US" dirty="0"/>
              <a:t> </a:t>
            </a:r>
            <a:r>
              <a:rPr lang="en-US" dirty="0" err="1"/>
              <a:t>seçimliliğini</a:t>
            </a:r>
            <a:r>
              <a:rPr lang="en-US" dirty="0"/>
              <a:t> </a:t>
            </a:r>
            <a:r>
              <a:rPr lang="en-US" dirty="0" err="1"/>
              <a:t>sağladığı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öncelikle</a:t>
            </a:r>
            <a:r>
              <a:rPr lang="en-US" dirty="0"/>
              <a:t> </a:t>
            </a:r>
            <a:r>
              <a:rPr lang="en-US" dirty="0" err="1"/>
              <a:t>tercih</a:t>
            </a:r>
            <a:r>
              <a:rPr lang="en-US" dirty="0"/>
              <a:t> </a:t>
            </a:r>
            <a:r>
              <a:rPr lang="en-US" dirty="0" err="1"/>
              <a:t>edilir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49959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147857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</a:t>
            </a:r>
            <a:r>
              <a:rPr lang="en-US" b="1" dirty="0" err="1"/>
              <a:t>Organİk</a:t>
            </a:r>
            <a:r>
              <a:rPr lang="en-US" b="1" dirty="0"/>
              <a:t> </a:t>
            </a:r>
            <a:r>
              <a:rPr lang="en-US" b="1" dirty="0" err="1"/>
              <a:t>ELEKTROKİmya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1" y="1860782"/>
            <a:ext cx="9905999" cy="4786598"/>
          </a:xfrm>
        </p:spPr>
        <p:txBody>
          <a:bodyPr>
            <a:normAutofit/>
          </a:bodyPr>
          <a:lstStyle/>
          <a:p>
            <a:r>
              <a:rPr lang="en-US" dirty="0" err="1"/>
              <a:t>Elektrokimyanın</a:t>
            </a:r>
            <a:r>
              <a:rPr lang="en-US" dirty="0"/>
              <a:t> </a:t>
            </a:r>
            <a:r>
              <a:rPr lang="en-US" dirty="0" err="1"/>
              <a:t>avantajları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elektrokimyada</a:t>
            </a:r>
            <a:r>
              <a:rPr lang="en-US" dirty="0"/>
              <a:t> </a:t>
            </a:r>
            <a:r>
              <a:rPr lang="en-US" dirty="0" err="1"/>
              <a:t>doğrudan</a:t>
            </a:r>
            <a:r>
              <a:rPr lang="en-US" dirty="0"/>
              <a:t> </a:t>
            </a:r>
            <a:r>
              <a:rPr lang="en-US" dirty="0" err="1"/>
              <a:t>elektrik</a:t>
            </a:r>
            <a:r>
              <a:rPr lang="en-US" dirty="0"/>
              <a:t> </a:t>
            </a:r>
            <a:r>
              <a:rPr lang="en-US" dirty="0" err="1"/>
              <a:t>enerjisi</a:t>
            </a:r>
            <a:r>
              <a:rPr lang="en-US" dirty="0"/>
              <a:t> </a:t>
            </a:r>
            <a:r>
              <a:rPr lang="en-US" dirty="0" err="1"/>
              <a:t>kullanılarak</a:t>
            </a:r>
            <a:r>
              <a:rPr lang="en-US" dirty="0"/>
              <a:t> </a:t>
            </a:r>
            <a:r>
              <a:rPr lang="en-US" dirty="0" err="1"/>
              <a:t>tepkimeleri</a:t>
            </a:r>
            <a:r>
              <a:rPr lang="en-US" dirty="0"/>
              <a:t> </a:t>
            </a:r>
            <a:r>
              <a:rPr lang="en-US" dirty="0" err="1"/>
              <a:t>gerçekleştirmek</a:t>
            </a:r>
            <a:r>
              <a:rPr lang="en-US" dirty="0"/>
              <a:t> </a:t>
            </a:r>
            <a:r>
              <a:rPr lang="en-US" dirty="0" err="1"/>
              <a:t>mümkündür</a:t>
            </a:r>
            <a:r>
              <a:rPr lang="en-US" dirty="0"/>
              <a:t>. </a:t>
            </a:r>
            <a:r>
              <a:rPr lang="en-US" dirty="0" err="1"/>
              <a:t>Bundan</a:t>
            </a:r>
            <a:r>
              <a:rPr lang="en-US" dirty="0"/>
              <a:t> </a:t>
            </a:r>
            <a:r>
              <a:rPr lang="en-US" dirty="0" err="1"/>
              <a:t>dolayı</a:t>
            </a:r>
            <a:r>
              <a:rPr lang="en-US" dirty="0"/>
              <a:t> </a:t>
            </a:r>
            <a:r>
              <a:rPr lang="en-US" dirty="0" err="1"/>
              <a:t>birçok</a:t>
            </a:r>
            <a:r>
              <a:rPr lang="en-US" dirty="0"/>
              <a:t> </a:t>
            </a:r>
            <a:r>
              <a:rPr lang="en-US" dirty="0" err="1"/>
              <a:t>zararlı</a:t>
            </a:r>
            <a:r>
              <a:rPr lang="en-US" dirty="0"/>
              <a:t>, </a:t>
            </a:r>
            <a:r>
              <a:rPr lang="en-US" dirty="0" err="1"/>
              <a:t>sorunlu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atık</a:t>
            </a:r>
            <a:r>
              <a:rPr lang="en-US" dirty="0"/>
              <a:t> </a:t>
            </a:r>
            <a:r>
              <a:rPr lang="en-US" dirty="0" err="1"/>
              <a:t>bırakan</a:t>
            </a:r>
            <a:r>
              <a:rPr lang="en-US" dirty="0"/>
              <a:t> </a:t>
            </a:r>
            <a:r>
              <a:rPr lang="en-US" dirty="0" err="1"/>
              <a:t>reaktiflerin</a:t>
            </a:r>
            <a:r>
              <a:rPr lang="en-US" dirty="0"/>
              <a:t> </a:t>
            </a:r>
            <a:r>
              <a:rPr lang="en-US" dirty="0" err="1"/>
              <a:t>yerine</a:t>
            </a:r>
            <a:r>
              <a:rPr lang="en-US" dirty="0"/>
              <a:t> </a:t>
            </a:r>
            <a:r>
              <a:rPr lang="en-US" dirty="0" err="1"/>
              <a:t>elektrik</a:t>
            </a:r>
            <a:r>
              <a:rPr lang="en-US" dirty="0"/>
              <a:t> </a:t>
            </a:r>
            <a:r>
              <a:rPr lang="en-US" dirty="0" err="1"/>
              <a:t>enerjisi</a:t>
            </a:r>
            <a:r>
              <a:rPr lang="en-US" dirty="0"/>
              <a:t> </a:t>
            </a:r>
            <a:r>
              <a:rPr lang="en-US" dirty="0" err="1"/>
              <a:t>kullanıldığından</a:t>
            </a:r>
            <a:r>
              <a:rPr lang="en-US" dirty="0"/>
              <a:t>, </a:t>
            </a:r>
            <a:r>
              <a:rPr lang="en-US" dirty="0" err="1"/>
              <a:t>çevre</a:t>
            </a:r>
            <a:r>
              <a:rPr lang="en-US" dirty="0"/>
              <a:t> </a:t>
            </a:r>
            <a:r>
              <a:rPr lang="en-US" dirty="0" err="1"/>
              <a:t>dostu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yöntem</a:t>
            </a:r>
            <a:r>
              <a:rPr lang="en-US" dirty="0"/>
              <a:t> </a:t>
            </a:r>
            <a:r>
              <a:rPr lang="en-US" dirty="0" err="1"/>
              <a:t>olup</a:t>
            </a:r>
            <a:r>
              <a:rPr lang="en-US" dirty="0"/>
              <a:t>, son </a:t>
            </a:r>
            <a:r>
              <a:rPr lang="en-US" dirty="0" err="1"/>
              <a:t>yıllarda</a:t>
            </a:r>
            <a:r>
              <a:rPr lang="en-US" dirty="0"/>
              <a:t> </a:t>
            </a:r>
            <a:r>
              <a:rPr lang="en-US" dirty="0" err="1"/>
              <a:t>klasik</a:t>
            </a:r>
            <a:r>
              <a:rPr lang="en-US" dirty="0"/>
              <a:t> </a:t>
            </a:r>
            <a:r>
              <a:rPr lang="en-US" dirty="0" err="1"/>
              <a:t>sentez</a:t>
            </a:r>
            <a:r>
              <a:rPr lang="en-US" dirty="0"/>
              <a:t> </a:t>
            </a:r>
            <a:r>
              <a:rPr lang="en-US" dirty="0" err="1"/>
              <a:t>yöntemlerine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alternatif</a:t>
            </a:r>
            <a:r>
              <a:rPr lang="en-US" dirty="0"/>
              <a:t> </a:t>
            </a:r>
            <a:r>
              <a:rPr lang="en-US" dirty="0" err="1"/>
              <a:t>oluşturmaktadır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90957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Circuit</Template>
  <TotalTime>125</TotalTime>
  <Words>768</Words>
  <Application>Microsoft Office PowerPoint</Application>
  <PresentationFormat>Geniş ekran</PresentationFormat>
  <Paragraphs>78</Paragraphs>
  <Slides>12</Slides>
  <Notes>11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Tw Cen MT</vt:lpstr>
      <vt:lpstr>Circuit</vt:lpstr>
      <vt:lpstr>801300725880 İleri Organik Kimya_</vt:lpstr>
      <vt:lpstr>Konu: Organİk ELEKTROKİmya</vt:lpstr>
      <vt:lpstr>Konu: Organİk ELEKTROKİmya</vt:lpstr>
      <vt:lpstr>Konu: Organİk ELEKTROKİmya</vt:lpstr>
      <vt:lpstr>Konu: Organİk ELEKTROKİmya</vt:lpstr>
      <vt:lpstr>Konu: Organİk ELEKTROKİmya</vt:lpstr>
      <vt:lpstr>Konu: Organİk ELEKTROKİmya</vt:lpstr>
      <vt:lpstr>Konu: Organİk ELEKTROKİmya</vt:lpstr>
      <vt:lpstr>Konu: Organİk ELEKTROKİmya</vt:lpstr>
      <vt:lpstr>Konu: Organİk ELEKTROKİmya</vt:lpstr>
      <vt:lpstr>Konu: Organİk ELEKTROKİmya</vt:lpstr>
      <vt:lpstr>Konu: Organİk ELEKTROKİmya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KİM 479 ORGANİK KİMYA III</dc:title>
  <dc:creator>Microsoft Office User</dc:creator>
  <cp:lastModifiedBy>duygu bayramoglu</cp:lastModifiedBy>
  <cp:revision>38</cp:revision>
  <dcterms:created xsi:type="dcterms:W3CDTF">2017-02-13T11:58:42Z</dcterms:created>
  <dcterms:modified xsi:type="dcterms:W3CDTF">2025-08-04T08:53:19Z</dcterms:modified>
</cp:coreProperties>
</file>