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72" d="100"/>
          <a:sy n="72" d="100"/>
        </p:scale>
        <p:origin x="9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E462A-0E68-264C-B2F6-F3878D302076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E7A55-F66F-7740-88F3-1B7680ACC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353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982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68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28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9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1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522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53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143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640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0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6894" y="1122363"/>
            <a:ext cx="8827413" cy="2387600"/>
          </a:xfrm>
        </p:spPr>
        <p:txBody>
          <a:bodyPr/>
          <a:lstStyle/>
          <a:p>
            <a:r>
              <a:rPr lang="en-US" dirty="0"/>
              <a:t>801300725880 </a:t>
            </a:r>
            <a:r>
              <a:rPr lang="en-US" dirty="0" err="1"/>
              <a:t>İleri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_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6894" y="3602038"/>
            <a:ext cx="8161105" cy="1655762"/>
          </a:xfrm>
        </p:spPr>
        <p:txBody>
          <a:bodyPr>
            <a:normAutofit/>
          </a:bodyPr>
          <a:lstStyle/>
          <a:p>
            <a:r>
              <a:rPr lang="en-US" sz="2800" dirty="0"/>
              <a:t>KONU 2 (2. </a:t>
            </a:r>
            <a:r>
              <a:rPr lang="en-US" sz="2800" dirty="0" err="1"/>
              <a:t>Hafta</a:t>
            </a:r>
            <a:r>
              <a:rPr lang="en-US" sz="2800" dirty="0"/>
              <a:t>)</a:t>
            </a:r>
          </a:p>
          <a:p>
            <a:r>
              <a:rPr lang="en-US" sz="2800" dirty="0"/>
              <a:t>ORGANİK </a:t>
            </a:r>
            <a:r>
              <a:rPr lang="en-US" sz="2800" dirty="0" err="1"/>
              <a:t>elektroKİMYA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34914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elektrokimyada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zorunluluklar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elektrokimyasal</a:t>
            </a:r>
            <a:r>
              <a:rPr lang="en-US" dirty="0"/>
              <a:t> </a:t>
            </a:r>
            <a:r>
              <a:rPr lang="en-US" dirty="0" err="1"/>
              <a:t>tepkimeler</a:t>
            </a:r>
            <a:r>
              <a:rPr lang="en-US" dirty="0"/>
              <a:t> </a:t>
            </a:r>
            <a:r>
              <a:rPr lang="en-US" dirty="0" err="1"/>
              <a:t>suyun</a:t>
            </a:r>
            <a:r>
              <a:rPr lang="en-US" dirty="0"/>
              <a:t> </a:t>
            </a:r>
            <a:r>
              <a:rPr lang="en-US" dirty="0" err="1"/>
              <a:t>dezavantajlarından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polar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çözücüde</a:t>
            </a:r>
            <a:r>
              <a:rPr lang="en-US" dirty="0"/>
              <a:t> </a:t>
            </a:r>
            <a:r>
              <a:rPr lang="en-US" dirty="0" err="1"/>
              <a:t>gerçekleştirilir</a:t>
            </a:r>
            <a:r>
              <a:rPr lang="en-US" dirty="0"/>
              <a:t>. Bu </a:t>
            </a:r>
            <a:r>
              <a:rPr lang="en-US" dirty="0" err="1"/>
              <a:t>amaçla</a:t>
            </a:r>
            <a:r>
              <a:rPr lang="en-US" dirty="0"/>
              <a:t>, </a:t>
            </a:r>
            <a:r>
              <a:rPr lang="en-US" dirty="0" err="1"/>
              <a:t>birçok</a:t>
            </a:r>
            <a:r>
              <a:rPr lang="en-US" dirty="0"/>
              <a:t> polar </a:t>
            </a:r>
            <a:r>
              <a:rPr lang="en-US" dirty="0" err="1"/>
              <a:t>çözücüden</a:t>
            </a:r>
            <a:r>
              <a:rPr lang="en-US" dirty="0"/>
              <a:t>, </a:t>
            </a:r>
            <a:r>
              <a:rPr lang="en-US" dirty="0" err="1"/>
              <a:t>dielektrik</a:t>
            </a:r>
            <a:r>
              <a:rPr lang="en-US" dirty="0"/>
              <a:t> </a:t>
            </a:r>
            <a:r>
              <a:rPr lang="en-US" dirty="0" err="1"/>
              <a:t>sabiti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, </a:t>
            </a:r>
            <a:r>
              <a:rPr lang="en-US" dirty="0" err="1"/>
              <a:t>sınır</a:t>
            </a:r>
            <a:r>
              <a:rPr lang="en-US" dirty="0"/>
              <a:t> </a:t>
            </a:r>
            <a:r>
              <a:rPr lang="en-US" dirty="0" err="1"/>
              <a:t>potansiyel</a:t>
            </a:r>
            <a:r>
              <a:rPr lang="en-US" dirty="0"/>
              <a:t> </a:t>
            </a:r>
            <a:r>
              <a:rPr lang="en-US" dirty="0" err="1"/>
              <a:t>aralıkları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,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zararlı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MeCN</a:t>
            </a:r>
            <a:r>
              <a:rPr lang="en-US" dirty="0"/>
              <a:t>, DMF, NMP, DMSO, </a:t>
            </a:r>
            <a:r>
              <a:rPr lang="en-US" dirty="0" err="1"/>
              <a:t>sülfolan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çözücüler</a:t>
            </a:r>
            <a:r>
              <a:rPr lang="en-US" dirty="0"/>
              <a:t> </a:t>
            </a:r>
            <a:r>
              <a:rPr lang="en-US" dirty="0" err="1"/>
              <a:t>tercih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297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elektrokimyada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zorunluluklar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elektrokimyada</a:t>
            </a:r>
            <a:r>
              <a:rPr lang="en-US" dirty="0"/>
              <a:t> </a:t>
            </a:r>
            <a:r>
              <a:rPr lang="en-US" dirty="0" err="1"/>
              <a:t>çözleti</a:t>
            </a:r>
            <a:r>
              <a:rPr lang="en-US" dirty="0"/>
              <a:t> </a:t>
            </a:r>
            <a:r>
              <a:rPr lang="en-US" dirty="0" err="1"/>
              <a:t>ortamında</a:t>
            </a:r>
            <a:r>
              <a:rPr lang="en-US" dirty="0"/>
              <a:t> </a:t>
            </a:r>
            <a:r>
              <a:rPr lang="en-US" dirty="0" err="1"/>
              <a:t>gerçekleştirilen</a:t>
            </a:r>
            <a:r>
              <a:rPr lang="en-US" dirty="0"/>
              <a:t> </a:t>
            </a:r>
            <a:r>
              <a:rPr lang="en-US" dirty="0" err="1"/>
              <a:t>tepkimelerin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transferi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yürütülebilmesi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ortamın</a:t>
            </a:r>
            <a:r>
              <a:rPr lang="en-US" dirty="0"/>
              <a:t> </a:t>
            </a:r>
            <a:r>
              <a:rPr lang="en-US" dirty="0" err="1"/>
              <a:t>iletken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istenir</a:t>
            </a:r>
            <a:r>
              <a:rPr lang="en-US" dirty="0"/>
              <a:t>. </a:t>
            </a:r>
            <a:r>
              <a:rPr lang="en-US" dirty="0" err="1"/>
              <a:t>İletkenliği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elektrolitleri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 </a:t>
            </a:r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elektroliti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bileşikler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çözücülerde</a:t>
            </a:r>
            <a:r>
              <a:rPr lang="en-US" dirty="0"/>
              <a:t> </a:t>
            </a:r>
            <a:r>
              <a:rPr lang="en-US" dirty="0" err="1"/>
              <a:t>çözünen</a:t>
            </a:r>
            <a:r>
              <a:rPr lang="en-US" dirty="0"/>
              <a:t>, </a:t>
            </a:r>
            <a:r>
              <a:rPr lang="en-US" dirty="0" err="1"/>
              <a:t>sınır</a:t>
            </a:r>
            <a:r>
              <a:rPr lang="en-US" dirty="0"/>
              <a:t> </a:t>
            </a:r>
            <a:r>
              <a:rPr lang="en-US" dirty="0" err="1"/>
              <a:t>potansiyel</a:t>
            </a:r>
            <a:r>
              <a:rPr lang="en-US" dirty="0"/>
              <a:t> </a:t>
            </a:r>
            <a:r>
              <a:rPr lang="en-US" dirty="0" err="1"/>
              <a:t>aralıkları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, </a:t>
            </a:r>
            <a:r>
              <a:rPr lang="en-US" dirty="0" err="1"/>
              <a:t>kolay</a:t>
            </a:r>
            <a:r>
              <a:rPr lang="en-US" dirty="0"/>
              <a:t> </a:t>
            </a:r>
            <a:r>
              <a:rPr lang="en-US" dirty="0" err="1"/>
              <a:t>temin</a:t>
            </a:r>
            <a:r>
              <a:rPr lang="en-US" dirty="0"/>
              <a:t> </a:t>
            </a:r>
            <a:r>
              <a:rPr lang="en-US" dirty="0" err="1"/>
              <a:t>edilebilen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iyonların</a:t>
            </a:r>
            <a:r>
              <a:rPr lang="en-US" dirty="0"/>
              <a:t> </a:t>
            </a:r>
            <a:r>
              <a:rPr lang="en-US" dirty="0" err="1"/>
              <a:t>tuzlarıdır</a:t>
            </a:r>
            <a:r>
              <a:rPr lang="en-US" dirty="0"/>
              <a:t>. </a:t>
            </a:r>
            <a:r>
              <a:rPr lang="en-US" dirty="0" err="1"/>
              <a:t>Bunlar</a:t>
            </a:r>
            <a:r>
              <a:rPr lang="en-US" dirty="0"/>
              <a:t> </a:t>
            </a:r>
            <a:r>
              <a:rPr lang="en-US" dirty="0" err="1"/>
              <a:t>çoğunluka</a:t>
            </a:r>
            <a:r>
              <a:rPr lang="en-US" dirty="0"/>
              <a:t> </a:t>
            </a:r>
            <a:r>
              <a:rPr lang="en-US" dirty="0" err="1"/>
              <a:t>kuaterner</a:t>
            </a:r>
            <a:r>
              <a:rPr lang="en-US" dirty="0"/>
              <a:t> </a:t>
            </a:r>
            <a:r>
              <a:rPr lang="en-US" dirty="0" err="1"/>
              <a:t>amonyum</a:t>
            </a:r>
            <a:r>
              <a:rPr lang="en-US" dirty="0"/>
              <a:t> </a:t>
            </a:r>
            <a:r>
              <a:rPr lang="en-US" dirty="0" err="1"/>
              <a:t>iyonlarının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inorganik</a:t>
            </a:r>
            <a:r>
              <a:rPr lang="en-US" dirty="0"/>
              <a:t> </a:t>
            </a:r>
            <a:r>
              <a:rPr lang="en-US" dirty="0" err="1"/>
              <a:t>tuzlarıdır</a:t>
            </a:r>
            <a:r>
              <a:rPr lang="en-US" dirty="0"/>
              <a:t>. </a:t>
            </a:r>
            <a:r>
              <a:rPr lang="en-US" dirty="0" err="1"/>
              <a:t>Tetraalkil</a:t>
            </a:r>
            <a:r>
              <a:rPr lang="en-US" dirty="0"/>
              <a:t> </a:t>
            </a:r>
            <a:r>
              <a:rPr lang="en-US" dirty="0" err="1"/>
              <a:t>amonyum</a:t>
            </a:r>
            <a:r>
              <a:rPr lang="en-US" dirty="0"/>
              <a:t> </a:t>
            </a:r>
            <a:r>
              <a:rPr lang="en-US" dirty="0" err="1"/>
              <a:t>tetrafloroborat</a:t>
            </a:r>
            <a:r>
              <a:rPr lang="en-US" dirty="0"/>
              <a:t>, </a:t>
            </a:r>
            <a:r>
              <a:rPr lang="en-US" dirty="0" err="1"/>
              <a:t>hekzaflorofosfonat</a:t>
            </a:r>
            <a:r>
              <a:rPr lang="en-US" dirty="0"/>
              <a:t> </a:t>
            </a:r>
            <a:r>
              <a:rPr lang="en-US" dirty="0" err="1"/>
              <a:t>tuzları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halojenli</a:t>
            </a:r>
            <a:r>
              <a:rPr lang="en-US" dirty="0"/>
              <a:t> </a:t>
            </a:r>
            <a:r>
              <a:rPr lang="en-US" dirty="0" err="1"/>
              <a:t>tuzları</a:t>
            </a:r>
            <a:r>
              <a:rPr lang="en-US" dirty="0"/>
              <a:t> </a:t>
            </a:r>
            <a:r>
              <a:rPr lang="en-US" dirty="0" err="1"/>
              <a:t>örnek</a:t>
            </a:r>
            <a:r>
              <a:rPr lang="en-US" dirty="0"/>
              <a:t> </a:t>
            </a:r>
            <a:r>
              <a:rPr lang="en-US" dirty="0" err="1"/>
              <a:t>verilebilir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741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elektrokimyada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zorunluluklar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Elektrot</a:t>
            </a:r>
            <a:r>
              <a:rPr lang="en-US" dirty="0"/>
              <a:t> </a:t>
            </a:r>
            <a:r>
              <a:rPr lang="en-US" dirty="0" err="1"/>
              <a:t>malzemeleri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hem </a:t>
            </a:r>
            <a:r>
              <a:rPr lang="en-US" dirty="0" err="1"/>
              <a:t>anot</a:t>
            </a:r>
            <a:r>
              <a:rPr lang="en-US" dirty="0"/>
              <a:t> hem de </a:t>
            </a:r>
            <a:r>
              <a:rPr lang="en-US" dirty="0" err="1"/>
              <a:t>katot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metaller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grafit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 </a:t>
            </a:r>
            <a:r>
              <a:rPr lang="en-US" dirty="0" err="1"/>
              <a:t>Elektrot</a:t>
            </a:r>
            <a:r>
              <a:rPr lang="en-US" dirty="0"/>
              <a:t> </a:t>
            </a:r>
            <a:r>
              <a:rPr lang="en-US" dirty="0" err="1"/>
              <a:t>malzemelerinin</a:t>
            </a:r>
            <a:r>
              <a:rPr lang="en-US" dirty="0"/>
              <a:t> </a:t>
            </a:r>
            <a:r>
              <a:rPr lang="en-US" dirty="0" err="1"/>
              <a:t>dayanıklı</a:t>
            </a:r>
            <a:r>
              <a:rPr lang="en-US" dirty="0"/>
              <a:t> </a:t>
            </a:r>
            <a:r>
              <a:rPr lang="en-US" dirty="0" err="1"/>
              <a:t>olmaları</a:t>
            </a:r>
            <a:r>
              <a:rPr lang="en-US" dirty="0"/>
              <a:t>, </a:t>
            </a:r>
            <a:r>
              <a:rPr lang="en-US" dirty="0" err="1"/>
              <a:t>kolay</a:t>
            </a:r>
            <a:r>
              <a:rPr lang="en-US" dirty="0"/>
              <a:t> </a:t>
            </a:r>
            <a:r>
              <a:rPr lang="en-US" dirty="0" err="1"/>
              <a:t>işlenebilir</a:t>
            </a:r>
            <a:r>
              <a:rPr lang="en-US" dirty="0"/>
              <a:t> </a:t>
            </a:r>
            <a:r>
              <a:rPr lang="en-US" dirty="0" err="1"/>
              <a:t>olmaları</a:t>
            </a:r>
            <a:r>
              <a:rPr lang="en-US" dirty="0"/>
              <a:t> </a:t>
            </a:r>
            <a:r>
              <a:rPr lang="en-US" dirty="0" err="1"/>
              <a:t>aranılan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özellikleridir</a:t>
            </a:r>
            <a:r>
              <a:rPr lang="en-US" dirty="0"/>
              <a:t>. </a:t>
            </a:r>
          </a:p>
          <a:p>
            <a:r>
              <a:rPr lang="en-US" dirty="0" err="1"/>
              <a:t>Referans</a:t>
            </a:r>
            <a:r>
              <a:rPr lang="en-US" dirty="0"/>
              <a:t> </a:t>
            </a:r>
            <a:r>
              <a:rPr lang="en-US" dirty="0" err="1"/>
              <a:t>elektrot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Ag/Ag+ </a:t>
            </a:r>
            <a:r>
              <a:rPr lang="en-US" dirty="0" err="1"/>
              <a:t>elektrodu</a:t>
            </a:r>
            <a:r>
              <a:rPr lang="en-US" dirty="0"/>
              <a:t> </a:t>
            </a:r>
            <a:r>
              <a:rPr lang="en-US" dirty="0" err="1"/>
              <a:t>tercih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Ders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konular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kapsamlı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/>
              <a:t> verilen</a:t>
            </a:r>
            <a:r>
              <a:rPr lang="en-US" dirty="0"/>
              <a:t> </a:t>
            </a:r>
            <a:r>
              <a:rPr lang="en-US" dirty="0" err="1"/>
              <a:t>kaynaklardan</a:t>
            </a:r>
            <a:r>
              <a:rPr lang="en-US" dirty="0"/>
              <a:t> </a:t>
            </a:r>
            <a:r>
              <a:rPr lang="en-US" dirty="0" err="1"/>
              <a:t>anlatılmaktadır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054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261653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61671"/>
            <a:ext cx="9905999" cy="4798031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 err="1"/>
              <a:t>Konular</a:t>
            </a:r>
            <a:endParaRPr lang="en-US" sz="2600" b="1" dirty="0"/>
          </a:p>
          <a:p>
            <a:pPr lvl="0"/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tarihçe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elektrokimyanın</a:t>
            </a:r>
            <a:r>
              <a:rPr lang="en-US" dirty="0"/>
              <a:t> </a:t>
            </a:r>
            <a:r>
              <a:rPr lang="en-US" dirty="0" err="1"/>
              <a:t>gelişimi</a:t>
            </a:r>
            <a:endParaRPr lang="en-US" dirty="0"/>
          </a:p>
          <a:p>
            <a:pPr lvl="0"/>
            <a:r>
              <a:rPr lang="en-US" dirty="0" err="1"/>
              <a:t>Elektrokimyasal</a:t>
            </a:r>
            <a:r>
              <a:rPr lang="en-US" dirty="0"/>
              <a:t> </a:t>
            </a:r>
            <a:r>
              <a:rPr lang="en-US" dirty="0" err="1"/>
              <a:t>teknikler</a:t>
            </a:r>
            <a:r>
              <a:rPr lang="en-US" dirty="0"/>
              <a:t>,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elektrot</a:t>
            </a:r>
            <a:r>
              <a:rPr lang="en-US" dirty="0"/>
              <a:t> </a:t>
            </a:r>
            <a:r>
              <a:rPr lang="en-US" dirty="0" err="1"/>
              <a:t>sistemleri</a:t>
            </a:r>
            <a:r>
              <a:rPr lang="en-US" dirty="0"/>
              <a:t>, </a:t>
            </a:r>
          </a:p>
          <a:p>
            <a:pPr lvl="0"/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sentezde</a:t>
            </a:r>
            <a:r>
              <a:rPr lang="en-US" dirty="0"/>
              <a:t>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elektrokimyasal</a:t>
            </a:r>
            <a:r>
              <a:rPr lang="en-US" dirty="0"/>
              <a:t> </a:t>
            </a:r>
            <a:r>
              <a:rPr lang="en-US" dirty="0" err="1"/>
              <a:t>yöntemler</a:t>
            </a:r>
            <a:endParaRPr lang="en-US" dirty="0"/>
          </a:p>
          <a:p>
            <a:pPr lvl="1"/>
            <a:r>
              <a:rPr lang="en-US" dirty="0" err="1"/>
              <a:t>Voltammetri</a:t>
            </a:r>
            <a:r>
              <a:rPr lang="en-US" dirty="0"/>
              <a:t>, CV, </a:t>
            </a:r>
            <a:r>
              <a:rPr lang="en-US" dirty="0" err="1"/>
              <a:t>kulometri</a:t>
            </a:r>
            <a:r>
              <a:rPr lang="en-US" dirty="0"/>
              <a:t>, </a:t>
            </a:r>
            <a:r>
              <a:rPr lang="en-US" dirty="0" err="1"/>
              <a:t>polorografi</a:t>
            </a:r>
            <a:r>
              <a:rPr lang="en-US" dirty="0"/>
              <a:t> vs.</a:t>
            </a:r>
          </a:p>
          <a:p>
            <a:pPr lvl="1"/>
            <a:r>
              <a:rPr lang="en-US" dirty="0" err="1"/>
              <a:t>Kontrollü</a:t>
            </a:r>
            <a:r>
              <a:rPr lang="en-US" dirty="0"/>
              <a:t> </a:t>
            </a:r>
            <a:r>
              <a:rPr lang="en-US" dirty="0" err="1"/>
              <a:t>potansiyel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akım</a:t>
            </a:r>
            <a:r>
              <a:rPr lang="en-US" dirty="0"/>
              <a:t> </a:t>
            </a:r>
            <a:r>
              <a:rPr lang="en-US" dirty="0" err="1"/>
              <a:t>elektrolizi</a:t>
            </a:r>
            <a:endParaRPr lang="en-US" dirty="0"/>
          </a:p>
          <a:p>
            <a:pPr lvl="0"/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elektrokimyade</a:t>
            </a:r>
            <a:r>
              <a:rPr lang="en-US" dirty="0"/>
              <a:t> </a:t>
            </a:r>
            <a:r>
              <a:rPr lang="en-US" dirty="0" err="1"/>
              <a:t>çözücüler</a:t>
            </a:r>
            <a:r>
              <a:rPr lang="en-US" dirty="0"/>
              <a:t>, </a:t>
            </a:r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elektrolitleri</a:t>
            </a:r>
            <a:r>
              <a:rPr lang="en-US" dirty="0"/>
              <a:t>, </a:t>
            </a:r>
            <a:r>
              <a:rPr lang="en-US" dirty="0" err="1"/>
              <a:t>elektrotlar</a:t>
            </a:r>
            <a:r>
              <a:rPr lang="en-US" dirty="0"/>
              <a:t>, </a:t>
            </a:r>
            <a:r>
              <a:rPr lang="en-US" dirty="0" err="1"/>
              <a:t>hücreler</a:t>
            </a:r>
            <a:endParaRPr lang="en-US" dirty="0"/>
          </a:p>
          <a:p>
            <a:pPr lvl="0"/>
            <a:r>
              <a:rPr lang="en-US" dirty="0" err="1"/>
              <a:t>Elektroorganik</a:t>
            </a:r>
            <a:r>
              <a:rPr lang="en-US" dirty="0"/>
              <a:t> 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tepkimeleri</a:t>
            </a:r>
            <a:endParaRPr lang="en-US" dirty="0"/>
          </a:p>
          <a:p>
            <a:pPr lvl="1"/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tepkimeler</a:t>
            </a:r>
            <a:endParaRPr lang="en-US" dirty="0"/>
          </a:p>
          <a:p>
            <a:pPr lvl="1"/>
            <a:r>
              <a:rPr lang="en-US" dirty="0" err="1"/>
              <a:t>Anodik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tepkimeler</a:t>
            </a:r>
            <a:endParaRPr lang="en-US" dirty="0"/>
          </a:p>
          <a:p>
            <a:pPr lvl="0"/>
            <a:r>
              <a:rPr lang="en-US" dirty="0" err="1"/>
              <a:t>Elektroorganik</a:t>
            </a:r>
            <a:r>
              <a:rPr lang="en-US" dirty="0"/>
              <a:t> </a:t>
            </a:r>
            <a:r>
              <a:rPr lang="en-US" dirty="0" err="1"/>
              <a:t>sentezin</a:t>
            </a:r>
            <a:r>
              <a:rPr lang="en-US" dirty="0"/>
              <a:t> </a:t>
            </a:r>
            <a:r>
              <a:rPr lang="en-US" dirty="0" err="1"/>
              <a:t>endüstriyel</a:t>
            </a:r>
            <a:r>
              <a:rPr lang="en-US" dirty="0"/>
              <a:t> </a:t>
            </a:r>
            <a:r>
              <a:rPr lang="en-US" dirty="0" err="1"/>
              <a:t>uygulamaları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449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62363"/>
            <a:ext cx="9905999" cy="4756935"/>
          </a:xfrm>
        </p:spPr>
        <p:txBody>
          <a:bodyPr>
            <a:normAutofit/>
          </a:bodyPr>
          <a:lstStyle/>
          <a:p>
            <a:r>
              <a:rPr lang="en-US" sz="2600" dirty="0"/>
              <a:t>Bu </a:t>
            </a:r>
            <a:r>
              <a:rPr lang="en-US" sz="2600" dirty="0" err="1"/>
              <a:t>ders</a:t>
            </a:r>
            <a:r>
              <a:rPr lang="en-US" sz="2600" dirty="0"/>
              <a:t> </a:t>
            </a:r>
            <a:r>
              <a:rPr lang="en-US" sz="2600" dirty="0" err="1"/>
              <a:t>içerisinde</a:t>
            </a:r>
            <a:r>
              <a:rPr lang="en-US" sz="2600" dirty="0"/>
              <a:t> 3 </a:t>
            </a:r>
            <a:r>
              <a:rPr lang="en-US" sz="2600" dirty="0" err="1"/>
              <a:t>haftalık</a:t>
            </a:r>
            <a:r>
              <a:rPr lang="en-US" sz="2600" dirty="0"/>
              <a:t> </a:t>
            </a:r>
            <a:r>
              <a:rPr lang="en-US" sz="2600" dirty="0" err="1"/>
              <a:t>bir</a:t>
            </a:r>
            <a:r>
              <a:rPr lang="en-US" sz="2600" dirty="0"/>
              <a:t> </a:t>
            </a:r>
            <a:r>
              <a:rPr lang="en-US" sz="2600" dirty="0" err="1"/>
              <a:t>süre</a:t>
            </a:r>
            <a:r>
              <a:rPr lang="en-US" sz="2600" dirty="0"/>
              <a:t> </a:t>
            </a:r>
            <a:r>
              <a:rPr lang="en-US" sz="2600" dirty="0" err="1"/>
              <a:t>içerisinde</a:t>
            </a:r>
            <a:r>
              <a:rPr lang="en-US" sz="2600" dirty="0"/>
              <a:t> </a:t>
            </a:r>
            <a:r>
              <a:rPr lang="en-US" sz="2600" dirty="0" err="1"/>
              <a:t>organik</a:t>
            </a:r>
            <a:r>
              <a:rPr lang="en-US" sz="2600" dirty="0"/>
              <a:t> </a:t>
            </a:r>
            <a:r>
              <a:rPr lang="en-US" sz="2600" dirty="0" err="1"/>
              <a:t>kimyada</a:t>
            </a:r>
            <a:r>
              <a:rPr lang="en-US" sz="2600" dirty="0"/>
              <a:t> </a:t>
            </a:r>
            <a:r>
              <a:rPr lang="en-US" sz="2600" dirty="0" err="1"/>
              <a:t>bir</a:t>
            </a:r>
            <a:r>
              <a:rPr lang="en-US" sz="2600" dirty="0"/>
              <a:t> alt </a:t>
            </a:r>
            <a:r>
              <a:rPr lang="en-US" sz="2600" dirty="0" err="1"/>
              <a:t>alan</a:t>
            </a:r>
            <a:r>
              <a:rPr lang="en-US" sz="2600" dirty="0"/>
              <a:t> </a:t>
            </a:r>
            <a:r>
              <a:rPr lang="en-US" sz="2600" dirty="0" err="1"/>
              <a:t>olan</a:t>
            </a:r>
            <a:r>
              <a:rPr lang="en-US" sz="2600" dirty="0"/>
              <a:t> </a:t>
            </a:r>
            <a:r>
              <a:rPr lang="en-US" sz="2600" dirty="0" err="1"/>
              <a:t>organik</a:t>
            </a:r>
            <a:r>
              <a:rPr lang="en-US" sz="2600" dirty="0"/>
              <a:t> </a:t>
            </a:r>
            <a:r>
              <a:rPr lang="en-US" sz="2600" dirty="0" err="1"/>
              <a:t>elektrokimya</a:t>
            </a:r>
            <a:r>
              <a:rPr lang="en-US" sz="2600" dirty="0"/>
              <a:t> </a:t>
            </a:r>
            <a:r>
              <a:rPr lang="en-US" sz="2600" dirty="0" err="1"/>
              <a:t>özet</a:t>
            </a:r>
            <a:r>
              <a:rPr lang="en-US" sz="2600" dirty="0"/>
              <a:t> </a:t>
            </a:r>
            <a:r>
              <a:rPr lang="en-US" sz="2600" dirty="0" err="1"/>
              <a:t>olarak</a:t>
            </a:r>
            <a:r>
              <a:rPr lang="en-US" sz="2600" dirty="0"/>
              <a:t> </a:t>
            </a:r>
            <a:r>
              <a:rPr lang="en-US" sz="2600" dirty="0" err="1"/>
              <a:t>verilecektir</a:t>
            </a:r>
            <a:r>
              <a:rPr lang="en-US" sz="2600" dirty="0"/>
              <a:t>. Bu </a:t>
            </a:r>
            <a:r>
              <a:rPr lang="en-US" sz="2600" dirty="0" err="1"/>
              <a:t>sunumlarda</a:t>
            </a:r>
            <a:r>
              <a:rPr lang="en-US" sz="2600" dirty="0"/>
              <a:t> </a:t>
            </a:r>
            <a:r>
              <a:rPr lang="en-US" sz="2600" dirty="0" err="1"/>
              <a:t>çok</a:t>
            </a:r>
            <a:r>
              <a:rPr lang="en-US" sz="2600" dirty="0"/>
              <a:t> </a:t>
            </a:r>
            <a:r>
              <a:rPr lang="en-US" sz="2600" dirty="0" err="1"/>
              <a:t>fazla</a:t>
            </a:r>
            <a:r>
              <a:rPr lang="en-US" sz="2600" dirty="0"/>
              <a:t> </a:t>
            </a:r>
            <a:r>
              <a:rPr lang="en-US" sz="2600" dirty="0" err="1"/>
              <a:t>ayrıntı</a:t>
            </a:r>
            <a:r>
              <a:rPr lang="en-US" sz="2600" dirty="0"/>
              <a:t> </a:t>
            </a:r>
            <a:r>
              <a:rPr lang="en-US" sz="2600" dirty="0" err="1"/>
              <a:t>yer</a:t>
            </a:r>
            <a:r>
              <a:rPr lang="en-US" sz="2600" dirty="0"/>
              <a:t> </a:t>
            </a:r>
            <a:r>
              <a:rPr lang="en-US" sz="2600" dirty="0" err="1"/>
              <a:t>almamakta</a:t>
            </a:r>
            <a:r>
              <a:rPr lang="en-US" sz="2600" dirty="0"/>
              <a:t> </a:t>
            </a:r>
            <a:r>
              <a:rPr lang="en-US" sz="2600" dirty="0" err="1"/>
              <a:t>olup</a:t>
            </a:r>
            <a:r>
              <a:rPr lang="en-US" sz="2600" dirty="0"/>
              <a:t>, </a:t>
            </a:r>
            <a:r>
              <a:rPr lang="en-US" sz="2600" dirty="0" err="1"/>
              <a:t>kapsamlı</a:t>
            </a:r>
            <a:r>
              <a:rPr lang="en-US" sz="2600" dirty="0"/>
              <a:t> </a:t>
            </a:r>
            <a:r>
              <a:rPr lang="en-US" sz="2600" dirty="0" err="1"/>
              <a:t>bilgi</a:t>
            </a:r>
            <a:r>
              <a:rPr lang="en-US" sz="2600" dirty="0"/>
              <a:t> </a:t>
            </a:r>
            <a:r>
              <a:rPr lang="en-US" sz="2600" dirty="0" err="1"/>
              <a:t>isteyen</a:t>
            </a:r>
            <a:r>
              <a:rPr lang="en-US" sz="2600" dirty="0"/>
              <a:t> </a:t>
            </a:r>
            <a:r>
              <a:rPr lang="en-US" sz="2600" dirty="0" err="1"/>
              <a:t>öğrencilerin</a:t>
            </a:r>
            <a:r>
              <a:rPr lang="en-US" sz="2600" dirty="0"/>
              <a:t> </a:t>
            </a:r>
            <a:r>
              <a:rPr lang="en-US" sz="2600" dirty="0" err="1"/>
              <a:t>altta</a:t>
            </a:r>
            <a:r>
              <a:rPr lang="en-US" sz="2600" dirty="0"/>
              <a:t> </a:t>
            </a:r>
            <a:r>
              <a:rPr lang="en-US" sz="2600" dirty="0" err="1"/>
              <a:t>verilen</a:t>
            </a:r>
            <a:r>
              <a:rPr lang="en-US" sz="2600" dirty="0"/>
              <a:t> </a:t>
            </a:r>
            <a:r>
              <a:rPr lang="en-US" sz="2600" dirty="0" err="1"/>
              <a:t>kaynaklardan</a:t>
            </a:r>
            <a:r>
              <a:rPr lang="en-US" sz="2600" dirty="0"/>
              <a:t> </a:t>
            </a:r>
            <a:r>
              <a:rPr lang="en-US" sz="2600" dirty="0" err="1"/>
              <a:t>yararlanmaları</a:t>
            </a:r>
            <a:r>
              <a:rPr lang="en-US" sz="2600" dirty="0"/>
              <a:t> </a:t>
            </a:r>
            <a:r>
              <a:rPr lang="en-US" sz="2600" dirty="0" err="1"/>
              <a:t>tavsiye</a:t>
            </a:r>
            <a:r>
              <a:rPr lang="en-US" sz="2600" dirty="0"/>
              <a:t> </a:t>
            </a:r>
            <a:r>
              <a:rPr lang="en-US" sz="2600" dirty="0" err="1"/>
              <a:t>edilir</a:t>
            </a:r>
            <a:r>
              <a:rPr lang="en-US" sz="2600" dirty="0"/>
              <a:t>.</a:t>
            </a:r>
          </a:p>
          <a:p>
            <a:r>
              <a:rPr lang="en-US" dirty="0" err="1"/>
              <a:t>Kaynaklar</a:t>
            </a:r>
            <a:r>
              <a:rPr lang="en-US" dirty="0"/>
              <a:t>:</a:t>
            </a:r>
          </a:p>
          <a:p>
            <a:pPr lvl="0"/>
            <a:r>
              <a:rPr lang="en-US" dirty="0"/>
              <a:t>A. J. Fry; Synthetic </a:t>
            </a:r>
            <a:r>
              <a:rPr lang="en-US" dirty="0" err="1"/>
              <a:t>Organik</a:t>
            </a:r>
            <a:r>
              <a:rPr lang="en-US" dirty="0"/>
              <a:t> Electrochemistry, Wiley-</a:t>
            </a:r>
            <a:r>
              <a:rPr lang="en-US" dirty="0" err="1"/>
              <a:t>Interscience</a:t>
            </a:r>
            <a:r>
              <a:rPr lang="en-US" dirty="0"/>
              <a:t>, 1988.</a:t>
            </a:r>
          </a:p>
          <a:p>
            <a:pPr lvl="0"/>
            <a:r>
              <a:rPr lang="en-US" dirty="0"/>
              <a:t>M.M. </a:t>
            </a:r>
            <a:r>
              <a:rPr lang="en-US" dirty="0" err="1"/>
              <a:t>Baizer</a:t>
            </a:r>
            <a:r>
              <a:rPr lang="en-US" dirty="0"/>
              <a:t> and H. Lund, </a:t>
            </a:r>
            <a:r>
              <a:rPr lang="en-US" dirty="0" err="1"/>
              <a:t>Organik</a:t>
            </a:r>
            <a:r>
              <a:rPr lang="en-US" dirty="0"/>
              <a:t> Electrochemistry, Marcel-Dekker, 1991.</a:t>
            </a:r>
          </a:p>
          <a:p>
            <a:pPr lvl="0"/>
            <a:r>
              <a:rPr lang="en-US" dirty="0"/>
              <a:t>J. </a:t>
            </a:r>
            <a:r>
              <a:rPr lang="en-US" dirty="0" err="1"/>
              <a:t>Volke</a:t>
            </a:r>
            <a:r>
              <a:rPr lang="en-US" dirty="0"/>
              <a:t> and F. </a:t>
            </a:r>
            <a:r>
              <a:rPr lang="en-US" dirty="0" err="1"/>
              <a:t>Liska</a:t>
            </a:r>
            <a:r>
              <a:rPr lang="en-US" dirty="0"/>
              <a:t>, Electrochemistry in </a:t>
            </a:r>
            <a:r>
              <a:rPr lang="en-US" dirty="0" err="1"/>
              <a:t>Organik</a:t>
            </a:r>
            <a:r>
              <a:rPr lang="en-US" dirty="0"/>
              <a:t> Synthesis, Springer, 1994.</a:t>
            </a:r>
          </a:p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842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94346"/>
            <a:ext cx="9905999" cy="4786598"/>
          </a:xfrm>
        </p:spPr>
        <p:txBody>
          <a:bodyPr>
            <a:normAutofit/>
          </a:bodyPr>
          <a:lstStyle/>
          <a:p>
            <a:r>
              <a:rPr lang="en-US" dirty="0" err="1"/>
              <a:t>Tarihsel</a:t>
            </a:r>
            <a:r>
              <a:rPr lang="en-US" dirty="0"/>
              <a:t> </a:t>
            </a:r>
            <a:r>
              <a:rPr lang="en-US" dirty="0" err="1"/>
              <a:t>gelişim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konunun</a:t>
            </a:r>
            <a:r>
              <a:rPr lang="en-US" dirty="0"/>
              <a:t> </a:t>
            </a:r>
            <a:r>
              <a:rPr lang="en-US" dirty="0" err="1"/>
              <a:t>önemi</a:t>
            </a:r>
            <a:endParaRPr lang="en-US" dirty="0"/>
          </a:p>
          <a:p>
            <a:r>
              <a:rPr lang="en-US" dirty="0" err="1"/>
              <a:t>Elektrokimyanın</a:t>
            </a:r>
            <a:r>
              <a:rPr lang="en-US" dirty="0"/>
              <a:t> </a:t>
            </a:r>
            <a:r>
              <a:rPr lang="en-US" dirty="0" err="1"/>
              <a:t>keşfedilmesi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kimyada</a:t>
            </a:r>
            <a:r>
              <a:rPr lang="en-US" dirty="0"/>
              <a:t> </a:t>
            </a:r>
            <a:r>
              <a:rPr lang="en-US" dirty="0" err="1"/>
              <a:t>kullanılması</a:t>
            </a:r>
            <a:r>
              <a:rPr lang="en-US" dirty="0"/>
              <a:t> 1800’lü </a:t>
            </a:r>
            <a:r>
              <a:rPr lang="en-US" dirty="0" err="1"/>
              <a:t>yıllara</a:t>
            </a:r>
            <a:r>
              <a:rPr lang="en-US" dirty="0"/>
              <a:t> </a:t>
            </a:r>
            <a:r>
              <a:rPr lang="en-US" dirty="0" err="1"/>
              <a:t>dayanır</a:t>
            </a:r>
            <a:r>
              <a:rPr lang="en-US" dirty="0"/>
              <a:t>.</a:t>
            </a:r>
          </a:p>
          <a:p>
            <a:r>
              <a:rPr lang="en-US" dirty="0"/>
              <a:t>Kolbe </a:t>
            </a:r>
            <a:r>
              <a:rPr lang="en-US" dirty="0" err="1"/>
              <a:t>elektrolizi</a:t>
            </a:r>
            <a:r>
              <a:rPr lang="en-US" dirty="0"/>
              <a:t> (1834)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alanda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ilktir</a:t>
            </a:r>
            <a:r>
              <a:rPr lang="en-US" dirty="0"/>
              <a:t>.</a:t>
            </a:r>
          </a:p>
          <a:p>
            <a:r>
              <a:rPr lang="en-US" dirty="0"/>
              <a:t>Faraday </a:t>
            </a:r>
            <a:r>
              <a:rPr lang="en-US" dirty="0" err="1"/>
              <a:t>yasalarının</a:t>
            </a:r>
            <a:r>
              <a:rPr lang="en-US" dirty="0"/>
              <a:t> 1832-1833 </a:t>
            </a:r>
            <a:r>
              <a:rPr lang="en-US" dirty="0" err="1"/>
              <a:t>yıllarında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konmuştur</a:t>
            </a:r>
            <a:r>
              <a:rPr lang="en-US" dirty="0"/>
              <a:t>. </a:t>
            </a:r>
          </a:p>
          <a:p>
            <a:r>
              <a:rPr lang="en-US" dirty="0"/>
              <a:t>1960’lı </a:t>
            </a:r>
            <a:r>
              <a:rPr lang="en-US" dirty="0" err="1"/>
              <a:t>yıllara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sulu</a:t>
            </a:r>
            <a:r>
              <a:rPr lang="en-US" dirty="0"/>
              <a:t> </a:t>
            </a:r>
            <a:r>
              <a:rPr lang="en-US" dirty="0" err="1"/>
              <a:t>çözelti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/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çözücü</a:t>
            </a:r>
            <a:r>
              <a:rPr lang="en-US" dirty="0"/>
              <a:t> </a:t>
            </a:r>
            <a:r>
              <a:rPr lang="en-US" dirty="0" err="1"/>
              <a:t>karışımlarında</a:t>
            </a:r>
            <a:r>
              <a:rPr lang="en-US" dirty="0"/>
              <a:t> </a:t>
            </a:r>
            <a:r>
              <a:rPr lang="en-US" dirty="0" err="1"/>
              <a:t>kısıtlı</a:t>
            </a:r>
            <a:r>
              <a:rPr lang="en-US" dirty="0"/>
              <a:t> </a:t>
            </a:r>
            <a:r>
              <a:rPr lang="en-US" dirty="0" err="1"/>
              <a:t>miktarda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tepkimesi</a:t>
            </a:r>
            <a:r>
              <a:rPr lang="en-US" dirty="0"/>
              <a:t> </a:t>
            </a:r>
            <a:r>
              <a:rPr lang="en-US" dirty="0" err="1"/>
              <a:t>gerçekleştirilebilmiştir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8330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94346"/>
            <a:ext cx="9905999" cy="4786598"/>
          </a:xfrm>
        </p:spPr>
        <p:txBody>
          <a:bodyPr>
            <a:normAutofit/>
          </a:bodyPr>
          <a:lstStyle/>
          <a:p>
            <a:r>
              <a:rPr lang="en-US" dirty="0"/>
              <a:t>Manuel M. </a:t>
            </a:r>
            <a:r>
              <a:rPr lang="en-US" dirty="0" err="1"/>
              <a:t>Baizer’ın</a:t>
            </a:r>
            <a:r>
              <a:rPr lang="en-US" dirty="0"/>
              <a:t> ilk </a:t>
            </a:r>
            <a:r>
              <a:rPr lang="en-US" dirty="0" err="1"/>
              <a:t>defa</a:t>
            </a:r>
            <a:r>
              <a:rPr lang="en-US" dirty="0"/>
              <a:t> polar aprotic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çözücüde</a:t>
            </a:r>
            <a:r>
              <a:rPr lang="en-US" dirty="0"/>
              <a:t> (DMF) </a:t>
            </a:r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elektroliti</a:t>
            </a:r>
            <a:r>
              <a:rPr lang="en-US" dirty="0"/>
              <a:t> (TBAOTs) </a:t>
            </a:r>
            <a:r>
              <a:rPr lang="en-US" dirty="0" err="1"/>
              <a:t>kullanarak</a:t>
            </a:r>
            <a:r>
              <a:rPr lang="en-US" dirty="0"/>
              <a:t>, </a:t>
            </a:r>
            <a:r>
              <a:rPr lang="en-US" dirty="0" err="1"/>
              <a:t>elektrolizle</a:t>
            </a:r>
            <a:r>
              <a:rPr lang="en-US" dirty="0"/>
              <a:t> </a:t>
            </a:r>
            <a:r>
              <a:rPr lang="en-US" dirty="0" err="1"/>
              <a:t>yaklaşık</a:t>
            </a:r>
            <a:r>
              <a:rPr lang="en-US" dirty="0"/>
              <a:t> %100 </a:t>
            </a:r>
            <a:r>
              <a:rPr lang="en-US" dirty="0" err="1"/>
              <a:t>verimle</a:t>
            </a:r>
            <a:r>
              <a:rPr lang="en-US" dirty="0"/>
              <a:t> </a:t>
            </a:r>
            <a:r>
              <a:rPr lang="en-US" dirty="0" err="1"/>
              <a:t>akrilonitirilden</a:t>
            </a:r>
            <a:r>
              <a:rPr lang="en-US" dirty="0"/>
              <a:t> </a:t>
            </a:r>
            <a:r>
              <a:rPr lang="en-US" dirty="0" err="1"/>
              <a:t>adiponitril</a:t>
            </a:r>
            <a:r>
              <a:rPr lang="en-US" dirty="0"/>
              <a:t> </a:t>
            </a:r>
            <a:r>
              <a:rPr lang="en-US" dirty="0" err="1"/>
              <a:t>eldesi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elektrokimyanın</a:t>
            </a:r>
            <a:r>
              <a:rPr lang="en-US" dirty="0"/>
              <a:t> </a:t>
            </a:r>
            <a:r>
              <a:rPr lang="en-US" dirty="0" err="1"/>
              <a:t>gelişimi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mihenk</a:t>
            </a:r>
            <a:r>
              <a:rPr lang="en-US" dirty="0"/>
              <a:t> </a:t>
            </a:r>
            <a:r>
              <a:rPr lang="en-US" dirty="0" err="1"/>
              <a:t>taşı</a:t>
            </a:r>
            <a:r>
              <a:rPr lang="en-US" dirty="0"/>
              <a:t> </a:t>
            </a:r>
            <a:r>
              <a:rPr lang="en-US" dirty="0" err="1"/>
              <a:t>olmuştur</a:t>
            </a:r>
            <a:endParaRPr lang="en-US" dirty="0"/>
          </a:p>
          <a:p>
            <a:r>
              <a:rPr lang="en-US" dirty="0"/>
              <a:t>Bu </a:t>
            </a:r>
            <a:r>
              <a:rPr lang="en-US" dirty="0" err="1"/>
              <a:t>tarihten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elektrolitik</a:t>
            </a:r>
            <a:r>
              <a:rPr lang="en-US" dirty="0"/>
              <a:t> </a:t>
            </a:r>
            <a:r>
              <a:rPr lang="en-US" dirty="0" err="1"/>
              <a:t>çözeltilerde</a:t>
            </a:r>
            <a:r>
              <a:rPr lang="en-US" dirty="0"/>
              <a:t> </a:t>
            </a:r>
            <a:r>
              <a:rPr lang="en-US" dirty="0" err="1"/>
              <a:t>yüzlerce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bileşiğin</a:t>
            </a:r>
            <a:r>
              <a:rPr lang="en-US" dirty="0"/>
              <a:t> </a:t>
            </a:r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anodik</a:t>
            </a:r>
            <a:r>
              <a:rPr lang="en-US" dirty="0"/>
              <a:t> </a:t>
            </a:r>
            <a:r>
              <a:rPr lang="en-US" dirty="0" err="1"/>
              <a:t>elektrokimyasal</a:t>
            </a:r>
            <a:r>
              <a:rPr lang="en-US" dirty="0"/>
              <a:t> </a:t>
            </a:r>
            <a:r>
              <a:rPr lang="en-US" dirty="0" err="1"/>
              <a:t>davranışı</a:t>
            </a:r>
            <a:r>
              <a:rPr lang="en-US" dirty="0"/>
              <a:t> </a:t>
            </a:r>
            <a:r>
              <a:rPr lang="en-US" dirty="0" err="1"/>
              <a:t>araştırılmış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eşsiz</a:t>
            </a:r>
            <a:r>
              <a:rPr lang="en-US" dirty="0"/>
              <a:t> </a:t>
            </a:r>
            <a:r>
              <a:rPr lang="en-US" dirty="0" err="1"/>
              <a:t>sentetik</a:t>
            </a:r>
            <a:r>
              <a:rPr lang="en-US" dirty="0"/>
              <a:t> </a:t>
            </a:r>
            <a:r>
              <a:rPr lang="en-US" dirty="0" err="1"/>
              <a:t>yöntem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konmuştur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2361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94346"/>
            <a:ext cx="9905999" cy="4786598"/>
          </a:xfrm>
        </p:spPr>
        <p:txBody>
          <a:bodyPr>
            <a:normAutofit/>
          </a:bodyPr>
          <a:lstStyle/>
          <a:p>
            <a:r>
              <a:rPr lang="en-US" dirty="0" err="1"/>
              <a:t>Elektrokimyasal</a:t>
            </a:r>
            <a:r>
              <a:rPr lang="en-US" dirty="0"/>
              <a:t> </a:t>
            </a:r>
            <a:r>
              <a:rPr lang="en-US" dirty="0" err="1"/>
              <a:t>teknikler</a:t>
            </a:r>
            <a:r>
              <a:rPr lang="en-US" dirty="0"/>
              <a:t>,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elektrot</a:t>
            </a:r>
            <a:r>
              <a:rPr lang="en-US" dirty="0"/>
              <a:t> </a:t>
            </a:r>
            <a:r>
              <a:rPr lang="en-US" dirty="0" err="1"/>
              <a:t>sistemleri</a:t>
            </a:r>
            <a:r>
              <a:rPr lang="en-US" dirty="0"/>
              <a:t>,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kavramlar</a:t>
            </a:r>
            <a:r>
              <a:rPr lang="en-US" dirty="0"/>
              <a:t> </a:t>
            </a:r>
          </a:p>
          <a:p>
            <a:r>
              <a:rPr lang="en-US" dirty="0" err="1"/>
              <a:t>Elektrokimyada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kavram</a:t>
            </a:r>
            <a:r>
              <a:rPr lang="en-US" dirty="0"/>
              <a:t> </a:t>
            </a:r>
            <a:r>
              <a:rPr lang="en-US" dirty="0" err="1"/>
              <a:t>elektroliz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pil</a:t>
            </a:r>
            <a:r>
              <a:rPr lang="en-US" dirty="0"/>
              <a:t> </a:t>
            </a:r>
            <a:r>
              <a:rPr lang="en-US" dirty="0" err="1"/>
              <a:t>olayıdır</a:t>
            </a:r>
            <a:r>
              <a:rPr lang="en-US" dirty="0"/>
              <a:t>.</a:t>
            </a:r>
          </a:p>
          <a:p>
            <a:r>
              <a:rPr lang="en-US" dirty="0" err="1"/>
              <a:t>Elektrokimyada</a:t>
            </a:r>
            <a:r>
              <a:rPr lang="en-US" dirty="0"/>
              <a:t>,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iletken</a:t>
            </a:r>
            <a:r>
              <a:rPr lang="en-US" dirty="0"/>
              <a:t> metal </a:t>
            </a:r>
            <a:r>
              <a:rPr lang="en-US" dirty="0" err="1"/>
              <a:t>iletken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çözeltiye</a:t>
            </a:r>
            <a:r>
              <a:rPr lang="en-US" dirty="0"/>
              <a:t> </a:t>
            </a:r>
            <a:r>
              <a:rPr lang="en-US" dirty="0" err="1"/>
              <a:t>daldırılıp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kaynağı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,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potansiyel</a:t>
            </a:r>
            <a:r>
              <a:rPr lang="en-US" dirty="0"/>
              <a:t> </a:t>
            </a:r>
            <a:r>
              <a:rPr lang="en-US" dirty="0" err="1"/>
              <a:t>aralığında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akım</a:t>
            </a:r>
            <a:r>
              <a:rPr lang="en-US" dirty="0"/>
              <a:t> </a:t>
            </a:r>
            <a:r>
              <a:rPr lang="en-US" dirty="0" err="1"/>
              <a:t>geçirildiğinde</a:t>
            </a:r>
            <a:r>
              <a:rPr lang="en-US" dirty="0"/>
              <a:t> </a:t>
            </a:r>
            <a:r>
              <a:rPr lang="en-US" dirty="0" err="1"/>
              <a:t>elektroliz</a:t>
            </a:r>
            <a:r>
              <a:rPr lang="en-US" dirty="0"/>
              <a:t> </a:t>
            </a:r>
            <a:r>
              <a:rPr lang="en-US" dirty="0" err="1"/>
              <a:t>olayı</a:t>
            </a:r>
            <a:r>
              <a:rPr lang="en-US" dirty="0"/>
              <a:t> </a:t>
            </a:r>
            <a:r>
              <a:rPr lang="en-US" dirty="0" err="1"/>
              <a:t>gerçekleşir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yolla</a:t>
            </a:r>
            <a:r>
              <a:rPr lang="en-US" dirty="0"/>
              <a:t>, </a:t>
            </a:r>
            <a:r>
              <a:rPr lang="en-US" dirty="0" err="1"/>
              <a:t>eksi</a:t>
            </a:r>
            <a:r>
              <a:rPr lang="en-US" dirty="0"/>
              <a:t> </a:t>
            </a:r>
            <a:r>
              <a:rPr lang="en-US" dirty="0" err="1"/>
              <a:t>yüklü</a:t>
            </a:r>
            <a:r>
              <a:rPr lang="en-US" dirty="0"/>
              <a:t> </a:t>
            </a:r>
            <a:r>
              <a:rPr lang="en-US" dirty="0" err="1"/>
              <a:t>elektrotta</a:t>
            </a:r>
            <a:r>
              <a:rPr lang="en-US" dirty="0"/>
              <a:t> </a:t>
            </a:r>
            <a:r>
              <a:rPr lang="en-US" dirty="0" err="1"/>
              <a:t>çözeltiye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transferi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indirgeme</a:t>
            </a:r>
            <a:r>
              <a:rPr lang="en-US" dirty="0"/>
              <a:t>, </a:t>
            </a:r>
            <a:r>
              <a:rPr lang="en-US" dirty="0" err="1"/>
              <a:t>artı</a:t>
            </a:r>
            <a:r>
              <a:rPr lang="en-US" dirty="0"/>
              <a:t> </a:t>
            </a:r>
            <a:r>
              <a:rPr lang="en-US" dirty="0" err="1"/>
              <a:t>yüklü</a:t>
            </a:r>
            <a:r>
              <a:rPr lang="en-US" dirty="0"/>
              <a:t> </a:t>
            </a:r>
            <a:r>
              <a:rPr lang="en-US" dirty="0" err="1"/>
              <a:t>elektrotta</a:t>
            </a:r>
            <a:r>
              <a:rPr lang="en-US" dirty="0"/>
              <a:t> </a:t>
            </a:r>
            <a:r>
              <a:rPr lang="en-US" dirty="0" err="1"/>
              <a:t>çözeltiden</a:t>
            </a:r>
            <a:r>
              <a:rPr lang="en-US" dirty="0"/>
              <a:t> </a:t>
            </a:r>
            <a:r>
              <a:rPr lang="en-US" dirty="0" err="1"/>
              <a:t>elektrota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transferiyle</a:t>
            </a:r>
            <a:r>
              <a:rPr lang="en-US" dirty="0"/>
              <a:t> </a:t>
            </a:r>
            <a:r>
              <a:rPr lang="en-US" dirty="0" err="1"/>
              <a:t>yükseltgeme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Bu </a:t>
            </a:r>
            <a:r>
              <a:rPr lang="en-US" dirty="0" err="1"/>
              <a:t>elektrotlar</a:t>
            </a:r>
            <a:r>
              <a:rPr lang="en-US" dirty="0"/>
              <a:t> </a:t>
            </a:r>
            <a:r>
              <a:rPr lang="en-US" dirty="0" err="1"/>
              <a:t>sırasıyla</a:t>
            </a:r>
            <a:r>
              <a:rPr lang="en-US" dirty="0"/>
              <a:t> </a:t>
            </a:r>
            <a:r>
              <a:rPr lang="en-US" dirty="0" err="1"/>
              <a:t>katot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anot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41424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dirty="0" err="1"/>
              <a:t>Elektrokimyasal</a:t>
            </a:r>
            <a:r>
              <a:rPr lang="en-US" dirty="0"/>
              <a:t> </a:t>
            </a:r>
            <a:r>
              <a:rPr lang="en-US" dirty="0" err="1"/>
              <a:t>teknikler</a:t>
            </a:r>
            <a:r>
              <a:rPr lang="en-US" dirty="0"/>
              <a:t>,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elektrot</a:t>
            </a:r>
            <a:r>
              <a:rPr lang="en-US" dirty="0"/>
              <a:t> </a:t>
            </a:r>
            <a:r>
              <a:rPr lang="en-US" dirty="0" err="1"/>
              <a:t>sistemleri</a:t>
            </a:r>
            <a:r>
              <a:rPr lang="en-US" dirty="0"/>
              <a:t>,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kavramlar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elektrot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elektroliz</a:t>
            </a:r>
            <a:r>
              <a:rPr lang="en-US" dirty="0"/>
              <a:t> </a:t>
            </a:r>
            <a:r>
              <a:rPr lang="en-US" dirty="0" err="1"/>
              <a:t>yöntemidir</a:t>
            </a:r>
            <a:r>
              <a:rPr lang="en-US" dirty="0"/>
              <a:t>. </a:t>
            </a:r>
          </a:p>
          <a:p>
            <a:r>
              <a:rPr lang="en-US" dirty="0" err="1"/>
              <a:t>Eğer</a:t>
            </a:r>
            <a:r>
              <a:rPr lang="en-US" dirty="0"/>
              <a:t>, </a:t>
            </a:r>
            <a:r>
              <a:rPr lang="en-US" dirty="0" err="1"/>
              <a:t>elektrotlardan</a:t>
            </a:r>
            <a:r>
              <a:rPr lang="en-US" dirty="0"/>
              <a:t>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potansiyeli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elektrot</a:t>
            </a:r>
            <a:r>
              <a:rPr lang="en-US" dirty="0"/>
              <a:t> </a:t>
            </a:r>
            <a:r>
              <a:rPr lang="en-US" dirty="0" err="1"/>
              <a:t>kullanarak</a:t>
            </a:r>
            <a:r>
              <a:rPr lang="en-US" dirty="0"/>
              <a:t> </a:t>
            </a:r>
            <a:r>
              <a:rPr lang="en-US" dirty="0" err="1"/>
              <a:t>ölçülür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edilirse</a:t>
            </a:r>
            <a:r>
              <a:rPr lang="en-US" dirty="0"/>
              <a:t> </a:t>
            </a:r>
            <a:r>
              <a:rPr lang="en-US" dirty="0" err="1"/>
              <a:t>buna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elektrot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Bunun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potansiyeli</a:t>
            </a:r>
            <a:r>
              <a:rPr lang="en-US" dirty="0"/>
              <a:t> </a:t>
            </a:r>
            <a:r>
              <a:rPr lang="en-US" dirty="0" err="1"/>
              <a:t>kontrollü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uygulayabilecek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cihaz</a:t>
            </a:r>
            <a:r>
              <a:rPr lang="en-US" dirty="0"/>
              <a:t>, </a:t>
            </a:r>
            <a:r>
              <a:rPr lang="en-US" dirty="0" err="1"/>
              <a:t>potansiyostat</a:t>
            </a:r>
            <a:r>
              <a:rPr lang="en-US" dirty="0"/>
              <a:t> </a:t>
            </a:r>
            <a:r>
              <a:rPr lang="en-US" dirty="0" err="1"/>
              <a:t>kullanılmalıdır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sisteme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sentetik</a:t>
            </a:r>
            <a:r>
              <a:rPr lang="en-US" dirty="0"/>
              <a:t> </a:t>
            </a:r>
            <a:r>
              <a:rPr lang="en-US" dirty="0" err="1"/>
              <a:t>yöntem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elektrokimyada</a:t>
            </a:r>
            <a:r>
              <a:rPr lang="en-US" dirty="0"/>
              <a:t> </a:t>
            </a:r>
            <a:r>
              <a:rPr lang="en-US" dirty="0" err="1"/>
              <a:t>yaygın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2979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dirty="0" err="1"/>
              <a:t>Elektrokimyada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sentetik</a:t>
            </a:r>
            <a:r>
              <a:rPr lang="en-US" dirty="0"/>
              <a:t> </a:t>
            </a:r>
            <a:r>
              <a:rPr lang="en-US" dirty="0" err="1"/>
              <a:t>yöntemler</a:t>
            </a:r>
            <a:endParaRPr lang="en-US" dirty="0"/>
          </a:p>
          <a:p>
            <a:r>
              <a:rPr lang="en-US" dirty="0" err="1"/>
              <a:t>Elektroanalitik</a:t>
            </a:r>
            <a:r>
              <a:rPr lang="en-US" dirty="0"/>
              <a:t> </a:t>
            </a:r>
            <a:r>
              <a:rPr lang="en-US" dirty="0" err="1"/>
              <a:t>sistemler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voltammetri</a:t>
            </a:r>
            <a:r>
              <a:rPr lang="en-US" dirty="0"/>
              <a:t>,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dönüşümlü</a:t>
            </a:r>
            <a:r>
              <a:rPr lang="en-US" dirty="0"/>
              <a:t> </a:t>
            </a:r>
            <a:r>
              <a:rPr lang="en-US" dirty="0" err="1"/>
              <a:t>voltammetri</a:t>
            </a:r>
            <a:r>
              <a:rPr lang="en-US" dirty="0"/>
              <a:t> (DV, CV)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bileşiklerin</a:t>
            </a:r>
            <a:r>
              <a:rPr lang="en-US" dirty="0"/>
              <a:t> </a:t>
            </a:r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anodik</a:t>
            </a:r>
            <a:r>
              <a:rPr lang="en-US" dirty="0"/>
              <a:t> </a:t>
            </a:r>
            <a:r>
              <a:rPr lang="en-US" dirty="0" err="1"/>
              <a:t>bölgede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transferi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potansiyelleri</a:t>
            </a:r>
            <a:r>
              <a:rPr lang="en-US" dirty="0"/>
              <a:t>, transfer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sayısını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mekanizmayı</a:t>
            </a:r>
            <a:r>
              <a:rPr lang="en-US" dirty="0"/>
              <a:t> </a:t>
            </a:r>
            <a:r>
              <a:rPr lang="en-US" dirty="0" err="1"/>
              <a:t>belirlemek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yaygın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</a:t>
            </a:r>
          </a:p>
          <a:p>
            <a:r>
              <a:rPr lang="en-US" dirty="0" err="1"/>
              <a:t>Sentetik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elektrokimyada</a:t>
            </a:r>
            <a:r>
              <a:rPr lang="en-US" dirty="0"/>
              <a:t> </a:t>
            </a:r>
            <a:r>
              <a:rPr lang="en-US" dirty="0" err="1"/>
              <a:t>yaygın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yöntem</a:t>
            </a:r>
            <a:r>
              <a:rPr lang="en-US" dirty="0"/>
              <a:t> </a:t>
            </a:r>
            <a:r>
              <a:rPr lang="en-US" dirty="0" err="1"/>
              <a:t>kontrollü</a:t>
            </a:r>
            <a:r>
              <a:rPr lang="en-US" dirty="0"/>
              <a:t> </a:t>
            </a:r>
            <a:r>
              <a:rPr lang="en-US" dirty="0" err="1"/>
              <a:t>potansiyel</a:t>
            </a:r>
            <a:r>
              <a:rPr lang="en-US" dirty="0"/>
              <a:t> </a:t>
            </a:r>
            <a:r>
              <a:rPr lang="en-US" dirty="0" err="1"/>
              <a:t>elektrolizi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akım</a:t>
            </a:r>
            <a:r>
              <a:rPr lang="en-US" dirty="0"/>
              <a:t> </a:t>
            </a:r>
            <a:r>
              <a:rPr lang="en-US" dirty="0" err="1"/>
              <a:t>elektrolizidir</a:t>
            </a:r>
            <a:r>
              <a:rPr lang="en-US" dirty="0"/>
              <a:t>. </a:t>
            </a:r>
            <a:r>
              <a:rPr lang="en-US" dirty="0" err="1"/>
              <a:t>Kontrollü</a:t>
            </a:r>
            <a:r>
              <a:rPr lang="en-US" dirty="0"/>
              <a:t> </a:t>
            </a:r>
            <a:r>
              <a:rPr lang="en-US" dirty="0" err="1"/>
              <a:t>potansiyel</a:t>
            </a:r>
            <a:r>
              <a:rPr lang="en-US" dirty="0"/>
              <a:t> </a:t>
            </a:r>
            <a:r>
              <a:rPr lang="en-US" dirty="0" err="1"/>
              <a:t>elektrolizi</a:t>
            </a:r>
            <a:r>
              <a:rPr lang="en-US" dirty="0"/>
              <a:t>,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ürün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ürün</a:t>
            </a:r>
            <a:r>
              <a:rPr lang="en-US" dirty="0"/>
              <a:t> </a:t>
            </a:r>
            <a:r>
              <a:rPr lang="en-US" dirty="0" err="1"/>
              <a:t>seçimliliğini</a:t>
            </a:r>
            <a:r>
              <a:rPr lang="en-US" dirty="0"/>
              <a:t> </a:t>
            </a:r>
            <a:r>
              <a:rPr lang="en-US" dirty="0" err="1"/>
              <a:t>sağladığı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öncelikle</a:t>
            </a:r>
            <a:r>
              <a:rPr lang="en-US" dirty="0"/>
              <a:t> </a:t>
            </a:r>
            <a:r>
              <a:rPr lang="en-US" dirty="0" err="1"/>
              <a:t>tercih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995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dirty="0" err="1"/>
              <a:t>Elektrokimyanın</a:t>
            </a:r>
            <a:r>
              <a:rPr lang="en-US" dirty="0"/>
              <a:t> </a:t>
            </a:r>
            <a:r>
              <a:rPr lang="en-US" dirty="0" err="1"/>
              <a:t>avantajları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elektrokimyada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elektrik</a:t>
            </a:r>
            <a:r>
              <a:rPr lang="en-US" dirty="0"/>
              <a:t> </a:t>
            </a:r>
            <a:r>
              <a:rPr lang="en-US" dirty="0" err="1"/>
              <a:t>enerjisi</a:t>
            </a:r>
            <a:r>
              <a:rPr lang="en-US" dirty="0"/>
              <a:t> </a:t>
            </a:r>
            <a:r>
              <a:rPr lang="en-US" dirty="0" err="1"/>
              <a:t>kullanılarak</a:t>
            </a:r>
            <a:r>
              <a:rPr lang="en-US" dirty="0"/>
              <a:t> </a:t>
            </a:r>
            <a:r>
              <a:rPr lang="en-US" dirty="0" err="1"/>
              <a:t>tepkimeleri</a:t>
            </a:r>
            <a:r>
              <a:rPr lang="en-US" dirty="0"/>
              <a:t> </a:t>
            </a:r>
            <a:r>
              <a:rPr lang="en-US" dirty="0" err="1"/>
              <a:t>gerçekleştirmek</a:t>
            </a:r>
            <a:r>
              <a:rPr lang="en-US" dirty="0"/>
              <a:t> </a:t>
            </a:r>
            <a:r>
              <a:rPr lang="en-US" dirty="0" err="1"/>
              <a:t>mümkündür</a:t>
            </a:r>
            <a:r>
              <a:rPr lang="en-US" dirty="0"/>
              <a:t>. </a:t>
            </a:r>
            <a:r>
              <a:rPr lang="en-US" dirty="0" err="1"/>
              <a:t>Bundan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zararlı</a:t>
            </a:r>
            <a:r>
              <a:rPr lang="en-US" dirty="0"/>
              <a:t>, </a:t>
            </a:r>
            <a:r>
              <a:rPr lang="en-US" dirty="0" err="1"/>
              <a:t>sorunlu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atık</a:t>
            </a:r>
            <a:r>
              <a:rPr lang="en-US" dirty="0"/>
              <a:t> </a:t>
            </a:r>
            <a:r>
              <a:rPr lang="en-US" dirty="0" err="1"/>
              <a:t>bırakan</a:t>
            </a:r>
            <a:r>
              <a:rPr lang="en-US" dirty="0"/>
              <a:t> </a:t>
            </a:r>
            <a:r>
              <a:rPr lang="en-US" dirty="0" err="1"/>
              <a:t>reaktiflerin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elektrik</a:t>
            </a:r>
            <a:r>
              <a:rPr lang="en-US" dirty="0"/>
              <a:t> </a:t>
            </a:r>
            <a:r>
              <a:rPr lang="en-US" dirty="0" err="1"/>
              <a:t>enerjisi</a:t>
            </a:r>
            <a:r>
              <a:rPr lang="en-US" dirty="0"/>
              <a:t> </a:t>
            </a:r>
            <a:r>
              <a:rPr lang="en-US" dirty="0" err="1"/>
              <a:t>kullanıldığından</a:t>
            </a:r>
            <a:r>
              <a:rPr lang="en-US" dirty="0"/>
              <a:t>, </a:t>
            </a:r>
            <a:r>
              <a:rPr lang="en-US" dirty="0" err="1"/>
              <a:t>çevre</a:t>
            </a:r>
            <a:r>
              <a:rPr lang="en-US" dirty="0"/>
              <a:t> </a:t>
            </a:r>
            <a:r>
              <a:rPr lang="en-US" dirty="0" err="1"/>
              <a:t>dostu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yöntem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, son </a:t>
            </a:r>
            <a:r>
              <a:rPr lang="en-US" dirty="0" err="1"/>
              <a:t>yıllarda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yöntemlerine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oluşturmaktadır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0957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125</TotalTime>
  <Words>768</Words>
  <Application>Microsoft Office PowerPoint</Application>
  <PresentationFormat>Geniş ekran</PresentationFormat>
  <Paragraphs>78</Paragraphs>
  <Slides>12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Tw Cen MT</vt:lpstr>
      <vt:lpstr>Circuit</vt:lpstr>
      <vt:lpstr>801300725880 İleri Organik Kimya_</vt:lpstr>
      <vt:lpstr>Konu: Organİk ELEKTROKİmya</vt:lpstr>
      <vt:lpstr>Konu: Organİk ELEKTROKİmya</vt:lpstr>
      <vt:lpstr>Konu: Organİk ELEKTROKİmya</vt:lpstr>
      <vt:lpstr>Konu: Organİk ELEKTROKİmya</vt:lpstr>
      <vt:lpstr>Konu: Organİk ELEKTROKİmya</vt:lpstr>
      <vt:lpstr>Konu: Organİk ELEKTROKİmya</vt:lpstr>
      <vt:lpstr>Konu: Organİk ELEKTROKİmya</vt:lpstr>
      <vt:lpstr>Konu: Organİk ELEKTROKİmya</vt:lpstr>
      <vt:lpstr>Konu: Organİk ELEKTROKİmya</vt:lpstr>
      <vt:lpstr>Konu: Organİk ELEKTROKİmya</vt:lpstr>
      <vt:lpstr>Konu: Organİk ELEKTROKİmya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KİM 479 ORGANİK KİMYA III</dc:title>
  <dc:creator>Microsoft Office User</dc:creator>
  <cp:lastModifiedBy>duygu bayramoglu</cp:lastModifiedBy>
  <cp:revision>38</cp:revision>
  <dcterms:created xsi:type="dcterms:W3CDTF">2017-02-13T11:58:42Z</dcterms:created>
  <dcterms:modified xsi:type="dcterms:W3CDTF">2025-08-04T08:53:19Z</dcterms:modified>
</cp:coreProperties>
</file>