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2" r:id="rId4"/>
    <p:sldId id="273" r:id="rId5"/>
    <p:sldId id="274" r:id="rId6"/>
    <p:sldId id="276" r:id="rId7"/>
    <p:sldId id="291" r:id="rId8"/>
    <p:sldId id="277" r:id="rId9"/>
    <p:sldId id="290" r:id="rId10"/>
    <p:sldId id="292"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rgbClr val="FF0000"/>
                </a:solidFill>
              </a:rPr>
              <a:t>CEZA MUHAKEMESİ SÜJELERİ</a:t>
            </a:r>
            <a:br>
              <a:rPr lang="tr-TR" dirty="0"/>
            </a:br>
            <a:r>
              <a:rPr lang="tr-TR"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96CF01-C984-4823-BA97-D5B04EB82612}"/>
              </a:ext>
            </a:extLst>
          </p:cNvPr>
          <p:cNvSpPr>
            <a:spLocks noGrp="1"/>
          </p:cNvSpPr>
          <p:nvPr>
            <p:ph type="title"/>
          </p:nvPr>
        </p:nvSpPr>
        <p:spPr>
          <a:xfrm>
            <a:off x="251520" y="274638"/>
            <a:ext cx="8496944" cy="6250706"/>
          </a:xfrm>
        </p:spPr>
        <p:txBody>
          <a:bodyPr>
            <a:normAutofit/>
          </a:bodyPr>
          <a:lstStyle/>
          <a:p>
            <a:pPr algn="just"/>
            <a:r>
              <a:rPr lang="tr-TR" sz="2200" dirty="0"/>
              <a:t>Şüphelinin veya sanığın müdafi seçimi</a:t>
            </a:r>
            <a:br>
              <a:rPr lang="tr-TR" sz="2200" dirty="0"/>
            </a:br>
            <a:r>
              <a:rPr lang="tr-TR" sz="2200" dirty="0"/>
              <a:t>Şüpheli veya sanık, soruşturma ve kovuşturmanın her aşamasında bir veya birden fazla </a:t>
            </a:r>
            <a:r>
              <a:rPr lang="tr-TR" sz="2200" dirty="0" err="1"/>
              <a:t>müdafiin</a:t>
            </a:r>
            <a:r>
              <a:rPr lang="tr-TR" sz="2200" dirty="0"/>
              <a:t> yardımından yararlanabilir; kanuni temsilcisi varsa, o da şüpheliye veya sanığa müdafi seçebilir. </a:t>
            </a:r>
            <a:br>
              <a:rPr lang="tr-TR" sz="2200" dirty="0"/>
            </a:br>
            <a:r>
              <a:rPr lang="tr-TR" sz="2200" dirty="0"/>
              <a:t> </a:t>
            </a:r>
            <a:br>
              <a:rPr lang="tr-TR" sz="2200" dirty="0"/>
            </a:br>
            <a:r>
              <a:rPr lang="tr-TR" sz="2200" dirty="0"/>
              <a:t>Şüpheli veya sanıktan kendisine bir müdafi seçmesi istenir. Şüpheli veya sanık, müdafi seçebilecek durumda olmadığını beyan ederse, istemi halinde bir müdafi görevlendirilir.</a:t>
            </a:r>
            <a:br>
              <a:rPr lang="tr-TR" sz="2200" dirty="0"/>
            </a:br>
            <a:r>
              <a:rPr lang="tr-TR" sz="2200" dirty="0" err="1"/>
              <a:t>Müdafii</a:t>
            </a:r>
            <a:r>
              <a:rPr lang="tr-TR" sz="2200" dirty="0"/>
              <a:t> bulunmayan şüpheli veya sanık; çocuk, kendisini savunamayacak derecede malul veya sağır ve dilsiz ise, istemi aranmaksızın bir müdafi görevlendirilir.</a:t>
            </a:r>
            <a:br>
              <a:rPr lang="tr-TR" sz="2200" dirty="0"/>
            </a:br>
            <a:r>
              <a:rPr lang="tr-TR" sz="2200" dirty="0"/>
              <a:t>Alt sınırı beş yıldan fazla hapis cezasını gerektiren suçlardan dolayı yapılan soruşturma ve kovuşturmada ikinci fıkra hükmü uygulanır.</a:t>
            </a:r>
            <a:br>
              <a:rPr lang="tr-TR" dirty="0"/>
            </a:br>
            <a:endParaRPr lang="tr-TR" dirty="0"/>
          </a:p>
        </p:txBody>
      </p:sp>
    </p:spTree>
    <p:extLst>
      <p:ext uri="{BB962C8B-B14F-4D97-AF65-F5344CB8AC3E}">
        <p14:creationId xmlns:p14="http://schemas.microsoft.com/office/powerpoint/2010/main" val="1699409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643998" cy="6297634"/>
          </a:xfrm>
        </p:spPr>
        <p:txBody>
          <a:bodyPr>
            <a:normAutofit/>
          </a:bodyPr>
          <a:lstStyle/>
          <a:p>
            <a:r>
              <a:rPr lang="tr-TR" sz="2000" b="1" dirty="0">
                <a:solidFill>
                  <a:srgbClr val="FF0000"/>
                </a:solidFill>
              </a:rPr>
              <a:t>YARGILAMA MAKAMI</a:t>
            </a:r>
            <a:br>
              <a:rPr lang="tr-TR" sz="2000" dirty="0">
                <a:solidFill>
                  <a:srgbClr val="FF0000"/>
                </a:solidFill>
              </a:rPr>
            </a:br>
            <a:r>
              <a:rPr lang="tr-TR" sz="2000" b="1" dirty="0">
                <a:solidFill>
                  <a:srgbClr val="FF0000"/>
                </a:solidFill>
              </a:rPr>
              <a:t>HAKİM- MAHKEME</a:t>
            </a:r>
            <a:br>
              <a:rPr lang="tr-TR" sz="2000" dirty="0"/>
            </a:br>
            <a:r>
              <a:rPr lang="tr-TR" sz="2000" dirty="0"/>
              <a:t> </a:t>
            </a:r>
            <a:br>
              <a:rPr lang="tr-TR" sz="2000" dirty="0"/>
            </a:br>
            <a:r>
              <a:rPr lang="tr-TR" sz="2000" dirty="0"/>
              <a:t> </a:t>
            </a:r>
            <a:br>
              <a:rPr lang="tr-TR" sz="2000" dirty="0"/>
            </a:br>
            <a:r>
              <a:rPr lang="tr-TR" sz="2400" b="1" dirty="0">
                <a:solidFill>
                  <a:srgbClr val="FF0000"/>
                </a:solidFill>
              </a:rPr>
              <a:t>İDDİA MAKAMI	</a:t>
            </a:r>
            <a:r>
              <a:rPr lang="tr-TR" sz="2400" dirty="0">
                <a:solidFill>
                  <a:srgbClr val="FF0000"/>
                </a:solidFill>
              </a:rPr>
              <a:t>			</a:t>
            </a:r>
            <a:r>
              <a:rPr lang="tr-TR" sz="2400" b="1" dirty="0">
                <a:solidFill>
                  <a:srgbClr val="FF0000"/>
                </a:solidFill>
              </a:rPr>
              <a:t>SAVUNMA MAKAMI</a:t>
            </a:r>
            <a:br>
              <a:rPr lang="tr-TR" sz="2000" b="1" dirty="0">
                <a:solidFill>
                  <a:srgbClr val="FF0000"/>
                </a:solidFill>
              </a:rPr>
            </a:br>
            <a:r>
              <a:rPr lang="tr-TR" sz="1600" b="1" dirty="0"/>
              <a:t>KAMUSAL İDDİA MAKAMI: </a:t>
            </a:r>
            <a:r>
              <a:rPr lang="tr-TR" sz="1800" b="1" dirty="0">
                <a:solidFill>
                  <a:srgbClr val="C00000"/>
                </a:solidFill>
              </a:rPr>
              <a:t>Cumhuriyet Savcısı </a:t>
            </a:r>
            <a:r>
              <a:rPr lang="tr-TR" sz="1600" b="1" dirty="0"/>
              <a:t>	BİREYSEL SAVUNMA MAKAMI:</a:t>
            </a:r>
            <a:r>
              <a:rPr lang="tr-TR" sz="1800" b="1" dirty="0">
                <a:solidFill>
                  <a:srgbClr val="C00000"/>
                </a:solidFill>
              </a:rPr>
              <a:t>Şüpheli/Sanı</a:t>
            </a:r>
            <a:r>
              <a:rPr lang="tr-TR" sz="1600" b="1" dirty="0">
                <a:solidFill>
                  <a:srgbClr val="C00000"/>
                </a:solidFill>
              </a:rPr>
              <a:t>k</a:t>
            </a:r>
            <a:br>
              <a:rPr lang="tr-TR" sz="1600" b="1" dirty="0"/>
            </a:br>
            <a:r>
              <a:rPr lang="tr-TR" sz="1600" b="1" dirty="0"/>
              <a:t>BİREYSEL İDDİA MAKAMI: </a:t>
            </a:r>
            <a:r>
              <a:rPr lang="tr-TR" sz="1600" b="1" dirty="0">
                <a:solidFill>
                  <a:srgbClr val="C00000"/>
                </a:solidFill>
              </a:rPr>
              <a:t>Katılan   </a:t>
            </a:r>
            <a:r>
              <a:rPr lang="tr-TR" sz="1600" b="1" dirty="0"/>
              <a:t>                         KAMUSAL-TEKNİK SAVUNMA MAKAMI: </a:t>
            </a:r>
            <a:br>
              <a:rPr lang="tr-TR" sz="1600" dirty="0"/>
            </a:br>
            <a:r>
              <a:rPr lang="tr-TR" sz="1600" b="1" dirty="0"/>
              <a:t>Av. </a:t>
            </a:r>
            <a:r>
              <a:rPr lang="tr-TR" sz="1600" b="1" dirty="0">
                <a:solidFill>
                  <a:srgbClr val="C00000"/>
                </a:solidFill>
              </a:rPr>
              <a:t>Vekil 	</a:t>
            </a:r>
            <a:r>
              <a:rPr lang="tr-TR" sz="1600" b="1" dirty="0"/>
              <a:t>				    Av. </a:t>
            </a:r>
            <a:r>
              <a:rPr lang="tr-TR" sz="1600" b="1" dirty="0">
                <a:solidFill>
                  <a:srgbClr val="C00000"/>
                </a:solidFill>
              </a:rPr>
              <a:t>Müdafi</a:t>
            </a:r>
            <a:br>
              <a:rPr lang="tr-TR" sz="1600" dirty="0"/>
            </a:br>
            <a:endParaRPr lang="tr-TR"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154626"/>
          </a:xfrm>
        </p:spPr>
        <p:txBody>
          <a:bodyPr/>
          <a:lstStyle/>
          <a:p>
            <a:r>
              <a:rPr lang="tr-TR" b="1" dirty="0">
                <a:solidFill>
                  <a:srgbClr val="C00000"/>
                </a:solidFill>
              </a:rPr>
              <a:t>İDDİA MAKAMI</a:t>
            </a:r>
            <a:br>
              <a:rPr lang="tr-TR" dirty="0"/>
            </a:br>
            <a:r>
              <a:rPr lang="tr-TR" dirty="0"/>
              <a:t> </a:t>
            </a:r>
            <a:br>
              <a:rPr lang="tr-TR" dirty="0"/>
            </a:br>
            <a:r>
              <a:rPr lang="tr-TR" dirty="0"/>
              <a:t>KAMUSAL İDDİA MAKAMI </a:t>
            </a:r>
            <a:r>
              <a:rPr lang="tr-TR" dirty="0">
                <a:solidFill>
                  <a:srgbClr val="C00000"/>
                </a:solidFill>
              </a:rPr>
              <a:t>CUMHURİYET SAVCISI</a:t>
            </a:r>
            <a:br>
              <a:rPr lang="tr-TR" dirty="0"/>
            </a:b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472518" cy="6226196"/>
          </a:xfrm>
        </p:spPr>
        <p:txBody>
          <a:bodyPr>
            <a:normAutofit fontScale="90000"/>
          </a:bodyPr>
          <a:lstStyle/>
          <a:p>
            <a:pPr algn="just"/>
            <a:r>
              <a:rPr lang="tr-TR" sz="2700" b="1" dirty="0">
                <a:solidFill>
                  <a:srgbClr val="C00000"/>
                </a:solidFill>
              </a:rPr>
              <a:t>Bir suçun işlendiğini öğrenen Cumhuriyet savcısının görevi </a:t>
            </a:r>
            <a:br>
              <a:rPr lang="tr-TR" sz="3100" dirty="0"/>
            </a:br>
            <a:r>
              <a:rPr lang="tr-TR" sz="3100" dirty="0"/>
              <a:t>MADDE 160.- (1) </a:t>
            </a:r>
            <a:r>
              <a:rPr lang="tr-TR" sz="2700" b="1" dirty="0">
                <a:solidFill>
                  <a:srgbClr val="00B050"/>
                </a:solidFill>
              </a:rPr>
              <a:t>Cumhuriyet savcısı, ihbar veya başka bir suretle bir suçun işlendiği izlenimini veren bir hali öğrenir öğrenmez </a:t>
            </a:r>
            <a:r>
              <a:rPr lang="tr-TR" sz="2700" dirty="0"/>
              <a:t>kamu davasını açmaya yer olup olmadığına karar vermek üzere hemen </a:t>
            </a:r>
            <a:r>
              <a:rPr lang="tr-TR" sz="2700" b="1" u="sng" dirty="0">
                <a:solidFill>
                  <a:srgbClr val="00B050"/>
                </a:solidFill>
              </a:rPr>
              <a:t>işin gerçeğini araştırmaya başlar.</a:t>
            </a:r>
            <a:br>
              <a:rPr lang="tr-TR" sz="3100" b="1" u="sng" dirty="0">
                <a:solidFill>
                  <a:srgbClr val="00B050"/>
                </a:solidFill>
              </a:rPr>
            </a:br>
            <a:br>
              <a:rPr lang="tr-TR" sz="3100" dirty="0"/>
            </a:br>
            <a:r>
              <a:rPr lang="tr-TR" sz="3100" dirty="0"/>
              <a:t>(2) </a:t>
            </a:r>
            <a:r>
              <a:rPr lang="tr-TR" sz="3100" b="1" dirty="0">
                <a:solidFill>
                  <a:srgbClr val="00B050"/>
                </a:solidFill>
              </a:rPr>
              <a:t>Cumhuriyet savcısı, maddi gerçeğin araştırılması ve adil bir yargılamanın yapılabilmesi için</a:t>
            </a:r>
            <a:r>
              <a:rPr lang="tr-TR" sz="3100" dirty="0"/>
              <a:t>, emrindeki adli kolluk görevlileri marifetiyle, </a:t>
            </a:r>
            <a:r>
              <a:rPr lang="tr-TR" sz="3100" b="1" u="sng" dirty="0">
                <a:solidFill>
                  <a:srgbClr val="00B050"/>
                </a:solidFill>
              </a:rPr>
              <a:t>şüphelinin lehine ve aleyhine olan delilleri toplayarak muhafaza altına almakla ve şüphelinin haklarını korumakla yükümlüdür.</a:t>
            </a:r>
            <a:br>
              <a:rPr lang="tr-TR" b="1" u="sng" dirty="0">
                <a:solidFill>
                  <a:srgbClr val="00B050"/>
                </a:solidFill>
              </a:rPr>
            </a:br>
            <a:endParaRPr lang="tr-TR" b="1" u="sng" dirty="0">
              <a:solidFill>
                <a:srgbClr val="00B05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472518" cy="6369072"/>
          </a:xfrm>
        </p:spPr>
        <p:txBody>
          <a:bodyPr>
            <a:normAutofit fontScale="90000"/>
          </a:bodyPr>
          <a:lstStyle/>
          <a:p>
            <a:pPr algn="just"/>
            <a:r>
              <a:rPr lang="tr-TR" sz="3100" b="1" dirty="0">
                <a:solidFill>
                  <a:srgbClr val="C00000"/>
                </a:solidFill>
              </a:rPr>
              <a:t>Cumhuriyet savcısının görev ve yetkileri</a:t>
            </a:r>
            <a:br>
              <a:rPr lang="tr-TR" sz="3100" dirty="0"/>
            </a:br>
            <a:r>
              <a:rPr lang="tr-TR" sz="3100" dirty="0"/>
              <a:t>MADDE 161.- (1) </a:t>
            </a:r>
            <a:r>
              <a:rPr lang="tr-TR" sz="2700" b="1" dirty="0">
                <a:solidFill>
                  <a:srgbClr val="00B050"/>
                </a:solidFill>
              </a:rPr>
              <a:t>Cumhuriyet savcısı, doğrudan doğruya veya emrindeki adli kolluk görevlileri aracılığı ile her türlü araştırmayı yapabilir; </a:t>
            </a:r>
            <a:r>
              <a:rPr lang="tr-TR" sz="2700" dirty="0"/>
              <a:t>yukarıdaki maddede yazılı sonuçlara varmak için </a:t>
            </a:r>
            <a:r>
              <a:rPr lang="tr-TR" sz="2700" b="1" u="sng" dirty="0">
                <a:solidFill>
                  <a:srgbClr val="00B050"/>
                </a:solidFill>
              </a:rPr>
              <a:t>bütün kamu görevlilerinden her türlü bilgiyi isteyebilir.</a:t>
            </a:r>
            <a:br>
              <a:rPr lang="tr-TR" sz="3100" b="1" u="sng" dirty="0">
                <a:solidFill>
                  <a:srgbClr val="00B050"/>
                </a:solidFill>
              </a:rPr>
            </a:br>
            <a:br>
              <a:rPr lang="tr-TR" sz="3100" b="1" u="sng" dirty="0">
                <a:solidFill>
                  <a:srgbClr val="00B050"/>
                </a:solidFill>
              </a:rPr>
            </a:br>
            <a:r>
              <a:rPr lang="tr-TR" sz="3100" dirty="0"/>
              <a:t>(2) </a:t>
            </a:r>
            <a:r>
              <a:rPr lang="tr-TR" sz="2700" b="1" dirty="0"/>
              <a:t>Adli kolluk görevlileri, </a:t>
            </a:r>
            <a:r>
              <a:rPr lang="tr-TR" sz="2700" b="1" dirty="0" err="1"/>
              <a:t>elkoydukları</a:t>
            </a:r>
            <a:r>
              <a:rPr lang="tr-TR" sz="2700" b="1" dirty="0"/>
              <a:t> olayları, yakalanan kişiler ile uygulanan tedbirleri emrinde çalıştıkları Cumhuriyet savcısına derhal bildirmek ve bu Cumhuriyet savcısının adliyeye ilişkin bütün emirlerini gecikmeksizin yerine getirmekle yükümlüdür</a:t>
            </a:r>
            <a:r>
              <a:rPr lang="tr-TR" sz="3100" dirty="0"/>
              <a:t>.</a:t>
            </a:r>
            <a:br>
              <a:rPr lang="tr-TR" sz="3100" dirty="0"/>
            </a:br>
            <a:br>
              <a:rPr lang="tr-TR" sz="3100" dirty="0"/>
            </a:br>
            <a:r>
              <a:rPr lang="tr-TR" sz="3100" dirty="0"/>
              <a:t>(3) Cumhuriyet savcısı, adli kolluk görevlilerine emirleri yazılı; acele hallerde, sözlü olarak verir. Sözlü emir, en kısa sürede yazılı olarak da bildirilir.</a:t>
            </a:r>
            <a:br>
              <a:rPr lang="tr-TR" dirty="0"/>
            </a:b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274638"/>
            <a:ext cx="8329642" cy="6154758"/>
          </a:xfrm>
        </p:spPr>
        <p:txBody>
          <a:bodyPr>
            <a:normAutofit/>
          </a:bodyPr>
          <a:lstStyle/>
          <a:p>
            <a:pPr algn="l"/>
            <a:r>
              <a:rPr lang="tr-TR" b="1" dirty="0">
                <a:solidFill>
                  <a:srgbClr val="C00000"/>
                </a:solidFill>
              </a:rPr>
              <a:t>Kamu davasını açma görevi</a:t>
            </a:r>
            <a:br>
              <a:rPr lang="tr-TR" dirty="0"/>
            </a:br>
            <a:r>
              <a:rPr lang="tr-TR" dirty="0"/>
              <a:t>MADDE 170- (1) </a:t>
            </a:r>
            <a:r>
              <a:rPr lang="tr-TR" b="1" u="sng" dirty="0"/>
              <a:t>Kamu davasını açma görevi, Cumhuriyet savcısı tarafından yerine getirilir.</a:t>
            </a:r>
            <a:br>
              <a:rPr lang="tr-TR" dirty="0"/>
            </a:br>
            <a:r>
              <a:rPr lang="tr-TR" dirty="0"/>
              <a:t>(2) </a:t>
            </a:r>
            <a:r>
              <a:rPr lang="tr-TR" b="1" dirty="0"/>
              <a:t>Soruşturma evresi sonunda toplanan deliller, </a:t>
            </a:r>
            <a:r>
              <a:rPr lang="tr-TR" b="1" u="sng" dirty="0">
                <a:solidFill>
                  <a:srgbClr val="C00000"/>
                </a:solidFill>
              </a:rPr>
              <a:t>suçun işlendiği hususunda yeterli şüphe oluşturuyorsa;</a:t>
            </a:r>
            <a:r>
              <a:rPr lang="tr-TR" b="1" dirty="0"/>
              <a:t> Cumhuriyet savcısı, bir iddianame düzenler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DBA18A-3F90-4044-9D8A-E5D970F23089}"/>
              </a:ext>
            </a:extLst>
          </p:cNvPr>
          <p:cNvSpPr>
            <a:spLocks noGrp="1"/>
          </p:cNvSpPr>
          <p:nvPr>
            <p:ph type="title"/>
          </p:nvPr>
        </p:nvSpPr>
        <p:spPr>
          <a:xfrm>
            <a:off x="457200" y="274638"/>
            <a:ext cx="8229600" cy="5818658"/>
          </a:xfrm>
        </p:spPr>
        <p:txBody>
          <a:bodyPr>
            <a:normAutofit fontScale="90000"/>
          </a:bodyPr>
          <a:lstStyle/>
          <a:p>
            <a:pPr algn="just"/>
            <a:r>
              <a:rPr lang="tr-TR" sz="2700" dirty="0"/>
              <a:t>KAMUSAL İDDİA MAKAMI CUMHURİYET SAVCISI TARAFINDAN İŞGAL EDİLİR. Bir suçun işlendiğini öğrenen Cumhuriyet savcısı ihbar veya başka bir suretle bir suçun işlendiği izlenimini veren bir hali öğrenir öğrenmez kamu davasını açmaya yer olup olmadığına karar vermek üzere hemen işin gerçeğini araştırmaya başlar. Cumhuriyet savcısı, maddi gerçeğin araştırılması ve adil bir yargılamanın yapılabilmesi için, emrindeki adli kolluk görevlileri marifetiyle, şüphelinin lehine ve aleyhine olan delilleri toplayarak muhafaza altına almakla ve şüphelinin haklarını korumakla yükümlüdür.</a:t>
            </a:r>
            <a:br>
              <a:rPr lang="tr-TR" dirty="0"/>
            </a:br>
            <a:r>
              <a:rPr lang="tr-TR" dirty="0"/>
              <a:t> </a:t>
            </a:r>
            <a:br>
              <a:rPr lang="tr-TR" dirty="0"/>
            </a:br>
            <a:endParaRPr lang="tr-TR" dirty="0"/>
          </a:p>
        </p:txBody>
      </p:sp>
    </p:spTree>
    <p:extLst>
      <p:ext uri="{BB962C8B-B14F-4D97-AF65-F5344CB8AC3E}">
        <p14:creationId xmlns:p14="http://schemas.microsoft.com/office/powerpoint/2010/main" val="721744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654296"/>
          </a:xfrm>
        </p:spPr>
        <p:txBody>
          <a:bodyPr>
            <a:normAutofit/>
          </a:bodyPr>
          <a:lstStyle/>
          <a:p>
            <a:r>
              <a:rPr lang="tr-TR" b="1" dirty="0">
                <a:solidFill>
                  <a:srgbClr val="C00000"/>
                </a:solidFill>
              </a:rPr>
              <a:t>BİREYSEL İDDİA MAKAMI MAĞDUR ve KATILAN</a:t>
            </a:r>
            <a:br>
              <a:rPr lang="tr-TR" dirty="0"/>
            </a:b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011486"/>
          </a:xfrm>
        </p:spPr>
        <p:txBody>
          <a:bodyPr>
            <a:normAutofit/>
          </a:bodyPr>
          <a:lstStyle/>
          <a:p>
            <a:r>
              <a:rPr lang="tr-TR" b="1" dirty="0">
                <a:solidFill>
                  <a:srgbClr val="C00000"/>
                </a:solidFill>
              </a:rPr>
              <a:t>SAVUNMA </a:t>
            </a:r>
            <a:r>
              <a:rPr lang="tr-TR" b="1">
                <a:solidFill>
                  <a:srgbClr val="C00000"/>
                </a:solidFill>
              </a:rPr>
              <a:t>MAKAMI </a:t>
            </a:r>
            <a:br>
              <a:rPr lang="tr-TR" b="1">
                <a:solidFill>
                  <a:srgbClr val="C00000"/>
                </a:solidFill>
              </a:rPr>
            </a:br>
            <a:r>
              <a:rPr lang="tr-TR" b="1">
                <a:solidFill>
                  <a:srgbClr val="C00000"/>
                </a:solidFill>
              </a:rPr>
              <a:t>ŞÜPHELİ </a:t>
            </a:r>
            <a:r>
              <a:rPr lang="tr-TR" b="1" dirty="0">
                <a:solidFill>
                  <a:srgbClr val="C00000"/>
                </a:solidFill>
              </a:rPr>
              <a:t>ve SANIK</a:t>
            </a:r>
            <a:br>
              <a:rPr lang="tr-TR" dirty="0">
                <a:solidFill>
                  <a:srgbClr val="C00000"/>
                </a:solidFill>
              </a:rPr>
            </a:br>
            <a:endParaRPr lang="tr-TR" dirty="0">
              <a:solidFill>
                <a:srgbClr val="C00000"/>
              </a:solidFill>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522</Words>
  <Application>Microsoft Office PowerPoint</Application>
  <PresentationFormat>Ekran Gösterisi (4:3)</PresentationFormat>
  <Paragraphs>10</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CEZA MUHAKEMESİ SÜJELERİ  </vt:lpstr>
      <vt:lpstr>YARGILAMA MAKAMI HAKİM- MAHKEME     İDDİA MAKAMI    SAVUNMA MAKAMI KAMUSAL İDDİA MAKAMI: Cumhuriyet Savcısı  BİREYSEL SAVUNMA MAKAMI:Şüpheli/Sanık BİREYSEL İDDİA MAKAMI: Katılan                            KAMUSAL-TEKNİK SAVUNMA MAKAMI:  Av. Vekil          Av. Müdafi </vt:lpstr>
      <vt:lpstr>İDDİA MAKAMI   KAMUSAL İDDİA MAKAMI CUMHURİYET SAVCISI </vt:lpstr>
      <vt:lpstr>Bir suçun işlendiğini öğrenen Cumhuriyet savcısının görevi  MADDE 160.- (1) Cumhuriyet savcısı, ihbar veya başka bir suretle bir suçun işlendiği izlenimini veren bir hali öğrenir öğrenmez kamu davasını açmaya yer olup olmadığına karar vermek üzere hemen işin gerçeğini araştırmaya başlar.  (2) Cumhuriyet savcısı, maddi gerçeğin araştırılması ve adil bir yargılamanın yapılabilmesi için, emrindeki adli kolluk görevlileri marifetiyle, şüphelinin lehine ve aleyhine olan delilleri toplayarak muhafaza altına almakla ve şüphelinin haklarını korumakla yükümlüdür. </vt:lpstr>
      <vt:lpstr>Cumhuriyet savcısının görev ve yetkileri MADDE 161.- (1) Cumhuriyet savcısı, doğrudan doğruya veya emrindeki adli kolluk görevlileri aracılığı ile her türlü araştırmayı yapabilir; yukarıdaki maddede yazılı sonuçlara varmak için bütün kamu görevlilerinden her türlü bilgiyi isteyebilir.  (2) Adli kolluk görevlileri, elkoydukları olayları, yakalanan kişiler ile uygulanan tedbirleri emrinde çalıştıkları Cumhuriyet savcısına derhal bildirmek ve bu Cumhuriyet savcısının adliyeye ilişkin bütün emirlerini gecikmeksizin yerine getirmekle yükümlüdür.  (3) Cumhuriyet savcısı, adli kolluk görevlilerine emirleri yazılı; acele hallerde, sözlü olarak verir. Sözlü emir, en kısa sürede yazılı olarak da bildirilir. </vt:lpstr>
      <vt:lpstr>Kamu davasını açma görevi MADDE 170- (1) Kamu davasını açma görevi, Cumhuriyet savcısı tarafından yerine getirilir. (2) Soruşturma evresi sonunda toplanan deliller, suçun işlendiği hususunda yeterli şüphe oluşturuyorsa; Cumhuriyet savcısı, bir iddianame düzenler</vt:lpstr>
      <vt:lpstr>KAMUSAL İDDİA MAKAMI CUMHURİYET SAVCISI TARAFINDAN İŞGAL EDİLİR. Bir suçun işlendiğini öğrenen Cumhuriyet savcısı ihbar veya başka bir suretle bir suçun işlendiği izlenimini veren bir hali öğrenir öğrenmez kamu davasını açmaya yer olup olmadığına karar vermek üzere hemen işin gerçeğini araştırmaya başlar. Cumhuriyet savcısı, maddi gerçeğin araştırılması ve adil bir yargılamanın yapılabilmesi için, emrindeki adli kolluk görevlileri marifetiyle, şüphelinin lehine ve aleyhine olan delilleri toplayarak muhafaza altına almakla ve şüphelinin haklarını korumakla yükümlüdür.   </vt:lpstr>
      <vt:lpstr>BİREYSEL İDDİA MAKAMI MAĞDUR ve KATILAN </vt:lpstr>
      <vt:lpstr>SAVUNMA MAKAMI  ŞÜPHELİ ve SANIK </vt:lpstr>
      <vt:lpstr>Şüphelinin veya sanığın müdafi seçimi Şüpheli veya sanık, soruşturma ve kovuşturmanın her aşamasında bir veya birden fazla müdafiin yardımından yararlanabilir; kanuni temsilcisi varsa, o da şüpheliye veya sanığa müdafi seçebilir.    Şüpheli veya sanıktan kendisine bir müdafi seçmesi istenir. Şüpheli veya sanık, müdafi seçebilecek durumda olmadığını beyan ederse, istemi halinde bir müdafi görevlendirilir. Müdafii bulunmayan şüpheli veya sanık; çocuk, kendisini savunamayacak derecede malul veya sağır ve dilsiz ise, istemi aranmaksızın bir müdafi görevlendirilir. Alt sınırı beş yıldan fazla hapis cezasını gerektiren suçlardan dolayı yapılan soruşturma ve kovuşturmada ikinci fıkra hükmü uygulanır.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cp:lastModifiedBy>User</cp:lastModifiedBy>
  <cp:revision>9</cp:revision>
  <dcterms:modified xsi:type="dcterms:W3CDTF">2020-02-11T21:10:13Z</dcterms:modified>
</cp:coreProperties>
</file>