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5" r:id="rId2"/>
    <p:sldId id="276" r:id="rId3"/>
    <p:sldId id="258" r:id="rId4"/>
    <p:sldId id="259" r:id="rId5"/>
    <p:sldId id="277" r:id="rId6"/>
    <p:sldId id="260" r:id="rId7"/>
    <p:sldId id="257" r:id="rId8"/>
    <p:sldId id="261" r:id="rId9"/>
    <p:sldId id="262" r:id="rId10"/>
    <p:sldId id="263" r:id="rId11"/>
    <p:sldId id="264" r:id="rId12"/>
    <p:sldId id="273" r:id="rId13"/>
    <p:sldId id="266" r:id="rId14"/>
    <p:sldId id="269" r:id="rId15"/>
    <p:sldId id="268" r:id="rId16"/>
    <p:sldId id="270" r:id="rId17"/>
    <p:sldId id="271" r:id="rId18"/>
    <p:sldId id="274" r:id="rId19"/>
    <p:sldId id="272" r:id="rId20"/>
  </p:sldIdLst>
  <p:sldSz cx="9144000" cy="6858000" type="screen4x3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4BDB6"/>
    <a:srgbClr val="CCC7BE"/>
    <a:srgbClr val="CDCAC0"/>
    <a:srgbClr val="CDC9C8"/>
    <a:srgbClr val="B9B7A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4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-116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818057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7788527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637343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341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919419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8501159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288796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361520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5513404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658146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671739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F2529B-5F13-4DAD-9242-137A6589E423}" type="datetimeFigureOut">
              <a:rPr lang="tr-TR" smtClean="0"/>
              <a:t>4.02.2020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9EA988-0CA3-42D7-BF8A-93D7E7995008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108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4BDB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etin kutusu 1"/>
          <p:cNvSpPr txBox="1"/>
          <p:nvPr/>
        </p:nvSpPr>
        <p:spPr>
          <a:xfrm>
            <a:off x="1088570" y="2449283"/>
            <a:ext cx="72442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600" dirty="0" smtClean="0">
                <a:latin typeface="Comic Sans MS" panose="030F0702030302020204" pitchFamily="66" charset="0"/>
              </a:rPr>
              <a:t>Tam Protezlerde Ağız Muayenesi</a:t>
            </a:r>
            <a:endParaRPr lang="tr-TR" sz="3600" dirty="0">
              <a:latin typeface="Comic Sans MS" panose="030F0702030302020204" pitchFamily="66" charset="0"/>
            </a:endParaRPr>
          </a:p>
        </p:txBody>
      </p:sp>
      <p:sp>
        <p:nvSpPr>
          <p:cNvPr id="4" name="Metin kutusu 3"/>
          <p:cNvSpPr txBox="1"/>
          <p:nvPr/>
        </p:nvSpPr>
        <p:spPr>
          <a:xfrm>
            <a:off x="2373376" y="4724400"/>
            <a:ext cx="46746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800" dirty="0" err="1" smtClean="0">
                <a:latin typeface="Comic Sans MS" panose="030F0702030302020204" pitchFamily="66" charset="0"/>
              </a:rPr>
              <a:t>Prof.Dr.Betül</a:t>
            </a:r>
            <a:r>
              <a:rPr lang="tr-TR" sz="2800" dirty="0" smtClean="0">
                <a:latin typeface="Comic Sans MS" panose="030F0702030302020204" pitchFamily="66" charset="0"/>
              </a:rPr>
              <a:t> KALIPÇILAR</a:t>
            </a:r>
            <a:endParaRPr lang="tr-TR" sz="28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6357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938566" y="321144"/>
            <a:ext cx="24817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-</a:t>
            </a:r>
            <a:r>
              <a:rPr lang="tr-TR" b="1" dirty="0" err="1" smtClean="0">
                <a:latin typeface="Comic Sans MS" panose="030F0702030302020204" pitchFamily="66" charset="0"/>
              </a:rPr>
              <a:t>Kretler</a:t>
            </a:r>
            <a:r>
              <a:rPr lang="tr-TR" b="1" dirty="0" smtClean="0">
                <a:latin typeface="Comic Sans MS" panose="030F0702030302020204" pitchFamily="66" charset="0"/>
              </a:rPr>
              <a:t> arası ilişki: </a:t>
            </a:r>
            <a:endParaRPr lang="tr-TR" b="1" dirty="0"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154" y="856869"/>
            <a:ext cx="8208697" cy="2198914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938566" y="3276601"/>
            <a:ext cx="28568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 err="1" smtClean="0">
                <a:latin typeface="Comic Sans MS" panose="030F0702030302020204" pitchFamily="66" charset="0"/>
              </a:rPr>
              <a:t>Kretler</a:t>
            </a:r>
            <a:r>
              <a:rPr lang="tr-TR" b="1" dirty="0" smtClean="0">
                <a:latin typeface="Comic Sans MS" panose="030F0702030302020204" pitchFamily="66" charset="0"/>
              </a:rPr>
              <a:t> arası mesafe: </a:t>
            </a:r>
            <a:endParaRPr lang="tr-TR" b="1" dirty="0">
              <a:latin typeface="Comic Sans MS" panose="030F0702030302020204" pitchFamily="66" charset="0"/>
            </a:endParaRP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967830"/>
            <a:ext cx="8757516" cy="2574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9490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48421" y="1056306"/>
            <a:ext cx="25891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/>
              <a:t>-</a:t>
            </a:r>
            <a:r>
              <a:rPr lang="tr-TR" b="1" dirty="0" err="1" smtClean="0">
                <a:latin typeface="Comic Sans MS" panose="030F0702030302020204" pitchFamily="66" charset="0"/>
              </a:rPr>
              <a:t>Kretlerin</a:t>
            </a:r>
            <a:r>
              <a:rPr lang="tr-TR" b="1" dirty="0" smtClean="0">
                <a:latin typeface="Comic Sans MS" panose="030F0702030302020204" pitchFamily="66" charset="0"/>
              </a:rPr>
              <a:t> paralelliği: </a:t>
            </a:r>
            <a:endParaRPr lang="tr-TR" b="1" dirty="0"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460" y="2616122"/>
            <a:ext cx="8842629" cy="2228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852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36872" y="372853"/>
            <a:ext cx="7340329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Sert doku değerlendirmesi: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-Kemik kaynaklı </a:t>
            </a:r>
            <a:r>
              <a:rPr lang="tr-TR" dirty="0" err="1" smtClean="0">
                <a:latin typeface="Comic Sans MS" panose="030F0702030302020204" pitchFamily="66" charset="0"/>
              </a:rPr>
              <a:t>andırkatlar</a:t>
            </a:r>
            <a:r>
              <a:rPr lang="tr-TR" dirty="0" smtClean="0">
                <a:latin typeface="Comic Sans MS" panose="030F0702030302020204" pitchFamily="66" charset="0"/>
              </a:rPr>
              <a:t>:  Üst çene□              Alt çene□                                                                      -</a:t>
            </a:r>
            <a:r>
              <a:rPr lang="tr-TR" dirty="0" err="1" smtClean="0">
                <a:latin typeface="Comic Sans MS" panose="030F0702030302020204" pitchFamily="66" charset="0"/>
              </a:rPr>
              <a:t>Toruslar</a:t>
            </a:r>
            <a:r>
              <a:rPr lang="tr-TR" dirty="0" smtClean="0">
                <a:latin typeface="Comic Sans MS" panose="030F0702030302020204" pitchFamily="66" charset="0"/>
              </a:rPr>
              <a:t>, </a:t>
            </a:r>
            <a:r>
              <a:rPr lang="tr-TR" dirty="0" err="1" smtClean="0">
                <a:latin typeface="Comic Sans MS" panose="030F0702030302020204" pitchFamily="66" charset="0"/>
              </a:rPr>
              <a:t>eksostozlar</a:t>
            </a:r>
            <a:r>
              <a:rPr lang="tr-TR" dirty="0" smtClean="0">
                <a:latin typeface="Comic Sans MS" panose="030F0702030302020204" pitchFamily="66" charset="0"/>
              </a:rPr>
              <a:t>:         </a:t>
            </a:r>
            <a:r>
              <a:rPr lang="tr-TR" dirty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Üst çene□              Alt çene□                                                                               -Düzensiz </a:t>
            </a:r>
            <a:r>
              <a:rPr lang="tr-TR" dirty="0" err="1" smtClean="0">
                <a:latin typeface="Comic Sans MS" panose="030F0702030302020204" pitchFamily="66" charset="0"/>
              </a:rPr>
              <a:t>kretler</a:t>
            </a:r>
            <a:r>
              <a:rPr lang="tr-TR" dirty="0" smtClean="0">
                <a:latin typeface="Comic Sans MS" panose="030F0702030302020204" pitchFamily="66" charset="0"/>
              </a:rPr>
              <a:t>:                 Üst çene□              Alt çene□                                                                               -</a:t>
            </a:r>
            <a:r>
              <a:rPr lang="tr-TR" dirty="0" err="1" smtClean="0">
                <a:latin typeface="Comic Sans MS" panose="030F0702030302020204" pitchFamily="66" charset="0"/>
              </a:rPr>
              <a:t>Rezorbe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 err="1" smtClean="0">
                <a:latin typeface="Comic Sans MS" panose="030F0702030302020204" pitchFamily="66" charset="0"/>
              </a:rPr>
              <a:t>kretler</a:t>
            </a:r>
            <a:r>
              <a:rPr lang="tr-TR" dirty="0" smtClean="0">
                <a:latin typeface="Comic Sans MS" panose="030F0702030302020204" pitchFamily="66" charset="0"/>
              </a:rPr>
              <a:t>:                  Üst çene□              Alt çene□ 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736871" y="2371636"/>
            <a:ext cx="762335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Mukoza değerlendirmesi: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-Mukozanın rengi: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Sağlıklı pembe□                  Kırmızı□                     Pigmentli  lekeler□</a:t>
            </a:r>
          </a:p>
        </p:txBody>
      </p:sp>
      <p:sp>
        <p:nvSpPr>
          <p:cNvPr id="4" name="Dikdörtgen 3"/>
          <p:cNvSpPr/>
          <p:nvPr/>
        </p:nvSpPr>
        <p:spPr>
          <a:xfrm>
            <a:off x="736871" y="3816422"/>
            <a:ext cx="2502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-Mukozanın kalınlığı</a:t>
            </a:r>
            <a:r>
              <a:rPr lang="tr-TR" dirty="0">
                <a:latin typeface="Comic Sans MS" panose="030F0702030302020204" pitchFamily="66" charset="0"/>
              </a:rPr>
              <a:t>: </a:t>
            </a:r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52069" y="4342433"/>
            <a:ext cx="9016765" cy="2200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093599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04798" y="480420"/>
            <a:ext cx="851263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/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-Mukozanın durumu: 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 </a:t>
            </a:r>
            <a:r>
              <a:rPr lang="tr-TR" dirty="0" smtClean="0">
                <a:latin typeface="Comic Sans MS" panose="030F0702030302020204" pitchFamily="66" charset="0"/>
              </a:rPr>
              <a:t>(Sağlıklı)…………...…………………………………………………….....…□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II </a:t>
            </a:r>
            <a:r>
              <a:rPr lang="tr-TR" dirty="0" smtClean="0">
                <a:latin typeface="Comic Sans MS" panose="030F0702030302020204" pitchFamily="66" charset="0"/>
              </a:rPr>
              <a:t>(İrrite)………………...………………..…………………………………….□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III </a:t>
            </a:r>
            <a:r>
              <a:rPr lang="tr-TR" dirty="0" smtClean="0">
                <a:latin typeface="Comic Sans MS" panose="030F0702030302020204" pitchFamily="66" charset="0"/>
              </a:rPr>
              <a:t>(Patolojik)………………………….………..……………………………..□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Stomatit</a:t>
            </a:r>
            <a:r>
              <a:rPr lang="tr-TR" dirty="0" smtClean="0">
                <a:latin typeface="Comic Sans MS" panose="030F0702030302020204" pitchFamily="66" charset="0"/>
              </a:rPr>
              <a:t>□  </a:t>
            </a:r>
            <a:r>
              <a:rPr lang="tr-TR" dirty="0" err="1" smtClean="0">
                <a:latin typeface="Comic Sans MS" panose="030F0702030302020204" pitchFamily="66" charset="0"/>
              </a:rPr>
              <a:t>Angular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 err="1" smtClean="0">
                <a:latin typeface="Comic Sans MS" panose="030F0702030302020204" pitchFamily="66" charset="0"/>
              </a:rPr>
              <a:t>stomatit</a:t>
            </a:r>
            <a:r>
              <a:rPr lang="tr-TR" dirty="0" smtClean="0">
                <a:latin typeface="Comic Sans MS" panose="030F0702030302020204" pitchFamily="66" charset="0"/>
              </a:rPr>
              <a:t> (</a:t>
            </a:r>
            <a:r>
              <a:rPr lang="tr-TR" dirty="0" err="1" smtClean="0">
                <a:latin typeface="Comic Sans MS" panose="030F0702030302020204" pitchFamily="66" charset="0"/>
              </a:rPr>
              <a:t>Angular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 err="1" smtClean="0">
                <a:latin typeface="Comic Sans MS" panose="030F0702030302020204" pitchFamily="66" charset="0"/>
              </a:rPr>
              <a:t>Cheilitis</a:t>
            </a:r>
            <a:r>
              <a:rPr lang="tr-TR" dirty="0" smtClean="0">
                <a:latin typeface="Comic Sans MS" panose="030F0702030302020204" pitchFamily="66" charset="0"/>
              </a:rPr>
              <a:t>)□  </a:t>
            </a:r>
            <a:r>
              <a:rPr lang="tr-TR" dirty="0" err="1" smtClean="0">
                <a:latin typeface="Comic Sans MS" panose="030F0702030302020204" pitchFamily="66" charset="0"/>
              </a:rPr>
              <a:t>Papiller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 err="1" smtClean="0">
                <a:latin typeface="Comic Sans MS" panose="030F0702030302020204" pitchFamily="66" charset="0"/>
              </a:rPr>
              <a:t>hiperplazi</a:t>
            </a:r>
            <a:r>
              <a:rPr lang="tr-TR" dirty="0" smtClean="0">
                <a:latin typeface="Comic Sans MS" panose="030F0702030302020204" pitchFamily="66" charset="0"/>
              </a:rPr>
              <a:t>□  </a:t>
            </a:r>
          </a:p>
          <a:p>
            <a:r>
              <a:rPr lang="tr-TR" dirty="0" err="1" smtClean="0">
                <a:latin typeface="Comic Sans MS" panose="030F0702030302020204" pitchFamily="66" charset="0"/>
              </a:rPr>
              <a:t>Epulis</a:t>
            </a:r>
            <a:r>
              <a:rPr lang="tr-TR" dirty="0" smtClean="0">
                <a:latin typeface="Comic Sans MS" panose="030F0702030302020204" pitchFamily="66" charset="0"/>
              </a:rPr>
              <a:t> (protez </a:t>
            </a:r>
            <a:r>
              <a:rPr lang="tr-TR" dirty="0" err="1" smtClean="0">
                <a:latin typeface="Comic Sans MS" panose="030F0702030302020204" pitchFamily="66" charset="0"/>
              </a:rPr>
              <a:t>hiperplazisi</a:t>
            </a:r>
            <a:r>
              <a:rPr lang="tr-TR" dirty="0" smtClean="0">
                <a:latin typeface="Comic Sans MS" panose="030F0702030302020204" pitchFamily="66" charset="0"/>
              </a:rPr>
              <a:t>)□    </a:t>
            </a:r>
            <a:r>
              <a:rPr lang="tr-TR" dirty="0" err="1" smtClean="0">
                <a:latin typeface="Comic Sans MS" panose="030F0702030302020204" pitchFamily="66" charset="0"/>
              </a:rPr>
              <a:t>Fibröz</a:t>
            </a:r>
            <a:r>
              <a:rPr lang="tr-TR" dirty="0" smtClean="0">
                <a:latin typeface="Comic Sans MS" panose="030F0702030302020204" pitchFamily="66" charset="0"/>
              </a:rPr>
              <a:t> </a:t>
            </a:r>
            <a:r>
              <a:rPr lang="tr-TR" dirty="0" err="1" smtClean="0">
                <a:latin typeface="Comic Sans MS" panose="030F0702030302020204" pitchFamily="66" charset="0"/>
              </a:rPr>
              <a:t>hiperplazi</a:t>
            </a:r>
            <a:r>
              <a:rPr lang="tr-TR" dirty="0" smtClean="0">
                <a:latin typeface="Comic Sans MS" panose="030F0702030302020204" pitchFamily="66" charset="0"/>
              </a:rPr>
              <a:t>□    Doku deformasyonu□    </a:t>
            </a:r>
            <a:r>
              <a:rPr lang="tr-TR" dirty="0" err="1" smtClean="0">
                <a:latin typeface="Comic Sans MS" panose="030F0702030302020204" pitchFamily="66" charset="0"/>
              </a:rPr>
              <a:t>Allerji</a:t>
            </a:r>
            <a:r>
              <a:rPr lang="tr-TR" dirty="0" smtClean="0">
                <a:latin typeface="Comic Sans MS" panose="030F0702030302020204" pitchFamily="66" charset="0"/>
              </a:rPr>
              <a:t>□     Protezden acıyan ağız sendromu□    Belirti olmaksızın yanma hissi□  Oral kanserler□) </a:t>
            </a:r>
            <a:endParaRPr lang="tr-TR" dirty="0">
              <a:latin typeface="Comic Sans MS" panose="030F0702030302020204" pitchFamily="66" charset="0"/>
            </a:endParaRP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2"/>
          <a:srcRect b="23349"/>
          <a:stretch/>
        </p:blipFill>
        <p:spPr>
          <a:xfrm>
            <a:off x="4224364" y="4176124"/>
            <a:ext cx="2505964" cy="190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09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85055" y="755533"/>
            <a:ext cx="878477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latin typeface="Comic Sans MS" panose="030F0702030302020204" pitchFamily="66" charset="0"/>
              </a:rPr>
              <a:t>Yumuşak doku ve </a:t>
            </a:r>
            <a:r>
              <a:rPr lang="tr-TR" b="1" dirty="0" err="1" smtClean="0">
                <a:latin typeface="Comic Sans MS" panose="030F0702030302020204" pitchFamily="66" charset="0"/>
              </a:rPr>
              <a:t>frenilum</a:t>
            </a:r>
            <a:r>
              <a:rPr lang="tr-TR" b="1" dirty="0" smtClean="0">
                <a:latin typeface="Comic Sans MS" panose="030F0702030302020204" pitchFamily="66" charset="0"/>
              </a:rPr>
              <a:t> bağlantıları:   </a:t>
            </a:r>
          </a:p>
          <a:p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-Yumuşak doku bağlantı yerleri:  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Sınıf 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Kret</a:t>
            </a:r>
            <a:r>
              <a:rPr lang="tr-TR" dirty="0" smtClean="0">
                <a:latin typeface="Comic Sans MS" panose="030F0702030302020204" pitchFamily="66" charset="0"/>
              </a:rPr>
              <a:t> tepesinden uzakta)………………………………………….……………..□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Kret</a:t>
            </a:r>
            <a:r>
              <a:rPr lang="tr-TR" dirty="0" smtClean="0">
                <a:latin typeface="Comic Sans MS" panose="030F0702030302020204" pitchFamily="66" charset="0"/>
              </a:rPr>
              <a:t> tepesinden orta derecede uzaklıkta)…………………….…□      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Kret</a:t>
            </a:r>
            <a:r>
              <a:rPr lang="tr-TR" dirty="0" smtClean="0">
                <a:latin typeface="Comic Sans MS" panose="030F0702030302020204" pitchFamily="66" charset="0"/>
              </a:rPr>
              <a:t> tepesine yakın)…………………………………………………………….□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 err="1" smtClean="0">
                <a:latin typeface="Comic Sans MS" panose="030F0702030302020204" pitchFamily="66" charset="0"/>
              </a:rPr>
              <a:t>Frenilum</a:t>
            </a:r>
            <a:r>
              <a:rPr lang="tr-TR" b="1" dirty="0" smtClean="0">
                <a:latin typeface="Comic Sans MS" panose="030F0702030302020204" pitchFamily="66" charset="0"/>
              </a:rPr>
              <a:t> bağlantıları:  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                            	</a:t>
            </a:r>
            <a:r>
              <a:rPr lang="tr-TR" b="1" dirty="0" smtClean="0">
                <a:latin typeface="Comic Sans MS" panose="030F0702030302020204" pitchFamily="66" charset="0"/>
              </a:rPr>
              <a:t>Sınıf 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Kret</a:t>
            </a:r>
            <a:r>
              <a:rPr lang="tr-TR" dirty="0" smtClean="0">
                <a:latin typeface="Comic Sans MS" panose="030F0702030302020204" pitchFamily="66" charset="0"/>
              </a:rPr>
              <a:t> tepesinden uzakta) …….…□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	</a:t>
            </a:r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(Ortada)…………………………………….□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Kret</a:t>
            </a:r>
            <a:r>
              <a:rPr lang="tr-TR" dirty="0" smtClean="0">
                <a:latin typeface="Comic Sans MS" panose="030F0702030302020204" pitchFamily="66" charset="0"/>
              </a:rPr>
              <a:t> tepesine yakın)………….…□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 err="1" smtClean="0">
                <a:latin typeface="Comic Sans MS" panose="030F0702030302020204" pitchFamily="66" charset="0"/>
              </a:rPr>
              <a:t>Lokasyonları</a:t>
            </a:r>
            <a:r>
              <a:rPr lang="tr-TR" dirty="0" smtClean="0">
                <a:latin typeface="Comic Sans MS" panose="030F0702030302020204" pitchFamily="66" charset="0"/>
              </a:rPr>
              <a:t>:……………...………….…...…………………………………………………………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-Sayıları</a:t>
            </a:r>
            <a:r>
              <a:rPr lang="tr-TR" dirty="0" smtClean="0">
                <a:latin typeface="Comic Sans MS" panose="030F0702030302020204" pitchFamily="66" charset="0"/>
              </a:rPr>
              <a:t>:…………………………………………………………………………………………………....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 err="1" smtClean="0">
                <a:latin typeface="Comic Sans MS" panose="030F0702030302020204" pitchFamily="66" charset="0"/>
              </a:rPr>
              <a:t>Vestibül</a:t>
            </a:r>
            <a:r>
              <a:rPr lang="tr-TR" b="1" dirty="0" smtClean="0">
                <a:latin typeface="Comic Sans MS" panose="030F0702030302020204" pitchFamily="66" charset="0"/>
              </a:rPr>
              <a:t>  </a:t>
            </a:r>
            <a:r>
              <a:rPr lang="tr-TR" b="1" dirty="0" err="1" smtClean="0">
                <a:latin typeface="Comic Sans MS" panose="030F0702030302020204" pitchFamily="66" charset="0"/>
              </a:rPr>
              <a:t>sulkus</a:t>
            </a:r>
            <a:r>
              <a:rPr lang="tr-TR" b="1" dirty="0" smtClean="0">
                <a:latin typeface="Comic Sans MS" panose="030F0702030302020204" pitchFamily="66" charset="0"/>
              </a:rPr>
              <a:t>: </a:t>
            </a:r>
            <a:r>
              <a:rPr lang="tr-TR" dirty="0" smtClean="0">
                <a:latin typeface="Comic Sans MS" panose="030F0702030302020204" pitchFamily="66" charset="0"/>
              </a:rPr>
              <a:t>Sığ ………..□               Derin…………□   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58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Resim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8202"/>
            <a:ext cx="8741229" cy="5127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698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24184" y="596598"/>
            <a:ext cx="9345592" cy="29238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000" b="1" dirty="0" smtClean="0">
                <a:latin typeface="Comic Sans MS" panose="030F0702030302020204" pitchFamily="66" charset="0"/>
              </a:rPr>
              <a:t>Dil:   </a:t>
            </a:r>
          </a:p>
          <a:p>
            <a:pPr algn="ctr"/>
            <a:endParaRPr lang="tr-TR" sz="2000" b="1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-Şekli ve boyutu: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                                          Sınıf I </a:t>
            </a:r>
            <a:r>
              <a:rPr lang="tr-TR" dirty="0" smtClean="0">
                <a:latin typeface="Comic Sans MS" panose="030F0702030302020204" pitchFamily="66" charset="0"/>
              </a:rPr>
              <a:t>(Hacim, gelişim ve fonksiyon olarak normal)…………………………...………….□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(Dişlerin uzun süre kaybına bağlı olarak şekil ve fonksiyonunu kaybetmiş)…□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(Aşırı geniş dil)………………………………………………..………………..……………………□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</a:t>
            </a:r>
          </a:p>
        </p:txBody>
      </p:sp>
      <p:pic>
        <p:nvPicPr>
          <p:cNvPr id="3" name="Resim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026" y="4075288"/>
            <a:ext cx="8530532" cy="2782711"/>
          </a:xfrm>
          <a:prstGeom prst="rect">
            <a:avLst/>
          </a:prstGeom>
        </p:spPr>
      </p:pic>
      <p:sp>
        <p:nvSpPr>
          <p:cNvPr id="4" name="Dikdörtgen 3"/>
          <p:cNvSpPr/>
          <p:nvPr/>
        </p:nvSpPr>
        <p:spPr>
          <a:xfrm>
            <a:off x="920089" y="3474716"/>
            <a:ext cx="132760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>
                <a:latin typeface="Comic Sans MS" panose="030F0702030302020204" pitchFamily="66" charset="0"/>
              </a:rPr>
              <a:t>-Konumu: </a:t>
            </a:r>
          </a:p>
        </p:txBody>
      </p:sp>
    </p:spTree>
    <p:extLst>
      <p:ext uri="{BB962C8B-B14F-4D97-AF65-F5344CB8AC3E}">
        <p14:creationId xmlns:p14="http://schemas.microsoft.com/office/powerpoint/2010/main" val="1738583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19739" y="1221269"/>
            <a:ext cx="88827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b="1" dirty="0" smtClean="0">
                <a:latin typeface="Comic Sans MS" panose="030F0702030302020204" pitchFamily="66" charset="0"/>
              </a:rPr>
              <a:t>Tükürük:  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-Viskozitesi:   </a:t>
            </a:r>
            <a:r>
              <a:rPr lang="tr-TR" dirty="0" smtClean="0">
                <a:latin typeface="Comic Sans MS" panose="030F0702030302020204" pitchFamily="66" charset="0"/>
              </a:rPr>
              <a:t>İnce□             </a:t>
            </a:r>
            <a:r>
              <a:rPr lang="tr-TR" dirty="0" err="1" smtClean="0">
                <a:latin typeface="Comic Sans MS" panose="030F0702030302020204" pitchFamily="66" charset="0"/>
              </a:rPr>
              <a:t>Seröz</a:t>
            </a:r>
            <a:r>
              <a:rPr lang="tr-TR" dirty="0" smtClean="0">
                <a:latin typeface="Comic Sans MS" panose="030F0702030302020204" pitchFamily="66" charset="0"/>
              </a:rPr>
              <a:t>□               Kalın□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                	</a:t>
            </a:r>
            <a:r>
              <a:rPr lang="tr-TR" b="1" dirty="0" smtClean="0">
                <a:latin typeface="Comic Sans MS" panose="030F0702030302020204" pitchFamily="66" charset="0"/>
              </a:rPr>
              <a:t>-Miktarı: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                                                      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 </a:t>
            </a:r>
            <a:r>
              <a:rPr lang="tr-TR" dirty="0" smtClean="0">
                <a:latin typeface="Comic Sans MS" panose="030F0702030302020204" pitchFamily="66" charset="0"/>
              </a:rPr>
              <a:t>(Kalite ve </a:t>
            </a:r>
            <a:r>
              <a:rPr lang="tr-TR" dirty="0" err="1" smtClean="0">
                <a:latin typeface="Comic Sans MS" panose="030F0702030302020204" pitchFamily="66" charset="0"/>
              </a:rPr>
              <a:t>kantite</a:t>
            </a:r>
            <a:r>
              <a:rPr lang="tr-TR" dirty="0" smtClean="0">
                <a:latin typeface="Comic Sans MS" panose="030F0702030302020204" pitchFamily="66" charset="0"/>
              </a:rPr>
              <a:t> yönünden ideal)……………………………..…….…□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Tükrük</a:t>
            </a:r>
            <a:r>
              <a:rPr lang="tr-TR" dirty="0" smtClean="0">
                <a:latin typeface="Comic Sans MS" panose="030F0702030302020204" pitchFamily="66" charset="0"/>
              </a:rPr>
              <a:t> miktarı fazla: Aşırı miktarda salgı (</a:t>
            </a:r>
            <a:r>
              <a:rPr lang="tr-TR" dirty="0" err="1" smtClean="0">
                <a:latin typeface="Comic Sans MS" panose="030F0702030302020204" pitchFamily="66" charset="0"/>
              </a:rPr>
              <a:t>Sialorrboea</a:t>
            </a:r>
            <a:r>
              <a:rPr lang="tr-TR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(Sinir sistemi hastalıkları (</a:t>
            </a:r>
            <a:r>
              <a:rPr lang="tr-TR" dirty="0" err="1" smtClean="0">
                <a:latin typeface="Comic Sans MS" panose="030F0702030302020204" pitchFamily="66" charset="0"/>
              </a:rPr>
              <a:t>parkinson</a:t>
            </a:r>
            <a:r>
              <a:rPr lang="tr-TR" dirty="0" smtClean="0">
                <a:latin typeface="Comic Sans MS" panose="030F0702030302020204" pitchFamily="66" charset="0"/>
              </a:rPr>
              <a:t>, epilepsi, </a:t>
            </a:r>
            <a:r>
              <a:rPr lang="tr-TR" dirty="0" err="1" smtClean="0">
                <a:latin typeface="Comic Sans MS" panose="030F0702030302020204" pitchFamily="66" charset="0"/>
              </a:rPr>
              <a:t>mental</a:t>
            </a:r>
            <a:r>
              <a:rPr lang="tr-TR" dirty="0" smtClean="0">
                <a:latin typeface="Comic Sans MS" panose="030F0702030302020204" pitchFamily="66" charset="0"/>
              </a:rPr>
              <a:t> gerilik), ağızda yabancı cisim varlığı (yeni protez nedeni ile………………………………………………………………..…□                                                                                                                                                        </a:t>
            </a:r>
          </a:p>
          <a:p>
            <a:endParaRPr lang="tr-TR" dirty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Sınıf III </a:t>
            </a:r>
            <a:r>
              <a:rPr lang="tr-TR" dirty="0" smtClean="0">
                <a:latin typeface="Comic Sans MS" panose="030F0702030302020204" pitchFamily="66" charset="0"/>
              </a:rPr>
              <a:t>(</a:t>
            </a:r>
            <a:r>
              <a:rPr lang="tr-TR" dirty="0" err="1" smtClean="0">
                <a:latin typeface="Comic Sans MS" panose="030F0702030302020204" pitchFamily="66" charset="0"/>
              </a:rPr>
              <a:t>Tükrük</a:t>
            </a:r>
            <a:r>
              <a:rPr lang="tr-TR" dirty="0" smtClean="0">
                <a:latin typeface="Comic Sans MS" panose="030F0702030302020204" pitchFamily="66" charset="0"/>
              </a:rPr>
              <a:t> miktarı az: Ağız kuruluğu (</a:t>
            </a:r>
            <a:r>
              <a:rPr lang="tr-TR" dirty="0" err="1" smtClean="0">
                <a:latin typeface="Comic Sans MS" panose="030F0702030302020204" pitchFamily="66" charset="0"/>
              </a:rPr>
              <a:t>Xerostomia</a:t>
            </a:r>
            <a:r>
              <a:rPr lang="tr-TR" dirty="0" smtClean="0">
                <a:latin typeface="Comic Sans MS" panose="030F0702030302020204" pitchFamily="66" charset="0"/>
              </a:rPr>
              <a:t>)</a:t>
            </a:r>
          </a:p>
          <a:p>
            <a:r>
              <a:rPr lang="tr-TR" dirty="0">
                <a:latin typeface="Comic Sans MS" panose="030F0702030302020204" pitchFamily="66" charset="0"/>
              </a:rPr>
              <a:t>(</a:t>
            </a:r>
            <a:r>
              <a:rPr lang="tr-TR" dirty="0" smtClean="0">
                <a:latin typeface="Comic Sans MS" panose="030F0702030302020204" pitchFamily="66" charset="0"/>
              </a:rPr>
              <a:t>Baş-boyun radyoterapisi, </a:t>
            </a:r>
            <a:r>
              <a:rPr lang="tr-TR" dirty="0" err="1" smtClean="0">
                <a:latin typeface="Comic Sans MS" panose="030F0702030302020204" pitchFamily="66" charset="0"/>
              </a:rPr>
              <a:t>tükrük</a:t>
            </a:r>
            <a:r>
              <a:rPr lang="tr-TR" dirty="0" smtClean="0">
                <a:latin typeface="Comic Sans MS" panose="030F0702030302020204" pitchFamily="66" charset="0"/>
              </a:rPr>
              <a:t> bezlerinin çıkarılması, B </a:t>
            </a:r>
            <a:r>
              <a:rPr lang="tr-TR" dirty="0" err="1" smtClean="0">
                <a:latin typeface="Comic Sans MS" panose="030F0702030302020204" pitchFamily="66" charset="0"/>
              </a:rPr>
              <a:t>vit</a:t>
            </a:r>
            <a:r>
              <a:rPr lang="tr-TR" dirty="0" smtClean="0">
                <a:latin typeface="Comic Sans MS" panose="030F0702030302020204" pitchFamily="66" charset="0"/>
              </a:rPr>
              <a:t>. Eksikliği, demir eksikliği, diyabet, </a:t>
            </a:r>
            <a:r>
              <a:rPr lang="tr-TR" dirty="0" err="1" smtClean="0">
                <a:latin typeface="Comic Sans MS" panose="030F0702030302020204" pitchFamily="66" charset="0"/>
              </a:rPr>
              <a:t>antidepresan</a:t>
            </a:r>
            <a:r>
              <a:rPr lang="tr-TR" dirty="0" smtClean="0">
                <a:latin typeface="Comic Sans MS" panose="030F0702030302020204" pitchFamily="66" charset="0"/>
              </a:rPr>
              <a:t> kullanımı…………………………………………………………□  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49692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1751203" y="1346538"/>
            <a:ext cx="5008826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tr-TR" b="1" dirty="0" smtClean="0">
                <a:solidFill>
                  <a:prstClr val="black"/>
                </a:solidFill>
              </a:rPr>
              <a:t>		</a:t>
            </a:r>
            <a:r>
              <a:rPr lang="tr-T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Özel incelemeler</a:t>
            </a:r>
          </a:p>
          <a:p>
            <a:pPr lvl="0"/>
            <a:endParaRPr lang="tr-TR" b="1" dirty="0" smtClean="0">
              <a:solidFill>
                <a:prstClr val="black"/>
              </a:solidFill>
            </a:endParaRPr>
          </a:p>
          <a:p>
            <a:pPr lvl="0" algn="ctr">
              <a:lnSpc>
                <a:spcPct val="150000"/>
              </a:lnSpc>
            </a:pPr>
            <a:r>
              <a:rPr lang="tr-TR" sz="20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TME değerlendirilmesi: </a:t>
            </a:r>
          </a:p>
          <a:p>
            <a:pPr lvl="0">
              <a:lnSpc>
                <a:spcPct val="150000"/>
              </a:lnSpc>
            </a:pPr>
            <a:endParaRPr lang="tr-TR" sz="2000" b="1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	-</a:t>
            </a:r>
            <a:r>
              <a:rPr lang="tr-TR" sz="2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Krepitasyon</a:t>
            </a:r>
            <a:r>
              <a:rPr lang="tr-TR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:.………………………....</a:t>
            </a:r>
            <a:r>
              <a:rPr lang="tr-TR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                                                                                       	-</a:t>
            </a:r>
            <a:r>
              <a:rPr lang="tr-TR" sz="2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Kliking</a:t>
            </a:r>
            <a:r>
              <a:rPr lang="tr-TR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:.……………………………….…...</a:t>
            </a:r>
            <a:r>
              <a:rPr lang="tr-TR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                                                                                                              	-Rahatsızlık hissi</a:t>
            </a:r>
            <a:r>
              <a:rPr lang="tr-TR" sz="2000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:….…………………</a:t>
            </a:r>
            <a:r>
              <a:rPr lang="tr-TR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                                                                                                              	-Kilitlenme:………….…………………….□                                                                                                                	-</a:t>
            </a:r>
            <a:r>
              <a:rPr lang="tr-TR" sz="2000" dirty="0" err="1">
                <a:solidFill>
                  <a:prstClr val="black"/>
                </a:solidFill>
                <a:latin typeface="Comic Sans MS" panose="030F0702030302020204" pitchFamily="66" charset="0"/>
              </a:rPr>
              <a:t>Deviasyon</a:t>
            </a:r>
            <a:r>
              <a:rPr lang="tr-TR" sz="2000" dirty="0">
                <a:solidFill>
                  <a:prstClr val="black"/>
                </a:solidFill>
                <a:latin typeface="Comic Sans MS" panose="030F0702030302020204" pitchFamily="66" charset="0"/>
              </a:rPr>
              <a:t>:………....…………………...□                                                                                                                                              	-Ağrı:………………. .…………………...…□ </a:t>
            </a:r>
            <a:endParaRPr lang="tr-TR" sz="20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616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10419" y="54265"/>
            <a:ext cx="8142514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dirty="0" smtClean="0">
                <a:solidFill>
                  <a:srgbClr val="FF0000"/>
                </a:solidFill>
              </a:rPr>
              <a:t>		</a:t>
            </a:r>
            <a:r>
              <a:rPr lang="tr-T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Önceki protezlerin değerlendirilmesi</a:t>
            </a:r>
          </a:p>
          <a:p>
            <a:endParaRPr lang="tr-TR" sz="2000" b="1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r>
              <a:rPr lang="tr-TR" b="1" dirty="0" smtClean="0"/>
              <a:t>-</a:t>
            </a:r>
            <a:r>
              <a:rPr lang="tr-TR" b="1" dirty="0" smtClean="0">
                <a:latin typeface="Comic Sans MS" panose="030F0702030302020204" pitchFamily="66" charset="0"/>
              </a:rPr>
              <a:t>Önceki protezlerinin tipi</a:t>
            </a:r>
            <a:r>
              <a:rPr lang="tr-TR" dirty="0" smtClean="0">
                <a:latin typeface="Comic Sans MS" panose="030F0702030302020204" pitchFamily="66" charset="0"/>
              </a:rPr>
              <a:t>:…………………..……………………………………………………………                                     </a:t>
            </a:r>
            <a:r>
              <a:rPr lang="tr-TR" b="1" dirty="0" smtClean="0">
                <a:latin typeface="Comic Sans MS" panose="030F0702030302020204" pitchFamily="66" charset="0"/>
              </a:rPr>
              <a:t>-Önceki protezlerinin kulanım süresi</a:t>
            </a:r>
            <a:r>
              <a:rPr lang="tr-TR" dirty="0" smtClean="0">
                <a:latin typeface="Comic Sans MS" panose="030F0702030302020204" pitchFamily="66" charset="0"/>
              </a:rPr>
              <a:t>:……………………………………………………….….. </a:t>
            </a:r>
          </a:p>
          <a:p>
            <a:pPr lvl="0"/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-Ark şekli:     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Kare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    Oval□                 Daralan□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Protez sınırları: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İyi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Orta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       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Kötü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</a:t>
            </a:r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 err="1" smtClean="0">
                <a:latin typeface="Comic Sans MS" panose="030F0702030302020204" pitchFamily="66" charset="0"/>
              </a:rPr>
              <a:t>Tüberler</a:t>
            </a:r>
            <a:r>
              <a:rPr lang="tr-TR" b="1" dirty="0" smtClean="0">
                <a:latin typeface="Comic Sans MS" panose="030F0702030302020204" pitchFamily="66" charset="0"/>
              </a:rPr>
              <a:t>:</a:t>
            </a:r>
            <a:r>
              <a:rPr lang="tr-TR" dirty="0" smtClean="0">
                <a:latin typeface="Comic Sans MS" panose="030F0702030302020204" pitchFamily="66" charset="0"/>
              </a:rPr>
              <a:t>	 Dahil</a:t>
            </a:r>
            <a:r>
              <a:rPr lang="tr-TR" dirty="0">
                <a:latin typeface="Comic Sans MS" panose="030F0702030302020204" pitchFamily="66" charset="0"/>
              </a:rPr>
              <a:t>□	   </a:t>
            </a:r>
            <a:r>
              <a:rPr lang="tr-TR" dirty="0" smtClean="0">
                <a:latin typeface="Comic Sans MS" panose="030F0702030302020204" pitchFamily="66" charset="0"/>
              </a:rPr>
              <a:t>             Dahil </a:t>
            </a:r>
            <a:r>
              <a:rPr lang="tr-TR" dirty="0">
                <a:latin typeface="Comic Sans MS" panose="030F0702030302020204" pitchFamily="66" charset="0"/>
              </a:rPr>
              <a:t>değil□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 err="1">
                <a:latin typeface="Comic Sans MS" panose="030F0702030302020204" pitchFamily="66" charset="0"/>
              </a:rPr>
              <a:t>Retromolar</a:t>
            </a:r>
            <a:r>
              <a:rPr lang="tr-TR" b="1" dirty="0">
                <a:latin typeface="Comic Sans MS" panose="030F0702030302020204" pitchFamily="66" charset="0"/>
              </a:rPr>
              <a:t> </a:t>
            </a:r>
            <a:r>
              <a:rPr lang="tr-TR" b="1" dirty="0" err="1" smtClean="0">
                <a:latin typeface="Comic Sans MS" panose="030F0702030302020204" pitchFamily="66" charset="0"/>
              </a:rPr>
              <a:t>bölge:</a:t>
            </a:r>
            <a:r>
              <a:rPr lang="tr-TR" dirty="0" err="1" smtClean="0">
                <a:latin typeface="Comic Sans MS" panose="030F0702030302020204" pitchFamily="66" charset="0"/>
              </a:rPr>
              <a:t>Dahil</a:t>
            </a:r>
            <a:r>
              <a:rPr lang="tr-TR" dirty="0">
                <a:latin typeface="Comic Sans MS" panose="030F0702030302020204" pitchFamily="66" charset="0"/>
              </a:rPr>
              <a:t>□	   Dahil değil□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	-</a:t>
            </a:r>
            <a:r>
              <a:rPr lang="tr-TR" b="1" dirty="0">
                <a:latin typeface="Comic Sans MS" panose="030F0702030302020204" pitchFamily="66" charset="0"/>
              </a:rPr>
              <a:t>Post dam sahası:   </a:t>
            </a:r>
            <a:r>
              <a:rPr lang="tr-TR" dirty="0">
                <a:latin typeface="Comic Sans MS" panose="030F0702030302020204" pitchFamily="66" charset="0"/>
              </a:rPr>
              <a:t>Var□	   Yok□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>
                <a:latin typeface="Comic Sans MS" panose="030F0702030302020204" pitchFamily="66" charset="0"/>
              </a:rPr>
              <a:t>Tutuculuk:    </a:t>
            </a:r>
            <a:r>
              <a:rPr lang="tr-TR" dirty="0">
                <a:latin typeface="Comic Sans MS" panose="030F0702030302020204" pitchFamily="66" charset="0"/>
              </a:rPr>
              <a:t>İyi□                       </a:t>
            </a:r>
            <a:r>
              <a:rPr lang="tr-TR" dirty="0" smtClean="0">
                <a:latin typeface="Comic Sans MS" panose="030F0702030302020204" pitchFamily="66" charset="0"/>
              </a:rPr>
              <a:t> Orta</a:t>
            </a:r>
            <a:r>
              <a:rPr lang="tr-TR" dirty="0">
                <a:latin typeface="Comic Sans MS" panose="030F0702030302020204" pitchFamily="66" charset="0"/>
              </a:rPr>
              <a:t>□                 Kötü□                                                                 </a:t>
            </a:r>
            <a:r>
              <a:rPr lang="tr-TR" dirty="0" smtClean="0">
                <a:latin typeface="Comic Sans MS" panose="030F0702030302020204" pitchFamily="66" charset="0"/>
              </a:rPr>
              <a:t>	-</a:t>
            </a:r>
            <a:r>
              <a:rPr lang="tr-TR" b="1" dirty="0">
                <a:latin typeface="Comic Sans MS" panose="030F0702030302020204" pitchFamily="66" charset="0"/>
              </a:rPr>
              <a:t>Protez </a:t>
            </a:r>
            <a:r>
              <a:rPr lang="tr-TR" b="1" dirty="0" err="1">
                <a:latin typeface="Comic Sans MS" panose="030F0702030302020204" pitchFamily="66" charset="0"/>
              </a:rPr>
              <a:t>adesivi</a:t>
            </a:r>
            <a:r>
              <a:rPr lang="tr-TR" b="1" dirty="0">
                <a:latin typeface="Comic Sans MS" panose="030F0702030302020204" pitchFamily="66" charset="0"/>
              </a:rPr>
              <a:t> kullanıyor mu? </a:t>
            </a:r>
            <a:r>
              <a:rPr lang="tr-TR" dirty="0" smtClean="0">
                <a:latin typeface="Comic Sans MS" panose="030F0702030302020204" pitchFamily="66" charset="0"/>
              </a:rPr>
              <a:t>Evet□</a:t>
            </a:r>
            <a:r>
              <a:rPr lang="tr-TR" dirty="0">
                <a:latin typeface="Comic Sans MS" panose="030F0702030302020204" pitchFamily="66" charset="0"/>
              </a:rPr>
              <a:t>	  </a:t>
            </a:r>
            <a:r>
              <a:rPr lang="tr-TR" dirty="0" smtClean="0">
                <a:latin typeface="Comic Sans MS" panose="030F0702030302020204" pitchFamily="66" charset="0"/>
              </a:rPr>
              <a:t>Hayır□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 err="1">
                <a:latin typeface="Comic Sans MS" panose="030F0702030302020204" pitchFamily="66" charset="0"/>
              </a:rPr>
              <a:t>Stabilite</a:t>
            </a:r>
            <a:r>
              <a:rPr lang="tr-TR" b="1" dirty="0">
                <a:latin typeface="Comic Sans MS" panose="030F0702030302020204" pitchFamily="66" charset="0"/>
              </a:rPr>
              <a:t>:     </a:t>
            </a:r>
            <a:r>
              <a:rPr lang="tr-TR" dirty="0" smtClean="0">
                <a:latin typeface="Comic Sans MS" panose="030F0702030302020204" pitchFamily="66" charset="0"/>
              </a:rPr>
              <a:t>İyi</a:t>
            </a:r>
            <a:r>
              <a:rPr lang="tr-TR" dirty="0">
                <a:latin typeface="Comic Sans MS" panose="030F0702030302020204" pitchFamily="66" charset="0"/>
              </a:rPr>
              <a:t>□                       </a:t>
            </a:r>
            <a:r>
              <a:rPr lang="tr-TR" dirty="0" smtClean="0">
                <a:latin typeface="Comic Sans MS" panose="030F0702030302020204" pitchFamily="66" charset="0"/>
              </a:rPr>
              <a:t> Orta</a:t>
            </a:r>
            <a:r>
              <a:rPr lang="tr-TR" dirty="0">
                <a:latin typeface="Comic Sans MS" panose="030F0702030302020204" pitchFamily="66" charset="0"/>
              </a:rPr>
              <a:t>□	            </a:t>
            </a:r>
            <a:r>
              <a:rPr lang="tr-TR" dirty="0" smtClean="0">
                <a:latin typeface="Comic Sans MS" panose="030F0702030302020204" pitchFamily="66" charset="0"/>
              </a:rPr>
              <a:t>    Kötü</a:t>
            </a:r>
            <a:r>
              <a:rPr lang="tr-TR" dirty="0">
                <a:latin typeface="Comic Sans MS" panose="030F0702030302020204" pitchFamily="66" charset="0"/>
              </a:rPr>
              <a:t>□                                                </a:t>
            </a:r>
          </a:p>
          <a:p>
            <a:r>
              <a:rPr lang="tr-TR" b="1" dirty="0">
                <a:latin typeface="Comic Sans MS" panose="030F0702030302020204" pitchFamily="66" charset="0"/>
              </a:rPr>
              <a:t>-Estetik:       </a:t>
            </a:r>
            <a:r>
              <a:rPr lang="tr-TR" dirty="0" smtClean="0">
                <a:latin typeface="Comic Sans MS" panose="030F0702030302020204" pitchFamily="66" charset="0"/>
              </a:rPr>
              <a:t>İyi</a:t>
            </a:r>
            <a:r>
              <a:rPr lang="tr-TR" dirty="0">
                <a:latin typeface="Comic Sans MS" panose="030F0702030302020204" pitchFamily="66" charset="0"/>
              </a:rPr>
              <a:t>□                       </a:t>
            </a:r>
            <a:r>
              <a:rPr lang="tr-TR" dirty="0" smtClean="0">
                <a:latin typeface="Comic Sans MS" panose="030F0702030302020204" pitchFamily="66" charset="0"/>
              </a:rPr>
              <a:t> Orta</a:t>
            </a:r>
            <a:r>
              <a:rPr lang="tr-TR" dirty="0">
                <a:latin typeface="Comic Sans MS" panose="030F0702030302020204" pitchFamily="66" charset="0"/>
              </a:rPr>
              <a:t>□                 Kötü□                                               </a:t>
            </a:r>
          </a:p>
          <a:p>
            <a:r>
              <a:rPr lang="tr-TR" b="1" dirty="0">
                <a:latin typeface="Comic Sans MS" panose="030F0702030302020204" pitchFamily="66" charset="0"/>
              </a:rPr>
              <a:t>-</a:t>
            </a:r>
            <a:r>
              <a:rPr lang="tr-TR" b="1" dirty="0" err="1">
                <a:latin typeface="Comic Sans MS" panose="030F0702030302020204" pitchFamily="66" charset="0"/>
              </a:rPr>
              <a:t>Fonasyon</a:t>
            </a:r>
            <a:r>
              <a:rPr lang="tr-TR" b="1" dirty="0">
                <a:latin typeface="Comic Sans MS" panose="030F0702030302020204" pitchFamily="66" charset="0"/>
              </a:rPr>
              <a:t>:     </a:t>
            </a:r>
            <a:r>
              <a:rPr lang="tr-TR" dirty="0">
                <a:latin typeface="Comic Sans MS" panose="030F0702030302020204" pitchFamily="66" charset="0"/>
              </a:rPr>
              <a:t>İyi□                        Orta□                 Kötü□</a:t>
            </a:r>
          </a:p>
          <a:p>
            <a:r>
              <a:rPr lang="tr-TR" b="1" dirty="0">
                <a:latin typeface="Comic Sans MS" panose="030F0702030302020204" pitchFamily="66" charset="0"/>
              </a:rPr>
              <a:t>-</a:t>
            </a:r>
            <a:r>
              <a:rPr lang="tr-TR" b="1" dirty="0" err="1">
                <a:latin typeface="Comic Sans MS" panose="030F0702030302020204" pitchFamily="66" charset="0"/>
              </a:rPr>
              <a:t>Oklüzyon</a:t>
            </a:r>
            <a:r>
              <a:rPr lang="tr-TR" dirty="0">
                <a:latin typeface="Comic Sans MS" panose="030F0702030302020204" pitchFamily="66" charset="0"/>
              </a:rPr>
              <a:t>:  </a:t>
            </a:r>
            <a:r>
              <a:rPr lang="tr-TR" dirty="0" err="1">
                <a:latin typeface="Comic Sans MS" panose="030F0702030302020204" pitchFamily="66" charset="0"/>
              </a:rPr>
              <a:t>Bilateral</a:t>
            </a:r>
            <a:r>
              <a:rPr lang="tr-TR" dirty="0">
                <a:latin typeface="Comic Sans MS" panose="030F0702030302020204" pitchFamily="66" charset="0"/>
              </a:rPr>
              <a:t> balanslı□       Üç nokta□       </a:t>
            </a:r>
            <a:r>
              <a:rPr lang="tr-TR" dirty="0" smtClean="0">
                <a:latin typeface="Comic Sans MS" panose="030F0702030302020204" pitchFamily="66" charset="0"/>
              </a:rPr>
              <a:t>    Diğer</a:t>
            </a:r>
            <a:r>
              <a:rPr lang="tr-TR" dirty="0">
                <a:latin typeface="Comic Sans MS" panose="030F0702030302020204" pitchFamily="66" charset="0"/>
              </a:rPr>
              <a:t>□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>
                <a:latin typeface="Comic Sans MS" panose="030F0702030302020204" pitchFamily="66" charset="0"/>
              </a:rPr>
              <a:t>-</a:t>
            </a:r>
            <a:r>
              <a:rPr lang="tr-TR" b="1" dirty="0" err="1">
                <a:latin typeface="Comic Sans MS" panose="030F0702030302020204" pitchFamily="66" charset="0"/>
              </a:rPr>
              <a:t>Sentrik</a:t>
            </a:r>
            <a:r>
              <a:rPr lang="tr-TR" b="1" dirty="0">
                <a:latin typeface="Comic Sans MS" panose="030F0702030302020204" pitchFamily="66" charset="0"/>
              </a:rPr>
              <a:t> </a:t>
            </a:r>
            <a:r>
              <a:rPr lang="tr-TR" b="1" dirty="0" smtClean="0">
                <a:latin typeface="Comic Sans MS" panose="030F0702030302020204" pitchFamily="66" charset="0"/>
              </a:rPr>
              <a:t>ilişki:</a:t>
            </a:r>
            <a:r>
              <a:rPr lang="tr-TR" dirty="0" smtClean="0">
                <a:latin typeface="Comic Sans MS" panose="030F0702030302020204" pitchFamily="66" charset="0"/>
              </a:rPr>
              <a:t> Doğru</a:t>
            </a:r>
            <a:r>
              <a:rPr lang="tr-TR" dirty="0">
                <a:latin typeface="Comic Sans MS" panose="030F0702030302020204" pitchFamily="66" charset="0"/>
              </a:rPr>
              <a:t>□	   </a:t>
            </a:r>
            <a:r>
              <a:rPr lang="tr-TR" dirty="0" smtClean="0">
                <a:latin typeface="Comic Sans MS" panose="030F0702030302020204" pitchFamily="66" charset="0"/>
              </a:rPr>
              <a:t>           Yanlış</a:t>
            </a:r>
            <a:r>
              <a:rPr lang="tr-TR" dirty="0">
                <a:latin typeface="Comic Sans MS" panose="030F0702030302020204" pitchFamily="66" charset="0"/>
              </a:rPr>
              <a:t>□                                                                                                                         </a:t>
            </a:r>
            <a:r>
              <a:rPr lang="tr-TR" b="1" dirty="0">
                <a:latin typeface="Comic Sans MS" panose="030F0702030302020204" pitchFamily="66" charset="0"/>
              </a:rPr>
              <a:t>-Dikey Boyut: </a:t>
            </a:r>
            <a:r>
              <a:rPr lang="tr-TR" b="1" dirty="0" smtClean="0">
                <a:latin typeface="Comic Sans MS" panose="030F0702030302020204" pitchFamily="66" charset="0"/>
              </a:rPr>
              <a:t> </a:t>
            </a:r>
            <a:r>
              <a:rPr lang="tr-TR" dirty="0" smtClean="0">
                <a:latin typeface="Comic Sans MS" panose="030F0702030302020204" pitchFamily="66" charset="0"/>
              </a:rPr>
              <a:t>Normal</a:t>
            </a:r>
            <a:r>
              <a:rPr lang="tr-TR" dirty="0">
                <a:latin typeface="Comic Sans MS" panose="030F0702030302020204" pitchFamily="66" charset="0"/>
              </a:rPr>
              <a:t>□	   </a:t>
            </a:r>
            <a:r>
              <a:rPr lang="tr-TR" dirty="0" smtClean="0">
                <a:latin typeface="Comic Sans MS" panose="030F0702030302020204" pitchFamily="66" charset="0"/>
              </a:rPr>
              <a:t>           Yüksek</a:t>
            </a:r>
            <a:r>
              <a:rPr lang="tr-TR" dirty="0">
                <a:latin typeface="Comic Sans MS" panose="030F0702030302020204" pitchFamily="66" charset="0"/>
              </a:rPr>
              <a:t>□                </a:t>
            </a:r>
            <a:r>
              <a:rPr lang="tr-TR" dirty="0" smtClean="0">
                <a:latin typeface="Comic Sans MS" panose="030F0702030302020204" pitchFamily="66" charset="0"/>
              </a:rPr>
              <a:t>Düşük</a:t>
            </a:r>
            <a:r>
              <a:rPr lang="tr-TR" dirty="0">
                <a:latin typeface="Comic Sans MS" panose="030F0702030302020204" pitchFamily="66" charset="0"/>
              </a:rPr>
              <a:t>□                                                                                  </a:t>
            </a:r>
            <a:r>
              <a:rPr lang="tr-TR" b="1" dirty="0">
                <a:latin typeface="Comic Sans MS" panose="030F0702030302020204" pitchFamily="66" charset="0"/>
              </a:rPr>
              <a:t>-</a:t>
            </a:r>
            <a:r>
              <a:rPr lang="tr-TR" b="1" dirty="0" err="1">
                <a:latin typeface="Comic Sans MS" panose="030F0702030302020204" pitchFamily="66" charset="0"/>
              </a:rPr>
              <a:t>Oklüzal</a:t>
            </a:r>
            <a:r>
              <a:rPr lang="tr-TR" b="1" dirty="0">
                <a:latin typeface="Comic Sans MS" panose="030F0702030302020204" pitchFamily="66" charset="0"/>
              </a:rPr>
              <a:t> düzlem oryantasyonu:   </a:t>
            </a:r>
            <a:r>
              <a:rPr lang="tr-TR" dirty="0" smtClean="0">
                <a:latin typeface="Comic Sans MS" panose="030F0702030302020204" pitchFamily="66" charset="0"/>
              </a:rPr>
              <a:t>Doğru</a:t>
            </a:r>
            <a:r>
              <a:rPr lang="tr-TR" dirty="0">
                <a:latin typeface="Comic Sans MS" panose="030F0702030302020204" pitchFamily="66" charset="0"/>
              </a:rPr>
              <a:t>□    </a:t>
            </a:r>
            <a:r>
              <a:rPr lang="tr-TR" dirty="0" smtClean="0">
                <a:latin typeface="Comic Sans MS" panose="030F0702030302020204" pitchFamily="66" charset="0"/>
              </a:rPr>
              <a:t>              Yanlış</a:t>
            </a:r>
            <a:r>
              <a:rPr lang="tr-TR" dirty="0">
                <a:latin typeface="Comic Sans MS" panose="030F0702030302020204" pitchFamily="66" charset="0"/>
              </a:rPr>
              <a:t>□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>
                <a:latin typeface="Comic Sans MS" panose="030F0702030302020204" pitchFamily="66" charset="0"/>
              </a:rPr>
              <a:t>Ön dişler:   </a:t>
            </a:r>
            <a:r>
              <a:rPr lang="tr-TR" dirty="0">
                <a:latin typeface="Comic Sans MS" panose="030F0702030302020204" pitchFamily="66" charset="0"/>
              </a:rPr>
              <a:t>Şekil………………………....Renk……………………Materyal…….………….   </a:t>
            </a:r>
          </a:p>
          <a:p>
            <a:r>
              <a:rPr lang="tr-TR" b="1" dirty="0">
                <a:latin typeface="Comic Sans MS" panose="030F0702030302020204" pitchFamily="66" charset="0"/>
              </a:rPr>
              <a:t>-Arka dişler: </a:t>
            </a:r>
            <a:r>
              <a:rPr lang="tr-TR" dirty="0" smtClean="0">
                <a:latin typeface="Comic Sans MS" panose="030F0702030302020204" pitchFamily="66" charset="0"/>
              </a:rPr>
              <a:t>Şekil</a:t>
            </a:r>
            <a:r>
              <a:rPr lang="tr-TR" dirty="0">
                <a:latin typeface="Comic Sans MS" panose="030F0702030302020204" pitchFamily="66" charset="0"/>
              </a:rPr>
              <a:t>………………………....Renk……………………Materyal……………….. 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-Protez kırıkları:  </a:t>
            </a:r>
            <a:r>
              <a:rPr lang="tr-TR" dirty="0" smtClean="0">
                <a:latin typeface="Comic Sans MS" panose="030F0702030302020204" pitchFamily="66" charset="0"/>
              </a:rPr>
              <a:t>Üst□            Alt□                                                                                     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-Kırık varsa:  </a:t>
            </a:r>
            <a:r>
              <a:rPr lang="tr-TR" dirty="0" smtClean="0">
                <a:latin typeface="Comic Sans MS" panose="030F0702030302020204" pitchFamily="66" charset="0"/>
              </a:rPr>
              <a:t>Ön grupta temas var□   Ön grupta temas yok□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-Protezlerini gece çıkarıyor mu?  </a:t>
            </a:r>
            <a:r>
              <a:rPr lang="tr-TR" dirty="0" smtClean="0">
                <a:latin typeface="Comic Sans MS" panose="030F0702030302020204" pitchFamily="66" charset="0"/>
              </a:rPr>
              <a:t>Evet□                    Hayır□                                                                              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62330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1017510" y="688833"/>
            <a:ext cx="728596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tr-TR" sz="4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Tam Protez  Muayene formu</a:t>
            </a:r>
          </a:p>
        </p:txBody>
      </p:sp>
      <p:sp>
        <p:nvSpPr>
          <p:cNvPr id="5" name="Dikdörtgen 4"/>
          <p:cNvSpPr/>
          <p:nvPr/>
        </p:nvSpPr>
        <p:spPr>
          <a:xfrm>
            <a:off x="1276348" y="1768271"/>
            <a:ext cx="7200901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Hastanın:           </a:t>
            </a:r>
            <a:endParaRPr lang="tr-T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Adı:………………………………………………………………</a:t>
            </a:r>
          </a:p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Soyadı:...........................................................</a:t>
            </a:r>
          </a:p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Yaşı </a:t>
            </a: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(doğum tarihi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):……………………………….….</a:t>
            </a:r>
          </a:p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Cinsiyeti:</a:t>
            </a:r>
            <a:endParaRPr lang="tr-TR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	</a:t>
            </a:r>
            <a:r>
              <a:rPr lang="tr-TR" sz="2400" dirty="0" smtClean="0">
                <a:solidFill>
                  <a:schemeClr val="bg1"/>
                </a:solidFill>
                <a:latin typeface="Comic Sans MS" panose="030F0702030302020204" pitchFamily="66" charset="0"/>
              </a:rPr>
              <a:t>Adres</a:t>
            </a: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, Tel </a:t>
            </a:r>
            <a:r>
              <a:rPr lang="tr-TR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no</a:t>
            </a:r>
            <a:r>
              <a:rPr lang="tr-TR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:.………………….…………………………</a:t>
            </a:r>
          </a:p>
        </p:txBody>
      </p:sp>
    </p:spTree>
    <p:extLst>
      <p:ext uri="{BB962C8B-B14F-4D97-AF65-F5344CB8AC3E}">
        <p14:creationId xmlns:p14="http://schemas.microsoft.com/office/powerpoint/2010/main" val="1901598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kdörtgen 3"/>
          <p:cNvSpPr/>
          <p:nvPr/>
        </p:nvSpPr>
        <p:spPr>
          <a:xfrm>
            <a:off x="3553171" y="343995"/>
            <a:ext cx="211307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-Muayene-</a:t>
            </a:r>
            <a:endParaRPr lang="tr-TR" sz="2800" dirty="0">
              <a:latin typeface="Comic Sans MS" panose="030F0702030302020204" pitchFamily="66" charset="0"/>
            </a:endParaRPr>
          </a:p>
        </p:txBody>
      </p:sp>
      <p:pic>
        <p:nvPicPr>
          <p:cNvPr id="6" name="Resim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01764" y="1318496"/>
            <a:ext cx="2244667" cy="1744167"/>
          </a:xfrm>
          <a:prstGeom prst="rect">
            <a:avLst/>
          </a:prstGeom>
        </p:spPr>
      </p:pic>
      <p:sp>
        <p:nvSpPr>
          <p:cNvPr id="11" name="Dikdörtgen 10"/>
          <p:cNvSpPr/>
          <p:nvPr/>
        </p:nvSpPr>
        <p:spPr>
          <a:xfrm>
            <a:off x="388497" y="867215"/>
            <a:ext cx="8461586" cy="39241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tr-TR" sz="28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Ağız </a:t>
            </a:r>
            <a:r>
              <a:rPr lang="tr-TR" sz="2800" b="1" dirty="0">
                <a:solidFill>
                  <a:srgbClr val="00B050"/>
                </a:solidFill>
                <a:latin typeface="Comic Sans MS" panose="030F0702030302020204" pitchFamily="66" charset="0"/>
              </a:rPr>
              <a:t>dışı muayene</a:t>
            </a:r>
          </a:p>
          <a:p>
            <a:endParaRPr lang="tr-TR" dirty="0" smtClean="0"/>
          </a:p>
          <a:p>
            <a:r>
              <a:rPr lang="tr-T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I-Genel </a:t>
            </a:r>
            <a:r>
              <a:rPr lang="tr-TR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görünüm: </a:t>
            </a:r>
          </a:p>
          <a:p>
            <a:r>
              <a:rPr lang="tr-TR" dirty="0"/>
              <a:t>                                                                                                                             </a:t>
            </a:r>
          </a:p>
          <a:p>
            <a:pPr>
              <a:lnSpc>
                <a:spcPct val="150000"/>
              </a:lnSpc>
            </a:pPr>
            <a:r>
              <a:rPr lang="tr-TR" sz="2000" dirty="0" smtClean="0">
                <a:latin typeface="Comic Sans MS" panose="030F0702030302020204" pitchFamily="66" charset="0"/>
              </a:rPr>
              <a:t>-</a:t>
            </a:r>
            <a:r>
              <a:rPr lang="tr-TR" dirty="0">
                <a:latin typeface="Comic Sans MS" panose="030F0702030302020204" pitchFamily="66" charset="0"/>
              </a:rPr>
              <a:t>Vücut </a:t>
            </a:r>
            <a:r>
              <a:rPr lang="tr-TR" dirty="0" err="1">
                <a:latin typeface="Comic Sans MS" panose="030F0702030302020204" pitchFamily="66" charset="0"/>
              </a:rPr>
              <a:t>postürü</a:t>
            </a:r>
            <a:r>
              <a:rPr lang="tr-TR" dirty="0" smtClean="0">
                <a:latin typeface="Comic Sans MS" panose="030F0702030302020204" pitchFamily="66" charset="0"/>
              </a:rPr>
              <a:t>:…………..…………………                                                                                                                                                                           -</a:t>
            </a:r>
            <a:r>
              <a:rPr lang="tr-TR" dirty="0">
                <a:latin typeface="Comic Sans MS" panose="030F0702030302020204" pitchFamily="66" charset="0"/>
              </a:rPr>
              <a:t>Genel temizlik</a:t>
            </a:r>
            <a:r>
              <a:rPr lang="tr-TR" dirty="0" smtClean="0">
                <a:latin typeface="Comic Sans MS" panose="030F0702030302020204" pitchFamily="66" charset="0"/>
              </a:rPr>
              <a:t>:………….…..………………</a:t>
            </a:r>
            <a:endParaRPr lang="tr-TR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-</a:t>
            </a:r>
            <a:r>
              <a:rPr lang="tr-TR" dirty="0">
                <a:latin typeface="Comic Sans MS" panose="030F0702030302020204" pitchFamily="66" charset="0"/>
              </a:rPr>
              <a:t>Kas gelişimi: </a:t>
            </a:r>
            <a:r>
              <a:rPr lang="tr-TR" dirty="0" smtClean="0">
                <a:latin typeface="Comic Sans MS" panose="030F0702030302020204" pitchFamily="66" charset="0"/>
              </a:rPr>
              <a:t>Sınıf </a:t>
            </a:r>
            <a:r>
              <a:rPr lang="tr-TR" dirty="0">
                <a:latin typeface="Comic Sans MS" panose="030F0702030302020204" pitchFamily="66" charset="0"/>
              </a:rPr>
              <a:t>I (aşırı)□       Sınıf II (normal)□    Sınıf III (yetersiz)</a:t>
            </a:r>
            <a:r>
              <a:rPr lang="tr-TR" dirty="0" smtClean="0">
                <a:latin typeface="Comic Sans MS" panose="030F0702030302020204" pitchFamily="66" charset="0"/>
              </a:rPr>
              <a:t>□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                                        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-</a:t>
            </a:r>
            <a:r>
              <a:rPr lang="tr-TR" dirty="0">
                <a:latin typeface="Comic Sans MS" panose="030F0702030302020204" pitchFamily="66" charset="0"/>
              </a:rPr>
              <a:t>Cilt rengi:…………….…..……….………………………………….………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-</a:t>
            </a:r>
            <a:r>
              <a:rPr lang="tr-TR" dirty="0">
                <a:latin typeface="Comic Sans MS" panose="030F0702030302020204" pitchFamily="66" charset="0"/>
              </a:rPr>
              <a:t>Cildin yapısı: Eller…………………Yüz…………….……….…………</a:t>
            </a:r>
          </a:p>
        </p:txBody>
      </p:sp>
    </p:spTree>
    <p:extLst>
      <p:ext uri="{BB962C8B-B14F-4D97-AF65-F5344CB8AC3E}">
        <p14:creationId xmlns:p14="http://schemas.microsoft.com/office/powerpoint/2010/main" val="1766141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ikdörtgen 2"/>
          <p:cNvSpPr/>
          <p:nvPr/>
        </p:nvSpPr>
        <p:spPr>
          <a:xfrm>
            <a:off x="1019931" y="94827"/>
            <a:ext cx="4572000" cy="12926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II- Yüzün değerlendirilmesi:</a:t>
            </a:r>
          </a:p>
          <a:p>
            <a:pPr>
              <a:lnSpc>
                <a:spcPct val="150000"/>
              </a:lnSpc>
            </a:pPr>
            <a:r>
              <a:rPr lang="tr-TR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	-Cepheden yüz şekli: </a:t>
            </a:r>
            <a:endParaRPr lang="tr-TR" b="1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0718" r="6595" b="19271"/>
          <a:stretch/>
        </p:blipFill>
        <p:spPr>
          <a:xfrm>
            <a:off x="1046099" y="1279029"/>
            <a:ext cx="6990883" cy="2652253"/>
          </a:xfrm>
          <a:prstGeom prst="rect">
            <a:avLst/>
          </a:prstGeom>
        </p:spPr>
      </p:pic>
      <p:pic>
        <p:nvPicPr>
          <p:cNvPr id="5" name="Resim 4"/>
          <p:cNvPicPr>
            <a:picLocks noChangeAspect="1"/>
          </p:cNvPicPr>
          <p:nvPr/>
        </p:nvPicPr>
        <p:blipFill rotWithShape="1">
          <a:blip r:embed="rId3">
            <a:lum bright="-20000"/>
          </a:blip>
          <a:srcRect l="6280" r="13090"/>
          <a:stretch/>
        </p:blipFill>
        <p:spPr>
          <a:xfrm>
            <a:off x="1252097" y="4279935"/>
            <a:ext cx="6692038" cy="2708697"/>
          </a:xfrm>
          <a:prstGeom prst="rect">
            <a:avLst/>
          </a:prstGeom>
        </p:spPr>
      </p:pic>
      <p:sp>
        <p:nvSpPr>
          <p:cNvPr id="6" name="Dikdörtgen 5"/>
          <p:cNvSpPr/>
          <p:nvPr/>
        </p:nvSpPr>
        <p:spPr>
          <a:xfrm>
            <a:off x="1127424" y="3807277"/>
            <a:ext cx="341411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/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-Profilden yüz şekli:</a:t>
            </a:r>
            <a:endParaRPr lang="tr-TR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205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354111" y="281787"/>
            <a:ext cx="789327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sz="1600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Saç </a:t>
            </a: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rengi:……...………………………..…………..……………….………</a:t>
            </a:r>
          </a:p>
          <a:p>
            <a:pPr lvl="0">
              <a:lnSpc>
                <a:spcPct val="150000"/>
              </a:lnSpc>
            </a:pPr>
            <a:endParaRPr lang="tr-TR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endParaRPr lang="tr-TR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-Göz </a:t>
            </a: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rengi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:…………….……...…………………….….…………………………………..…</a:t>
            </a:r>
            <a:endParaRPr lang="tr-TR" b="1" dirty="0">
              <a:solidFill>
                <a:prstClr val="black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Dikdörtgen 4"/>
          <p:cNvSpPr/>
          <p:nvPr/>
        </p:nvSpPr>
        <p:spPr>
          <a:xfrm>
            <a:off x="354111" y="2699816"/>
            <a:ext cx="634638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</a:pP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tr-TR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Labio</a:t>
            </a: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 </a:t>
            </a:r>
            <a:r>
              <a:rPr lang="tr-TR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mental</a:t>
            </a: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 açı: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Geniş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Dar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Keskin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Yok□</a:t>
            </a:r>
          </a:p>
          <a:p>
            <a:pPr lvl="0">
              <a:lnSpc>
                <a:spcPct val="150000"/>
              </a:lnSpc>
            </a:pPr>
            <a:endParaRPr lang="tr-TR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                                 </a:t>
            </a:r>
          </a:p>
          <a:p>
            <a:pPr lvl="0">
              <a:lnSpc>
                <a:spcPct val="150000"/>
              </a:lnSpc>
            </a:pP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tr-TR" b="1" dirty="0" err="1" smtClean="0">
                <a:solidFill>
                  <a:prstClr val="black"/>
                </a:solidFill>
                <a:latin typeface="Comic Sans MS" panose="030F0702030302020204" pitchFamily="66" charset="0"/>
              </a:rPr>
              <a:t>Filtrum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: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Normal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Düz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</a:t>
            </a:r>
            <a:endParaRPr lang="tr-TR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endParaRPr lang="tr-TR" dirty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endParaRPr lang="tr-TR" dirty="0" smtClean="0">
              <a:solidFill>
                <a:prstClr val="black"/>
              </a:solidFill>
              <a:latin typeface="Comic Sans MS" panose="030F0702030302020204" pitchFamily="66" charset="0"/>
            </a:endParaRPr>
          </a:p>
          <a:p>
            <a:pPr lvl="0">
              <a:lnSpc>
                <a:spcPct val="150000"/>
              </a:lnSpc>
            </a:pP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                                                                                                     </a:t>
            </a:r>
            <a:r>
              <a:rPr lang="tr-TR" b="1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-</a:t>
            </a:r>
            <a:r>
              <a:rPr lang="tr-TR" b="1" dirty="0" err="1">
                <a:solidFill>
                  <a:prstClr val="black"/>
                </a:solidFill>
                <a:latin typeface="Comic Sans MS" panose="030F0702030302020204" pitchFamily="66" charset="0"/>
              </a:rPr>
              <a:t>Nazolabial</a:t>
            </a:r>
            <a:r>
              <a:rPr lang="tr-TR" b="1" dirty="0">
                <a:solidFill>
                  <a:prstClr val="black"/>
                </a:solidFill>
                <a:latin typeface="Comic Sans MS" panose="030F0702030302020204" pitchFamily="66" charset="0"/>
              </a:rPr>
              <a:t> oluk: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Normal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    </a:t>
            </a:r>
            <a:r>
              <a:rPr lang="tr-TR" dirty="0" smtClean="0">
                <a:solidFill>
                  <a:prstClr val="black"/>
                </a:solidFill>
                <a:latin typeface="Comic Sans MS" panose="030F0702030302020204" pitchFamily="66" charset="0"/>
              </a:rPr>
              <a:t>Belirgin</a:t>
            </a:r>
            <a:r>
              <a:rPr lang="tr-TR" dirty="0">
                <a:solidFill>
                  <a:prstClr val="black"/>
                </a:solidFill>
                <a:latin typeface="Comic Sans MS" panose="030F0702030302020204" pitchFamily="66" charset="0"/>
              </a:rPr>
              <a:t>□ </a:t>
            </a:r>
          </a:p>
        </p:txBody>
      </p:sp>
      <p:pic>
        <p:nvPicPr>
          <p:cNvPr id="7" name="Resim 6"/>
          <p:cNvPicPr>
            <a:picLocks noChangeAspect="1"/>
          </p:cNvPicPr>
          <p:nvPr/>
        </p:nvPicPr>
        <p:blipFill rotWithShape="1">
          <a:blip r:embed="rId2"/>
          <a:srcRect l="20453" t="24146" r="20144" b="23919"/>
          <a:stretch/>
        </p:blipFill>
        <p:spPr>
          <a:xfrm>
            <a:off x="6527708" y="2356349"/>
            <a:ext cx="1137096" cy="1117878"/>
          </a:xfrm>
          <a:prstGeom prst="rect">
            <a:avLst/>
          </a:prstGeom>
        </p:spPr>
      </p:pic>
      <p:pic>
        <p:nvPicPr>
          <p:cNvPr id="8" name="Resim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6818" y="3667748"/>
            <a:ext cx="1122214" cy="915943"/>
          </a:xfrm>
          <a:prstGeom prst="rect">
            <a:avLst/>
          </a:prstGeom>
        </p:spPr>
      </p:pic>
      <p:pic>
        <p:nvPicPr>
          <p:cNvPr id="9" name="Resim 8"/>
          <p:cNvPicPr>
            <a:picLocks noChangeAspect="1"/>
          </p:cNvPicPr>
          <p:nvPr/>
        </p:nvPicPr>
        <p:blipFill rotWithShape="1">
          <a:blip r:embed="rId4"/>
          <a:srcRect l="53190" t="24520" r="3680" b="46244"/>
          <a:stretch/>
        </p:blipFill>
        <p:spPr>
          <a:xfrm>
            <a:off x="5105595" y="5274773"/>
            <a:ext cx="2077055" cy="105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46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-329796" y="210670"/>
            <a:ext cx="9223022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tr-TR" b="1" dirty="0" smtClean="0">
                <a:latin typeface="Comic Sans MS" panose="030F0702030302020204" pitchFamily="66" charset="0"/>
              </a:rPr>
              <a:t>	Dudak ve yanakların değerlendirilmesi:</a:t>
            </a:r>
          </a:p>
          <a:p>
            <a:pPr algn="ctr">
              <a:lnSpc>
                <a:spcPct val="150000"/>
              </a:lnSpc>
            </a:pPr>
            <a:endParaRPr lang="tr-TR" b="1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-Dudak desteği:    </a:t>
            </a:r>
            <a:r>
              <a:rPr lang="tr-TR" dirty="0" smtClean="0">
                <a:latin typeface="Comic Sans MS" panose="030F0702030302020204" pitchFamily="66" charset="0"/>
              </a:rPr>
              <a:t>Yeterli□     Yetersiz□                                                                                                                       	</a:t>
            </a:r>
            <a:r>
              <a:rPr lang="tr-TR" b="1" dirty="0" smtClean="0">
                <a:latin typeface="Comic Sans MS" panose="030F0702030302020204" pitchFamily="66" charset="0"/>
              </a:rPr>
              <a:t>-Dudak </a:t>
            </a:r>
            <a:r>
              <a:rPr lang="tr-TR" b="1" dirty="0" err="1" smtClean="0">
                <a:latin typeface="Comic Sans MS" panose="030F0702030302020204" pitchFamily="66" charset="0"/>
              </a:rPr>
              <a:t>mobilitesi</a:t>
            </a:r>
            <a:r>
              <a:rPr lang="tr-TR" b="1" dirty="0" smtClean="0">
                <a:latin typeface="Comic Sans MS" panose="030F0702030302020204" pitchFamily="66" charset="0"/>
              </a:rPr>
              <a:t>:  </a:t>
            </a:r>
            <a:r>
              <a:rPr lang="tr-TR" dirty="0" smtClean="0">
                <a:latin typeface="Comic Sans MS" panose="030F0702030302020204" pitchFamily="66" charset="0"/>
              </a:rPr>
              <a:t>Normal□    Azalmış□   Paralizi□    Tek taraflı azalma□    </a:t>
            </a: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-Dudak uzunluğu:   </a:t>
            </a:r>
            <a:r>
              <a:rPr lang="tr-TR" dirty="0" smtClean="0">
                <a:latin typeface="Comic Sans MS" panose="030F0702030302020204" pitchFamily="66" charset="0"/>
              </a:rPr>
              <a:t>Normal□    Fazla </a:t>
            </a:r>
            <a:r>
              <a:rPr lang="tr-TR" dirty="0">
                <a:latin typeface="Comic Sans MS" panose="030F0702030302020204" pitchFamily="66" charset="0"/>
              </a:rPr>
              <a:t>□      </a:t>
            </a:r>
            <a:r>
              <a:rPr lang="tr-TR" dirty="0" smtClean="0">
                <a:latin typeface="Comic Sans MS" panose="030F0702030302020204" pitchFamily="66" charset="0"/>
              </a:rPr>
              <a:t>Az </a:t>
            </a:r>
            <a:r>
              <a:rPr lang="tr-TR" dirty="0">
                <a:latin typeface="Comic Sans MS" panose="030F0702030302020204" pitchFamily="66" charset="0"/>
              </a:rPr>
              <a:t>□                          </a:t>
            </a: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tr-TR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tr-TR" dirty="0" smtClean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endParaRPr lang="tr-TR" dirty="0">
              <a:latin typeface="Comic Sans MS" panose="030F0702030302020204" pitchFamily="66" charset="0"/>
            </a:endParaRPr>
          </a:p>
          <a:p>
            <a:pPr>
              <a:lnSpc>
                <a:spcPct val="150000"/>
              </a:lnSpc>
            </a:pPr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-Yanak </a:t>
            </a:r>
            <a:r>
              <a:rPr lang="tr-TR" b="1" dirty="0" err="1" smtClean="0">
                <a:latin typeface="Comic Sans MS" panose="030F0702030302020204" pitchFamily="66" charset="0"/>
              </a:rPr>
              <a:t>mobilitesi</a:t>
            </a:r>
            <a:r>
              <a:rPr lang="tr-TR" b="1" dirty="0" smtClean="0">
                <a:latin typeface="Comic Sans MS" panose="030F0702030302020204" pitchFamily="66" charset="0"/>
              </a:rPr>
              <a:t>:  </a:t>
            </a:r>
            <a:r>
              <a:rPr lang="tr-TR" dirty="0" smtClean="0">
                <a:latin typeface="Comic Sans MS" panose="030F0702030302020204" pitchFamily="66" charset="0"/>
              </a:rPr>
              <a:t>Normal□     Azalmış□                                                                                                        	</a:t>
            </a:r>
            <a:r>
              <a:rPr lang="tr-TR" b="1" dirty="0" smtClean="0">
                <a:latin typeface="Comic Sans MS" panose="030F0702030302020204" pitchFamily="66" charset="0"/>
              </a:rPr>
              <a:t>-Dokular: </a:t>
            </a:r>
            <a:r>
              <a:rPr lang="tr-TR" dirty="0" smtClean="0">
                <a:latin typeface="Comic Sans MS" panose="030F0702030302020204" pitchFamily="66" charset="0"/>
              </a:rPr>
              <a:t>Gergin-sert□     Zayıf-elastik değil□                                                                                                              	</a:t>
            </a:r>
            <a:r>
              <a:rPr lang="tr-TR" b="1" dirty="0" smtClean="0">
                <a:latin typeface="Comic Sans MS" panose="030F0702030302020204" pitchFamily="66" charset="0"/>
              </a:rPr>
              <a:t>-Yanak mukozasında elastikiyet kaybı: </a:t>
            </a:r>
            <a:r>
              <a:rPr lang="tr-TR" dirty="0" smtClean="0">
                <a:latin typeface="Comic Sans MS" panose="030F0702030302020204" pitchFamily="66" charset="0"/>
              </a:rPr>
              <a:t>Var□      Yok□                       </a:t>
            </a:r>
            <a:endParaRPr lang="tr-TR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5204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ikdörtgen 5"/>
          <p:cNvSpPr/>
          <p:nvPr/>
        </p:nvSpPr>
        <p:spPr>
          <a:xfrm>
            <a:off x="0" y="19561"/>
            <a:ext cx="9144000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tr-TR" b="1" dirty="0" smtClean="0"/>
          </a:p>
          <a:p>
            <a:r>
              <a:rPr lang="tr-TR" dirty="0"/>
              <a:t>	</a:t>
            </a:r>
            <a:r>
              <a:rPr lang="tr-TR" dirty="0" smtClean="0"/>
              <a:t>			</a:t>
            </a:r>
            <a:r>
              <a:rPr lang="tr-TR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Anamnez</a:t>
            </a:r>
            <a:r>
              <a:rPr lang="tr-TR" sz="24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</a:t>
            </a:r>
            <a:r>
              <a:rPr lang="tr-TR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	</a:t>
            </a:r>
            <a:r>
              <a:rPr lang="tr-TR" dirty="0">
                <a:latin typeface="Comic Sans MS" panose="030F0702030302020204" pitchFamily="66" charset="0"/>
              </a:rPr>
              <a:t>	</a:t>
            </a:r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Medikal </a:t>
            </a:r>
            <a:r>
              <a:rPr lang="tr-TR" b="1" dirty="0" err="1" smtClean="0">
                <a:latin typeface="Comic Sans MS" panose="030F0702030302020204" pitchFamily="66" charset="0"/>
              </a:rPr>
              <a:t>anamnez</a:t>
            </a:r>
            <a:r>
              <a:rPr lang="tr-TR" b="1" dirty="0" smtClean="0">
                <a:latin typeface="Comic Sans MS" panose="030F0702030302020204" pitchFamily="66" charset="0"/>
              </a:rPr>
              <a:t>:</a:t>
            </a:r>
          </a:p>
          <a:p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	-Mevcut sistemik hastalıklar……………………………………………………………….…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	-Geçirdiği ameliyatlar………………………………………………………………………….…..          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dirty="0" smtClean="0">
                <a:latin typeface="Comic Sans MS" panose="030F0702030302020204" pitchFamily="66" charset="0"/>
              </a:rPr>
              <a:t>-Kullandığı ilaçlar…………………………………………………………………………………...….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-Ağız, baş ve boyun bölgesinde patoloji……………………………………..………..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-</a:t>
            </a:r>
            <a:r>
              <a:rPr lang="tr-TR" dirty="0" err="1" smtClean="0">
                <a:latin typeface="Comic Sans MS" panose="030F0702030302020204" pitchFamily="66" charset="0"/>
              </a:rPr>
              <a:t>Allerji</a:t>
            </a:r>
            <a:r>
              <a:rPr lang="tr-TR" dirty="0" smtClean="0">
                <a:latin typeface="Comic Sans MS" panose="030F0702030302020204" pitchFamily="66" charset="0"/>
              </a:rPr>
              <a:t> şikayetleri…………………………………………………………………………………….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b="1" dirty="0" err="1" smtClean="0">
                <a:latin typeface="Comic Sans MS" panose="030F0702030302020204" pitchFamily="66" charset="0"/>
              </a:rPr>
              <a:t>Dental</a:t>
            </a:r>
            <a:r>
              <a:rPr lang="tr-TR" b="1" dirty="0" smtClean="0">
                <a:latin typeface="Comic Sans MS" panose="030F0702030302020204" pitchFamily="66" charset="0"/>
              </a:rPr>
              <a:t> </a:t>
            </a:r>
            <a:r>
              <a:rPr lang="tr-TR" b="1" dirty="0" err="1" smtClean="0">
                <a:latin typeface="Comic Sans MS" panose="030F0702030302020204" pitchFamily="66" charset="0"/>
              </a:rPr>
              <a:t>anamnez</a:t>
            </a:r>
            <a:r>
              <a:rPr lang="tr-TR" b="1" dirty="0" smtClean="0">
                <a:latin typeface="Comic Sans MS" panose="030F0702030302020204" pitchFamily="66" charset="0"/>
              </a:rPr>
              <a:t>:</a:t>
            </a:r>
          </a:p>
          <a:p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	-Dişsizlik süresi: Üst çene................Alt çene………………       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dirty="0" smtClean="0">
                <a:latin typeface="Comic Sans MS" panose="030F0702030302020204" pitchFamily="66" charset="0"/>
              </a:rPr>
              <a:t>-Diş kayıplarının nedenleri:……………………………..………………………………………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	-Şikayetleri:…………………………………………………………….…………………………………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dirty="0" smtClean="0">
                <a:latin typeface="Comic Sans MS" panose="030F0702030302020204" pitchFamily="66" charset="0"/>
              </a:rPr>
              <a:t>-Beklentileri:……..…………………………………………………….….……………………..………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Sosyal </a:t>
            </a:r>
            <a:r>
              <a:rPr lang="tr-TR" b="1" dirty="0" err="1" smtClean="0">
                <a:latin typeface="Comic Sans MS" panose="030F0702030302020204" pitchFamily="66" charset="0"/>
              </a:rPr>
              <a:t>anamnez</a:t>
            </a:r>
            <a:r>
              <a:rPr lang="tr-TR" b="1" dirty="0" smtClean="0">
                <a:latin typeface="Comic Sans MS" panose="030F0702030302020204" pitchFamily="66" charset="0"/>
              </a:rPr>
              <a:t>:</a:t>
            </a:r>
          </a:p>
          <a:p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dirty="0" smtClean="0">
                <a:latin typeface="Comic Sans MS" panose="030F0702030302020204" pitchFamily="66" charset="0"/>
              </a:rPr>
              <a:t>	Filozofik□      Mükemmeliyetçi□      Histerik□       İlgisiz□           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Kozmetik indeks: (Düştükçe </a:t>
            </a:r>
            <a:r>
              <a:rPr lang="tr-TR" dirty="0" err="1" smtClean="0">
                <a:latin typeface="Comic Sans MS" panose="030F0702030302020204" pitchFamily="66" charset="0"/>
              </a:rPr>
              <a:t>kooperasyon</a:t>
            </a:r>
            <a:r>
              <a:rPr lang="tr-TR" dirty="0" smtClean="0">
                <a:latin typeface="Comic Sans MS" panose="030F0702030302020204" pitchFamily="66" charset="0"/>
              </a:rPr>
              <a:t> zayıflar)    </a:t>
            </a:r>
          </a:p>
          <a:p>
            <a:r>
              <a:rPr lang="tr-TR" dirty="0">
                <a:latin typeface="Comic Sans MS" panose="030F0702030302020204" pitchFamily="66" charset="0"/>
              </a:rPr>
              <a:t>	</a:t>
            </a:r>
            <a:r>
              <a:rPr lang="tr-TR" dirty="0" smtClean="0">
                <a:latin typeface="Comic Sans MS" panose="030F0702030302020204" pitchFamily="66" charset="0"/>
              </a:rPr>
              <a:t>Sınıf I (yüksek)□           Sınıf II (orta)□           Sınıf III (düşük)□            </a:t>
            </a:r>
          </a:p>
        </p:txBody>
      </p:sp>
    </p:spTree>
    <p:extLst>
      <p:ext uri="{BB962C8B-B14F-4D97-AF65-F5344CB8AC3E}">
        <p14:creationId xmlns:p14="http://schemas.microsoft.com/office/powerpoint/2010/main" val="233766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593269" y="309380"/>
            <a:ext cx="799011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tr-TR" sz="2400" b="1" dirty="0" smtClean="0">
                <a:solidFill>
                  <a:srgbClr val="00B050"/>
                </a:solidFill>
                <a:latin typeface="Comic Sans MS" panose="030F0702030302020204" pitchFamily="66" charset="0"/>
              </a:rPr>
              <a:t>Ağız içi muayene:</a:t>
            </a:r>
          </a:p>
          <a:p>
            <a:endParaRPr lang="tr-TR" b="1" dirty="0" smtClean="0"/>
          </a:p>
          <a:p>
            <a:r>
              <a:rPr lang="tr-TR" b="1" dirty="0" smtClean="0">
                <a:latin typeface="Comic Sans MS" panose="030F0702030302020204" pitchFamily="66" charset="0"/>
              </a:rPr>
              <a:t>Ağız boşluğunun incelenmesi: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-Arkın hacmi: 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	</a:t>
            </a:r>
            <a:r>
              <a:rPr lang="tr-TR" b="1" dirty="0" smtClean="0">
                <a:latin typeface="Comic Sans MS" panose="030F0702030302020204" pitchFamily="66" charset="0"/>
              </a:rPr>
              <a:t>Üst çene: 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Sınıf I </a:t>
            </a:r>
            <a:r>
              <a:rPr lang="tr-TR" dirty="0" smtClean="0">
                <a:latin typeface="Comic Sans MS" panose="030F0702030302020204" pitchFamily="66" charset="0"/>
              </a:rPr>
              <a:t>(Geniş)□           </a:t>
            </a:r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(Orta)□          </a:t>
            </a:r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(Küçük)□</a:t>
            </a:r>
          </a:p>
          <a:p>
            <a:r>
              <a:rPr lang="tr-TR" dirty="0" smtClean="0">
                <a:latin typeface="Comic Sans MS" panose="030F0702030302020204" pitchFamily="66" charset="0"/>
              </a:rPr>
              <a:t>              </a:t>
            </a:r>
            <a:r>
              <a:rPr lang="tr-TR" b="1" dirty="0" smtClean="0">
                <a:latin typeface="Comic Sans MS" panose="030F0702030302020204" pitchFamily="66" charset="0"/>
              </a:rPr>
              <a:t>Alt çene:   </a:t>
            </a:r>
          </a:p>
          <a:p>
            <a:r>
              <a:rPr lang="tr-TR" b="1" dirty="0" smtClean="0">
                <a:latin typeface="Comic Sans MS" panose="030F0702030302020204" pitchFamily="66" charset="0"/>
              </a:rPr>
              <a:t>Sınıf I </a:t>
            </a:r>
            <a:r>
              <a:rPr lang="tr-TR" dirty="0" smtClean="0">
                <a:latin typeface="Comic Sans MS" panose="030F0702030302020204" pitchFamily="66" charset="0"/>
              </a:rPr>
              <a:t>(Geniş)□           </a:t>
            </a:r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(Orta)□          </a:t>
            </a:r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(Küçük)□ </a:t>
            </a:r>
            <a:endParaRPr lang="tr-TR" dirty="0">
              <a:latin typeface="Comic Sans MS" panose="030F0702030302020204" pitchFamily="66" charset="0"/>
            </a:endParaRPr>
          </a:p>
        </p:txBody>
      </p:sp>
      <p:sp>
        <p:nvSpPr>
          <p:cNvPr id="3" name="Dikdörtgen 2"/>
          <p:cNvSpPr/>
          <p:nvPr/>
        </p:nvSpPr>
        <p:spPr>
          <a:xfrm>
            <a:off x="489855" y="3213058"/>
            <a:ext cx="81969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-Arkın şekli:   </a:t>
            </a:r>
          </a:p>
          <a:p>
            <a:endParaRPr lang="tr-TR" b="1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 Sınıf I </a:t>
            </a:r>
            <a:r>
              <a:rPr lang="tr-TR" dirty="0" smtClean="0">
                <a:latin typeface="Comic Sans MS" panose="030F0702030302020204" pitchFamily="66" charset="0"/>
              </a:rPr>
              <a:t>(Kare)                </a:t>
            </a:r>
            <a:r>
              <a:rPr lang="tr-TR" b="1" dirty="0" smtClean="0">
                <a:latin typeface="Comic Sans MS" panose="030F0702030302020204" pitchFamily="66" charset="0"/>
              </a:rPr>
              <a:t>Sınıf II </a:t>
            </a:r>
            <a:r>
              <a:rPr lang="tr-TR" dirty="0" smtClean="0">
                <a:latin typeface="Comic Sans MS" panose="030F0702030302020204" pitchFamily="66" charset="0"/>
              </a:rPr>
              <a:t>(Daralan-V şeklinde)      </a:t>
            </a:r>
            <a:r>
              <a:rPr lang="tr-TR" b="1" dirty="0" smtClean="0">
                <a:latin typeface="Comic Sans MS" panose="030F0702030302020204" pitchFamily="66" charset="0"/>
              </a:rPr>
              <a:t>Sınıf III </a:t>
            </a:r>
            <a:r>
              <a:rPr lang="tr-TR" dirty="0" smtClean="0">
                <a:latin typeface="Comic Sans MS" panose="030F0702030302020204" pitchFamily="66" charset="0"/>
              </a:rPr>
              <a:t>(Oval)</a:t>
            </a:r>
            <a:endParaRPr lang="tr-TR" dirty="0">
              <a:latin typeface="Comic Sans MS" panose="030F0702030302020204" pitchFamily="66" charset="0"/>
            </a:endParaRPr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 rotWithShape="1">
          <a:blip r:embed="rId2"/>
          <a:srcRect l="18061" r="9081" b="9999"/>
          <a:stretch/>
        </p:blipFill>
        <p:spPr>
          <a:xfrm>
            <a:off x="319027" y="4256124"/>
            <a:ext cx="8541947" cy="26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9797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dörtgen 1"/>
          <p:cNvSpPr/>
          <p:nvPr/>
        </p:nvSpPr>
        <p:spPr>
          <a:xfrm>
            <a:off x="740228" y="34086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-</a:t>
            </a:r>
            <a:r>
              <a:rPr lang="tr-TR" b="1" dirty="0" err="1" smtClean="0">
                <a:latin typeface="Comic Sans MS" panose="030F0702030302020204" pitchFamily="66" charset="0"/>
              </a:rPr>
              <a:t>Kretlerin</a:t>
            </a:r>
            <a:r>
              <a:rPr lang="tr-TR" b="1" dirty="0" smtClean="0">
                <a:latin typeface="Comic Sans MS" panose="030F0702030302020204" pitchFamily="66" charset="0"/>
              </a:rPr>
              <a:t> şekli:</a:t>
            </a:r>
          </a:p>
          <a:p>
            <a:endParaRPr lang="tr-TR" dirty="0" smtClean="0">
              <a:latin typeface="Comic Sans MS" panose="030F0702030302020204" pitchFamily="66" charset="0"/>
            </a:endParaRPr>
          </a:p>
          <a:p>
            <a:r>
              <a:rPr lang="tr-TR" b="1" dirty="0" smtClean="0">
                <a:latin typeface="Comic Sans MS" panose="030F0702030302020204" pitchFamily="66" charset="0"/>
              </a:rPr>
              <a:t>Üst çene:</a:t>
            </a:r>
            <a:endParaRPr lang="tr-TR" b="1" dirty="0">
              <a:latin typeface="Comic Sans MS" panose="030F0702030302020204" pitchFamily="66" charset="0"/>
            </a:endParaRPr>
          </a:p>
        </p:txBody>
      </p:sp>
      <p:sp>
        <p:nvSpPr>
          <p:cNvPr id="4" name="Dikdörtgen 3"/>
          <p:cNvSpPr/>
          <p:nvPr/>
        </p:nvSpPr>
        <p:spPr>
          <a:xfrm>
            <a:off x="740228" y="2758036"/>
            <a:ext cx="1221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tr-TR" b="1" dirty="0" smtClean="0">
                <a:latin typeface="Comic Sans MS" panose="030F0702030302020204" pitchFamily="66" charset="0"/>
              </a:rPr>
              <a:t>Alt çene:</a:t>
            </a:r>
            <a:endParaRPr lang="tr-TR" b="1" dirty="0">
              <a:latin typeface="Comic Sans MS" panose="030F0702030302020204" pitchFamily="66" charset="0"/>
            </a:endParaRPr>
          </a:p>
        </p:txBody>
      </p: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450850" y="1282700"/>
            <a:ext cx="8693150" cy="1570038"/>
            <a:chOff x="284" y="808"/>
            <a:chExt cx="5476" cy="989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284" y="808"/>
              <a:ext cx="5476" cy="98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712" y="805"/>
              <a:ext cx="360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 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" name="Rectangle 6"/>
            <p:cNvSpPr>
              <a:spLocks noChangeArrowheads="1"/>
            </p:cNvSpPr>
            <p:nvPr/>
          </p:nvSpPr>
          <p:spPr bwMode="auto">
            <a:xfrm>
              <a:off x="1010" y="810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1" name="Rectangle 7"/>
            <p:cNvSpPr>
              <a:spLocks noChangeArrowheads="1"/>
            </p:cNvSpPr>
            <p:nvPr/>
          </p:nvSpPr>
          <p:spPr bwMode="auto">
            <a:xfrm>
              <a:off x="1041" y="810"/>
              <a:ext cx="32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(Kare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2" name="Rectangle 8"/>
            <p:cNvSpPr>
              <a:spLocks noChangeArrowheads="1"/>
            </p:cNvSpPr>
            <p:nvPr/>
          </p:nvSpPr>
          <p:spPr bwMode="auto">
            <a:xfrm>
              <a:off x="1308" y="810"/>
              <a:ext cx="8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-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3" name="Rectangle 9"/>
            <p:cNvSpPr>
              <a:spLocks noChangeArrowheads="1"/>
            </p:cNvSpPr>
            <p:nvPr/>
          </p:nvSpPr>
          <p:spPr bwMode="auto">
            <a:xfrm>
              <a:off x="1344" y="810"/>
              <a:ext cx="51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yuvarlak)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4" name="Rectangle 10"/>
            <p:cNvSpPr>
              <a:spLocks noChangeArrowheads="1"/>
            </p:cNvSpPr>
            <p:nvPr/>
          </p:nvSpPr>
          <p:spPr bwMode="auto">
            <a:xfrm>
              <a:off x="1787" y="810"/>
              <a:ext cx="359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5" name="Rectangle 11"/>
            <p:cNvSpPr>
              <a:spLocks noChangeArrowheads="1"/>
            </p:cNvSpPr>
            <p:nvPr/>
          </p:nvSpPr>
          <p:spPr bwMode="auto">
            <a:xfrm>
              <a:off x="2092" y="810"/>
              <a:ext cx="23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6" name="Rectangle 12"/>
            <p:cNvSpPr>
              <a:spLocks noChangeArrowheads="1"/>
            </p:cNvSpPr>
            <p:nvPr/>
          </p:nvSpPr>
          <p:spPr bwMode="auto">
            <a:xfrm>
              <a:off x="2275" y="810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7" name="Rectangle 13"/>
            <p:cNvSpPr>
              <a:spLocks noChangeArrowheads="1"/>
            </p:cNvSpPr>
            <p:nvPr/>
          </p:nvSpPr>
          <p:spPr bwMode="auto">
            <a:xfrm>
              <a:off x="2306" y="805"/>
              <a:ext cx="299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8" name="Rectangle 14"/>
            <p:cNvSpPr>
              <a:spLocks noChangeArrowheads="1"/>
            </p:cNvSpPr>
            <p:nvPr/>
          </p:nvSpPr>
          <p:spPr bwMode="auto">
            <a:xfrm>
              <a:off x="2543" y="805"/>
              <a:ext cx="84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9" name="Rectangle 15"/>
            <p:cNvSpPr>
              <a:spLocks noChangeArrowheads="1"/>
            </p:cNvSpPr>
            <p:nvPr/>
          </p:nvSpPr>
          <p:spPr bwMode="auto">
            <a:xfrm>
              <a:off x="2573" y="805"/>
              <a:ext cx="116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0" name="Rectangle 16"/>
            <p:cNvSpPr>
              <a:spLocks noChangeArrowheads="1"/>
            </p:cNvSpPr>
            <p:nvPr/>
          </p:nvSpPr>
          <p:spPr bwMode="auto">
            <a:xfrm>
              <a:off x="2634" y="810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1" name="Rectangle 17"/>
            <p:cNvSpPr>
              <a:spLocks noChangeArrowheads="1"/>
            </p:cNvSpPr>
            <p:nvPr/>
          </p:nvSpPr>
          <p:spPr bwMode="auto">
            <a:xfrm>
              <a:off x="2665" y="810"/>
              <a:ext cx="51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(Daralan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2" name="Rectangle 18"/>
            <p:cNvSpPr>
              <a:spLocks noChangeArrowheads="1"/>
            </p:cNvSpPr>
            <p:nvPr/>
          </p:nvSpPr>
          <p:spPr bwMode="auto">
            <a:xfrm>
              <a:off x="3115" y="810"/>
              <a:ext cx="11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–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3" name="Rectangle 19"/>
            <p:cNvSpPr>
              <a:spLocks noChangeArrowheads="1"/>
            </p:cNvSpPr>
            <p:nvPr/>
          </p:nvSpPr>
          <p:spPr bwMode="auto">
            <a:xfrm>
              <a:off x="3176" y="810"/>
              <a:ext cx="61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V şeklinde)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4" name="Rectangle 20"/>
            <p:cNvSpPr>
              <a:spLocks noChangeArrowheads="1"/>
            </p:cNvSpPr>
            <p:nvPr/>
          </p:nvSpPr>
          <p:spPr bwMode="auto">
            <a:xfrm>
              <a:off x="3719" y="810"/>
              <a:ext cx="298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5" name="Rectangle 21"/>
            <p:cNvSpPr>
              <a:spLocks noChangeArrowheads="1"/>
            </p:cNvSpPr>
            <p:nvPr/>
          </p:nvSpPr>
          <p:spPr bwMode="auto">
            <a:xfrm>
              <a:off x="3963" y="810"/>
              <a:ext cx="266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6" name="Rectangle 22"/>
            <p:cNvSpPr>
              <a:spLocks noChangeArrowheads="1"/>
            </p:cNvSpPr>
            <p:nvPr/>
          </p:nvSpPr>
          <p:spPr bwMode="auto">
            <a:xfrm>
              <a:off x="4176" y="810"/>
              <a:ext cx="205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7" name="Rectangle 23"/>
            <p:cNvSpPr>
              <a:spLocks noChangeArrowheads="1"/>
            </p:cNvSpPr>
            <p:nvPr/>
          </p:nvSpPr>
          <p:spPr bwMode="auto">
            <a:xfrm>
              <a:off x="4329" y="810"/>
              <a:ext cx="173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8" name="Rectangle 24"/>
            <p:cNvSpPr>
              <a:spLocks noChangeArrowheads="1"/>
            </p:cNvSpPr>
            <p:nvPr/>
          </p:nvSpPr>
          <p:spPr bwMode="auto">
            <a:xfrm>
              <a:off x="4451" y="805"/>
              <a:ext cx="423" cy="1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 III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29" name="Rectangle 25"/>
            <p:cNvSpPr>
              <a:spLocks noChangeArrowheads="1"/>
            </p:cNvSpPr>
            <p:nvPr/>
          </p:nvSpPr>
          <p:spPr bwMode="auto">
            <a:xfrm>
              <a:off x="4810" y="810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0" name="Rectangle 26"/>
            <p:cNvSpPr>
              <a:spLocks noChangeArrowheads="1"/>
            </p:cNvSpPr>
            <p:nvPr/>
          </p:nvSpPr>
          <p:spPr bwMode="auto">
            <a:xfrm>
              <a:off x="4840" y="810"/>
              <a:ext cx="327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(Düz)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1" name="Rectangle 27"/>
            <p:cNvSpPr>
              <a:spLocks noChangeArrowheads="1"/>
            </p:cNvSpPr>
            <p:nvPr/>
          </p:nvSpPr>
          <p:spPr bwMode="auto">
            <a:xfrm>
              <a:off x="5106" y="810"/>
              <a:ext cx="142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2" name="Rectangle 28"/>
            <p:cNvSpPr>
              <a:spLocks noChangeArrowheads="1"/>
            </p:cNvSpPr>
            <p:nvPr/>
          </p:nvSpPr>
          <p:spPr bwMode="auto">
            <a:xfrm>
              <a:off x="284" y="1346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3" name="Rectangle 29"/>
            <p:cNvSpPr>
              <a:spLocks noChangeArrowheads="1"/>
            </p:cNvSpPr>
            <p:nvPr/>
          </p:nvSpPr>
          <p:spPr bwMode="auto">
            <a:xfrm>
              <a:off x="1896" y="1335"/>
              <a:ext cx="54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4" name="Rectangle 30"/>
            <p:cNvSpPr>
              <a:spLocks noChangeArrowheads="1"/>
            </p:cNvSpPr>
            <p:nvPr/>
          </p:nvSpPr>
          <p:spPr bwMode="auto">
            <a:xfrm>
              <a:off x="3456" y="1335"/>
              <a:ext cx="68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5" name="Rectangle 31"/>
            <p:cNvSpPr>
              <a:spLocks noChangeArrowheads="1"/>
            </p:cNvSpPr>
            <p:nvPr/>
          </p:nvSpPr>
          <p:spPr bwMode="auto">
            <a:xfrm>
              <a:off x="5383" y="1335"/>
              <a:ext cx="119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6" name="Rectangle 32"/>
            <p:cNvSpPr>
              <a:spLocks noChangeArrowheads="1"/>
            </p:cNvSpPr>
            <p:nvPr/>
          </p:nvSpPr>
          <p:spPr bwMode="auto">
            <a:xfrm>
              <a:off x="5450" y="1335"/>
              <a:ext cx="1935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   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7" name="Rectangle 33"/>
            <p:cNvSpPr>
              <a:spLocks noChangeArrowheads="1"/>
            </p:cNvSpPr>
            <p:nvPr/>
          </p:nvSpPr>
          <p:spPr bwMode="auto">
            <a:xfrm>
              <a:off x="284" y="1486"/>
              <a:ext cx="8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8" name="Rectangle 34"/>
            <p:cNvSpPr>
              <a:spLocks noChangeArrowheads="1"/>
            </p:cNvSpPr>
            <p:nvPr/>
          </p:nvSpPr>
          <p:spPr bwMode="auto">
            <a:xfrm>
              <a:off x="712" y="1486"/>
              <a:ext cx="61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39" name="Rectangle 35"/>
            <p:cNvSpPr>
              <a:spLocks noChangeArrowheads="1"/>
            </p:cNvSpPr>
            <p:nvPr/>
          </p:nvSpPr>
          <p:spPr bwMode="auto">
            <a:xfrm>
              <a:off x="1283" y="1486"/>
              <a:ext cx="78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0" name="Rectangle 36"/>
            <p:cNvSpPr>
              <a:spLocks noChangeArrowheads="1"/>
            </p:cNvSpPr>
            <p:nvPr/>
          </p:nvSpPr>
          <p:spPr bwMode="auto">
            <a:xfrm>
              <a:off x="2028" y="1486"/>
              <a:ext cx="912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1" name="Rectangle 37"/>
            <p:cNvSpPr>
              <a:spLocks noChangeArrowheads="1"/>
            </p:cNvSpPr>
            <p:nvPr/>
          </p:nvSpPr>
          <p:spPr bwMode="auto">
            <a:xfrm>
              <a:off x="2904" y="1486"/>
              <a:ext cx="616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2" name="Rectangle 38"/>
            <p:cNvSpPr>
              <a:spLocks noChangeArrowheads="1"/>
            </p:cNvSpPr>
            <p:nvPr/>
          </p:nvSpPr>
          <p:spPr bwMode="auto">
            <a:xfrm>
              <a:off x="3481" y="1486"/>
              <a:ext cx="41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3" name="Rectangle 39"/>
            <p:cNvSpPr>
              <a:spLocks noChangeArrowheads="1"/>
            </p:cNvSpPr>
            <p:nvPr/>
          </p:nvSpPr>
          <p:spPr bwMode="auto">
            <a:xfrm>
              <a:off x="3851" y="1486"/>
              <a:ext cx="9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4" name="Rectangle 40"/>
            <p:cNvSpPr>
              <a:spLocks noChangeArrowheads="1"/>
            </p:cNvSpPr>
            <p:nvPr/>
          </p:nvSpPr>
          <p:spPr bwMode="auto">
            <a:xfrm>
              <a:off x="4759" y="1486"/>
              <a:ext cx="15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5" name="Rectangle 41"/>
            <p:cNvSpPr>
              <a:spLocks noChangeArrowheads="1"/>
            </p:cNvSpPr>
            <p:nvPr/>
          </p:nvSpPr>
          <p:spPr bwMode="auto">
            <a:xfrm>
              <a:off x="4866" y="1486"/>
              <a:ext cx="74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6" name="Rectangle 42"/>
            <p:cNvSpPr>
              <a:spLocks noChangeArrowheads="1"/>
            </p:cNvSpPr>
            <p:nvPr/>
          </p:nvSpPr>
          <p:spPr bwMode="auto">
            <a:xfrm>
              <a:off x="5572" y="1486"/>
              <a:ext cx="417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7" name="Rectangle 43"/>
            <p:cNvSpPr>
              <a:spLocks noChangeArrowheads="1"/>
            </p:cNvSpPr>
            <p:nvPr/>
          </p:nvSpPr>
          <p:spPr bwMode="auto">
            <a:xfrm>
              <a:off x="5943" y="1486"/>
              <a:ext cx="1011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8" name="Rectangle 44"/>
            <p:cNvSpPr>
              <a:spLocks noChangeArrowheads="1"/>
            </p:cNvSpPr>
            <p:nvPr/>
          </p:nvSpPr>
          <p:spPr bwMode="auto">
            <a:xfrm>
              <a:off x="6917" y="1486"/>
              <a:ext cx="1044" cy="1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7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49" name="Rectangle 45"/>
            <p:cNvSpPr>
              <a:spLocks noChangeArrowheads="1"/>
            </p:cNvSpPr>
            <p:nvPr/>
          </p:nvSpPr>
          <p:spPr bwMode="auto">
            <a:xfrm>
              <a:off x="7928" y="1497"/>
              <a:ext cx="80" cy="17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5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070" name="Picture 4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0" y="980"/>
              <a:ext cx="1166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1" name="Picture 4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19" y="972"/>
              <a:ext cx="1039" cy="4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72" name="Picture 4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4" y="980"/>
              <a:ext cx="1264" cy="4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50" name="Group 51"/>
          <p:cNvGrpSpPr>
            <a:grpSpLocks noChangeAspect="1"/>
          </p:cNvGrpSpPr>
          <p:nvPr/>
        </p:nvGrpSpPr>
        <p:grpSpPr bwMode="auto">
          <a:xfrm>
            <a:off x="957263" y="3105150"/>
            <a:ext cx="6804025" cy="2071688"/>
            <a:chOff x="603" y="1956"/>
            <a:chExt cx="4286" cy="1305"/>
          </a:xfrm>
        </p:grpSpPr>
        <p:sp>
          <p:nvSpPr>
            <p:cNvPr id="51" name="AutoShape 50"/>
            <p:cNvSpPr>
              <a:spLocks noChangeAspect="1" noChangeArrowheads="1" noTextEdit="1"/>
            </p:cNvSpPr>
            <p:nvPr/>
          </p:nvSpPr>
          <p:spPr bwMode="auto">
            <a:xfrm>
              <a:off x="603" y="1956"/>
              <a:ext cx="4286" cy="13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52" name="Rectangle 52"/>
            <p:cNvSpPr>
              <a:spLocks noChangeArrowheads="1"/>
            </p:cNvSpPr>
            <p:nvPr/>
          </p:nvSpPr>
          <p:spPr bwMode="auto">
            <a:xfrm>
              <a:off x="938" y="1954"/>
              <a:ext cx="28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 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3" name="Rectangle 53"/>
            <p:cNvSpPr>
              <a:spLocks noChangeArrowheads="1"/>
            </p:cNvSpPr>
            <p:nvPr/>
          </p:nvSpPr>
          <p:spPr bwMode="auto">
            <a:xfrm>
              <a:off x="1171" y="1958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4" name="Rectangle 54"/>
            <p:cNvSpPr>
              <a:spLocks noChangeArrowheads="1"/>
            </p:cNvSpPr>
            <p:nvPr/>
          </p:nvSpPr>
          <p:spPr bwMode="auto">
            <a:xfrm>
              <a:off x="1195" y="1958"/>
              <a:ext cx="5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(Yüksek ters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5" name="Rectangle 55"/>
            <p:cNvSpPr>
              <a:spLocks noChangeArrowheads="1"/>
            </p:cNvSpPr>
            <p:nvPr/>
          </p:nvSpPr>
          <p:spPr bwMode="auto">
            <a:xfrm>
              <a:off x="1695" y="1958"/>
              <a:ext cx="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“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6" name="Rectangle 56"/>
            <p:cNvSpPr>
              <a:spLocks noChangeArrowheads="1"/>
            </p:cNvSpPr>
            <p:nvPr/>
          </p:nvSpPr>
          <p:spPr bwMode="auto">
            <a:xfrm>
              <a:off x="1724" y="1958"/>
              <a:ext cx="10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U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7" name="Rectangle 57"/>
            <p:cNvSpPr>
              <a:spLocks noChangeArrowheads="1"/>
            </p:cNvSpPr>
            <p:nvPr/>
          </p:nvSpPr>
          <p:spPr bwMode="auto">
            <a:xfrm>
              <a:off x="1785" y="1958"/>
              <a:ext cx="2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8" name="Rectangle 58"/>
            <p:cNvSpPr>
              <a:spLocks noChangeArrowheads="1"/>
            </p:cNvSpPr>
            <p:nvPr/>
          </p:nvSpPr>
          <p:spPr bwMode="auto">
            <a:xfrm>
              <a:off x="2005" y="1958"/>
              <a:ext cx="3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59" name="Rectangle 59"/>
            <p:cNvSpPr>
              <a:spLocks noChangeArrowheads="1"/>
            </p:cNvSpPr>
            <p:nvPr/>
          </p:nvSpPr>
          <p:spPr bwMode="auto">
            <a:xfrm>
              <a:off x="2315" y="1958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0" name="Rectangle 60"/>
            <p:cNvSpPr>
              <a:spLocks noChangeArrowheads="1"/>
            </p:cNvSpPr>
            <p:nvPr/>
          </p:nvSpPr>
          <p:spPr bwMode="auto">
            <a:xfrm>
              <a:off x="2339" y="1954"/>
              <a:ext cx="31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 II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1" name="Rectangle 61"/>
            <p:cNvSpPr>
              <a:spLocks noChangeArrowheads="1"/>
            </p:cNvSpPr>
            <p:nvPr/>
          </p:nvSpPr>
          <p:spPr bwMode="auto">
            <a:xfrm>
              <a:off x="2596" y="1958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2" name="Rectangle 62"/>
            <p:cNvSpPr>
              <a:spLocks noChangeArrowheads="1"/>
            </p:cNvSpPr>
            <p:nvPr/>
          </p:nvSpPr>
          <p:spPr bwMode="auto">
            <a:xfrm>
              <a:off x="2620" y="1958"/>
              <a:ext cx="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63" name="Rectangle 63"/>
            <p:cNvSpPr>
              <a:spLocks noChangeArrowheads="1"/>
            </p:cNvSpPr>
            <p:nvPr/>
          </p:nvSpPr>
          <p:spPr bwMode="auto">
            <a:xfrm>
              <a:off x="2648" y="1958"/>
              <a:ext cx="584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Alçak ters “U”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4" name="Rectangle 64"/>
            <p:cNvSpPr>
              <a:spLocks noChangeArrowheads="1"/>
            </p:cNvSpPr>
            <p:nvPr/>
          </p:nvSpPr>
          <p:spPr bwMode="auto">
            <a:xfrm>
              <a:off x="3168" y="1958"/>
              <a:ext cx="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5" name="Rectangle 65"/>
            <p:cNvSpPr>
              <a:spLocks noChangeArrowheads="1"/>
            </p:cNvSpPr>
            <p:nvPr/>
          </p:nvSpPr>
          <p:spPr bwMode="auto">
            <a:xfrm>
              <a:off x="3196" y="1958"/>
              <a:ext cx="24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6" name="Rectangle 66"/>
            <p:cNvSpPr>
              <a:spLocks noChangeArrowheads="1"/>
            </p:cNvSpPr>
            <p:nvPr/>
          </p:nvSpPr>
          <p:spPr bwMode="auto">
            <a:xfrm>
              <a:off x="3387" y="1958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7" name="Rectangle 67"/>
            <p:cNvSpPr>
              <a:spLocks noChangeArrowheads="1"/>
            </p:cNvSpPr>
            <p:nvPr/>
          </p:nvSpPr>
          <p:spPr bwMode="auto">
            <a:xfrm>
              <a:off x="3435" y="1954"/>
              <a:ext cx="33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1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Sınıf III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8" name="Rectangle 68"/>
            <p:cNvSpPr>
              <a:spLocks noChangeArrowheads="1"/>
            </p:cNvSpPr>
            <p:nvPr/>
          </p:nvSpPr>
          <p:spPr bwMode="auto">
            <a:xfrm>
              <a:off x="3716" y="1958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29" name="Rectangle 69"/>
            <p:cNvSpPr>
              <a:spLocks noChangeArrowheads="1"/>
            </p:cNvSpPr>
            <p:nvPr/>
          </p:nvSpPr>
          <p:spPr bwMode="auto">
            <a:xfrm>
              <a:off x="3739" y="1958"/>
              <a:ext cx="69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(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0" name="Rectangle 70"/>
            <p:cNvSpPr>
              <a:spLocks noChangeArrowheads="1"/>
            </p:cNvSpPr>
            <p:nvPr/>
          </p:nvSpPr>
          <p:spPr bwMode="auto">
            <a:xfrm>
              <a:off x="3768" y="1958"/>
              <a:ext cx="10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E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1" name="Rectangle 71"/>
            <p:cNvSpPr>
              <a:spLocks noChangeArrowheads="1"/>
            </p:cNvSpPr>
            <p:nvPr/>
          </p:nvSpPr>
          <p:spPr bwMode="auto">
            <a:xfrm>
              <a:off x="3825" y="1958"/>
              <a:ext cx="7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lverişsiz:Ters “W”)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2" name="Rectangle 72"/>
            <p:cNvSpPr>
              <a:spLocks noChangeArrowheads="1"/>
            </p:cNvSpPr>
            <p:nvPr/>
          </p:nvSpPr>
          <p:spPr bwMode="auto">
            <a:xfrm>
              <a:off x="4518" y="1958"/>
              <a:ext cx="24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3" name="Rectangle 73"/>
            <p:cNvSpPr>
              <a:spLocks noChangeArrowheads="1"/>
            </p:cNvSpPr>
            <p:nvPr/>
          </p:nvSpPr>
          <p:spPr bwMode="auto">
            <a:xfrm>
              <a:off x="4709" y="1958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4" name="Rectangle 74"/>
            <p:cNvSpPr>
              <a:spLocks noChangeArrowheads="1"/>
            </p:cNvSpPr>
            <p:nvPr/>
          </p:nvSpPr>
          <p:spPr bwMode="auto">
            <a:xfrm>
              <a:off x="1663" y="2794"/>
              <a:ext cx="9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5" name="Rectangle 75"/>
            <p:cNvSpPr>
              <a:spLocks noChangeArrowheads="1"/>
            </p:cNvSpPr>
            <p:nvPr/>
          </p:nvSpPr>
          <p:spPr bwMode="auto">
            <a:xfrm>
              <a:off x="1715" y="2794"/>
              <a:ext cx="448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6" name="Rectangle 76"/>
            <p:cNvSpPr>
              <a:spLocks noChangeArrowheads="1"/>
            </p:cNvSpPr>
            <p:nvPr/>
          </p:nvSpPr>
          <p:spPr bwMode="auto">
            <a:xfrm>
              <a:off x="3147" y="2794"/>
              <a:ext cx="556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7" name="Rectangle 77"/>
            <p:cNvSpPr>
              <a:spLocks noChangeArrowheads="1"/>
            </p:cNvSpPr>
            <p:nvPr/>
          </p:nvSpPr>
          <p:spPr bwMode="auto">
            <a:xfrm>
              <a:off x="4136" y="2794"/>
              <a:ext cx="71" cy="1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4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8" name="Rectangle 78"/>
            <p:cNvSpPr>
              <a:spLocks noChangeArrowheads="1"/>
            </p:cNvSpPr>
            <p:nvPr/>
          </p:nvSpPr>
          <p:spPr bwMode="auto">
            <a:xfrm>
              <a:off x="938" y="3025"/>
              <a:ext cx="21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39" name="Rectangle 79"/>
            <p:cNvSpPr>
              <a:spLocks noChangeArrowheads="1"/>
            </p:cNvSpPr>
            <p:nvPr/>
          </p:nvSpPr>
          <p:spPr bwMode="auto">
            <a:xfrm>
              <a:off x="1105" y="3025"/>
              <a:ext cx="1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0" name="Rectangle 80"/>
            <p:cNvSpPr>
              <a:spLocks noChangeArrowheads="1"/>
            </p:cNvSpPr>
            <p:nvPr/>
          </p:nvSpPr>
          <p:spPr bwMode="auto">
            <a:xfrm>
              <a:off x="1224" y="3025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1" name="Rectangle 81"/>
            <p:cNvSpPr>
              <a:spLocks noChangeArrowheads="1"/>
            </p:cNvSpPr>
            <p:nvPr/>
          </p:nvSpPr>
          <p:spPr bwMode="auto">
            <a:xfrm>
              <a:off x="1248" y="3025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2" name="Rectangle 82"/>
            <p:cNvSpPr>
              <a:spLocks noChangeArrowheads="1"/>
            </p:cNvSpPr>
            <p:nvPr/>
          </p:nvSpPr>
          <p:spPr bwMode="auto">
            <a:xfrm>
              <a:off x="1295" y="3025"/>
              <a:ext cx="51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3" name="Rectangle 83"/>
            <p:cNvSpPr>
              <a:spLocks noChangeArrowheads="1"/>
            </p:cNvSpPr>
            <p:nvPr/>
          </p:nvSpPr>
          <p:spPr bwMode="auto">
            <a:xfrm>
              <a:off x="1749" y="3025"/>
              <a:ext cx="74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4" name="Rectangle 84"/>
            <p:cNvSpPr>
              <a:spLocks noChangeArrowheads="1"/>
            </p:cNvSpPr>
            <p:nvPr/>
          </p:nvSpPr>
          <p:spPr bwMode="auto">
            <a:xfrm>
              <a:off x="2413" y="3025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5" name="Rectangle 85"/>
            <p:cNvSpPr>
              <a:spLocks noChangeArrowheads="1"/>
            </p:cNvSpPr>
            <p:nvPr/>
          </p:nvSpPr>
          <p:spPr bwMode="auto">
            <a:xfrm>
              <a:off x="2459" y="3025"/>
              <a:ext cx="1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6" name="Rectangle 86"/>
            <p:cNvSpPr>
              <a:spLocks noChangeArrowheads="1"/>
            </p:cNvSpPr>
            <p:nvPr/>
          </p:nvSpPr>
          <p:spPr bwMode="auto">
            <a:xfrm>
              <a:off x="2578" y="3025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7" name="Rectangle 87"/>
            <p:cNvSpPr>
              <a:spLocks noChangeArrowheads="1"/>
            </p:cNvSpPr>
            <p:nvPr/>
          </p:nvSpPr>
          <p:spPr bwMode="auto">
            <a:xfrm>
              <a:off x="2601" y="3025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8" name="Rectangle 88"/>
            <p:cNvSpPr>
              <a:spLocks noChangeArrowheads="1"/>
            </p:cNvSpPr>
            <p:nvPr/>
          </p:nvSpPr>
          <p:spPr bwMode="auto">
            <a:xfrm>
              <a:off x="2649" y="3025"/>
              <a:ext cx="41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49" name="Rectangle 89"/>
            <p:cNvSpPr>
              <a:spLocks noChangeArrowheads="1"/>
            </p:cNvSpPr>
            <p:nvPr/>
          </p:nvSpPr>
          <p:spPr bwMode="auto">
            <a:xfrm>
              <a:off x="3008" y="3025"/>
              <a:ext cx="4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0" name="Rectangle 90"/>
            <p:cNvSpPr>
              <a:spLocks noChangeArrowheads="1"/>
            </p:cNvSpPr>
            <p:nvPr/>
          </p:nvSpPr>
          <p:spPr bwMode="auto">
            <a:xfrm>
              <a:off x="3435" y="3025"/>
              <a:ext cx="1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1" name="Rectangle 91"/>
            <p:cNvSpPr>
              <a:spLocks noChangeArrowheads="1"/>
            </p:cNvSpPr>
            <p:nvPr/>
          </p:nvSpPr>
          <p:spPr bwMode="auto">
            <a:xfrm>
              <a:off x="3554" y="3025"/>
              <a:ext cx="1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2" name="Rectangle 92"/>
            <p:cNvSpPr>
              <a:spLocks noChangeArrowheads="1"/>
            </p:cNvSpPr>
            <p:nvPr/>
          </p:nvSpPr>
          <p:spPr bwMode="auto">
            <a:xfrm>
              <a:off x="3672" y="3025"/>
              <a:ext cx="14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3" name="Rectangle 93"/>
            <p:cNvSpPr>
              <a:spLocks noChangeArrowheads="1"/>
            </p:cNvSpPr>
            <p:nvPr/>
          </p:nvSpPr>
          <p:spPr bwMode="auto">
            <a:xfrm>
              <a:off x="3767" y="3025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4" name="Rectangle 94"/>
            <p:cNvSpPr>
              <a:spLocks noChangeArrowheads="1"/>
            </p:cNvSpPr>
            <p:nvPr/>
          </p:nvSpPr>
          <p:spPr bwMode="auto">
            <a:xfrm>
              <a:off x="3791" y="3025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5" name="Rectangle 95"/>
            <p:cNvSpPr>
              <a:spLocks noChangeArrowheads="1"/>
            </p:cNvSpPr>
            <p:nvPr/>
          </p:nvSpPr>
          <p:spPr bwMode="auto">
            <a:xfrm>
              <a:off x="3838" y="3025"/>
              <a:ext cx="11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6" name="Rectangle 96"/>
            <p:cNvSpPr>
              <a:spLocks noChangeArrowheads="1"/>
            </p:cNvSpPr>
            <p:nvPr/>
          </p:nvSpPr>
          <p:spPr bwMode="auto">
            <a:xfrm>
              <a:off x="3909" y="3025"/>
              <a:ext cx="90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57" name="Rectangle 97"/>
            <p:cNvSpPr>
              <a:spLocks noChangeArrowheads="1"/>
            </p:cNvSpPr>
            <p:nvPr/>
          </p:nvSpPr>
          <p:spPr bwMode="auto">
            <a:xfrm>
              <a:off x="3960" y="3025"/>
              <a:ext cx="65" cy="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22" name="Picture 9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52" y="2196"/>
              <a:ext cx="708" cy="6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3" name="Picture 99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24" y="2439"/>
              <a:ext cx="1023" cy="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24" name="Picture 100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62" y="2222"/>
              <a:ext cx="474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58" name="Group 103"/>
          <p:cNvGrpSpPr>
            <a:grpSpLocks noChangeAspect="1"/>
          </p:cNvGrpSpPr>
          <p:nvPr/>
        </p:nvGrpSpPr>
        <p:grpSpPr bwMode="auto">
          <a:xfrm>
            <a:off x="957263" y="5005388"/>
            <a:ext cx="6904037" cy="1992312"/>
            <a:chOff x="603" y="3153"/>
            <a:chExt cx="4349" cy="1255"/>
          </a:xfrm>
        </p:grpSpPr>
        <p:sp>
          <p:nvSpPr>
            <p:cNvPr id="1059" name="AutoShape 102"/>
            <p:cNvSpPr>
              <a:spLocks noChangeAspect="1" noChangeArrowheads="1" noTextEdit="1"/>
            </p:cNvSpPr>
            <p:nvPr/>
          </p:nvSpPr>
          <p:spPr bwMode="auto">
            <a:xfrm>
              <a:off x="603" y="3153"/>
              <a:ext cx="4349" cy="12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tr-TR"/>
            </a:p>
          </p:txBody>
        </p:sp>
        <p:sp>
          <p:nvSpPr>
            <p:cNvPr id="1060" name="Rectangle 104"/>
            <p:cNvSpPr>
              <a:spLocks noChangeArrowheads="1"/>
            </p:cNvSpPr>
            <p:nvPr/>
          </p:nvSpPr>
          <p:spPr bwMode="auto">
            <a:xfrm>
              <a:off x="943" y="3157"/>
              <a:ext cx="6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1" name="Rectangle 105"/>
            <p:cNvSpPr>
              <a:spLocks noChangeArrowheads="1"/>
            </p:cNvSpPr>
            <p:nvPr/>
          </p:nvSpPr>
          <p:spPr bwMode="auto">
            <a:xfrm>
              <a:off x="968" y="3157"/>
              <a:ext cx="122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Rezorbe ters “V”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2" name="Rectangle 106"/>
            <p:cNvSpPr>
              <a:spLocks noChangeArrowheads="1"/>
            </p:cNvSpPr>
            <p:nvPr/>
          </p:nvSpPr>
          <p:spPr bwMode="auto">
            <a:xfrm>
              <a:off x="2113" y="3157"/>
              <a:ext cx="26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3" name="Rectangle 107"/>
            <p:cNvSpPr>
              <a:spLocks noChangeArrowheads="1"/>
            </p:cNvSpPr>
            <p:nvPr/>
          </p:nvSpPr>
          <p:spPr bwMode="auto">
            <a:xfrm>
              <a:off x="2331" y="3157"/>
              <a:ext cx="6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4" name="Rectangle 108"/>
            <p:cNvSpPr>
              <a:spLocks noChangeArrowheads="1"/>
            </p:cNvSpPr>
            <p:nvPr/>
          </p:nvSpPr>
          <p:spPr bwMode="auto">
            <a:xfrm>
              <a:off x="2355" y="3157"/>
              <a:ext cx="88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İnce, yüksek, ters “V”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5" name="Rectangle 109"/>
            <p:cNvSpPr>
              <a:spLocks noChangeArrowheads="1"/>
            </p:cNvSpPr>
            <p:nvPr/>
          </p:nvSpPr>
          <p:spPr bwMode="auto">
            <a:xfrm>
              <a:off x="3173" y="3157"/>
              <a:ext cx="714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6" name="Rectangle 110"/>
            <p:cNvSpPr>
              <a:spLocks noChangeArrowheads="1"/>
            </p:cNvSpPr>
            <p:nvPr/>
          </p:nvSpPr>
          <p:spPr bwMode="auto">
            <a:xfrm>
              <a:off x="3827" y="3157"/>
              <a:ext cx="41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Andırkatlı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7" name="Rectangle 111"/>
            <p:cNvSpPr>
              <a:spLocks noChangeArrowheads="1"/>
            </p:cNvSpPr>
            <p:nvPr/>
          </p:nvSpPr>
          <p:spPr bwMode="auto">
            <a:xfrm>
              <a:off x="4195" y="3157"/>
              <a:ext cx="69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)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8" name="Rectangle 112"/>
            <p:cNvSpPr>
              <a:spLocks noChangeArrowheads="1"/>
            </p:cNvSpPr>
            <p:nvPr/>
          </p:nvSpPr>
          <p:spPr bwMode="auto">
            <a:xfrm>
              <a:off x="4224" y="3157"/>
              <a:ext cx="65" cy="1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2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69" name="Rectangle 113"/>
            <p:cNvSpPr>
              <a:spLocks noChangeArrowheads="1"/>
            </p:cNvSpPr>
            <p:nvPr/>
          </p:nvSpPr>
          <p:spPr bwMode="auto">
            <a:xfrm>
              <a:off x="603" y="3956"/>
              <a:ext cx="26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3" name="Rectangle 114"/>
            <p:cNvSpPr>
              <a:spLocks noChangeArrowheads="1"/>
            </p:cNvSpPr>
            <p:nvPr/>
          </p:nvSpPr>
          <p:spPr bwMode="auto">
            <a:xfrm>
              <a:off x="815" y="3956"/>
              <a:ext cx="9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4" name="Rectangle 115"/>
            <p:cNvSpPr>
              <a:spLocks noChangeArrowheads="1"/>
            </p:cNvSpPr>
            <p:nvPr/>
          </p:nvSpPr>
          <p:spPr bwMode="auto">
            <a:xfrm>
              <a:off x="869" y="3956"/>
              <a:ext cx="9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5" name="Rectangle 116"/>
            <p:cNvSpPr>
              <a:spLocks noChangeArrowheads="1"/>
            </p:cNvSpPr>
            <p:nvPr/>
          </p:nvSpPr>
          <p:spPr bwMode="auto">
            <a:xfrm>
              <a:off x="1733" y="3956"/>
              <a:ext cx="692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6" name="Rectangle 117"/>
            <p:cNvSpPr>
              <a:spLocks noChangeArrowheads="1"/>
            </p:cNvSpPr>
            <p:nvPr/>
          </p:nvSpPr>
          <p:spPr bwMode="auto">
            <a:xfrm>
              <a:off x="3009" y="3956"/>
              <a:ext cx="7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7" name="Rectangle 118"/>
            <p:cNvSpPr>
              <a:spLocks noChangeArrowheads="1"/>
            </p:cNvSpPr>
            <p:nvPr/>
          </p:nvSpPr>
          <p:spPr bwMode="auto">
            <a:xfrm>
              <a:off x="943" y="4173"/>
              <a:ext cx="26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8" name="Rectangle 119"/>
            <p:cNvSpPr>
              <a:spLocks noChangeArrowheads="1"/>
            </p:cNvSpPr>
            <p:nvPr/>
          </p:nvSpPr>
          <p:spPr bwMode="auto">
            <a:xfrm>
              <a:off x="1156" y="4173"/>
              <a:ext cx="17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79" name="Rectangle 120"/>
            <p:cNvSpPr>
              <a:spLocks noChangeArrowheads="1"/>
            </p:cNvSpPr>
            <p:nvPr/>
          </p:nvSpPr>
          <p:spPr bwMode="auto">
            <a:xfrm>
              <a:off x="1289" y="4173"/>
              <a:ext cx="7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0" name="Rectangle 121"/>
            <p:cNvSpPr>
              <a:spLocks noChangeArrowheads="1"/>
            </p:cNvSpPr>
            <p:nvPr/>
          </p:nvSpPr>
          <p:spPr bwMode="auto">
            <a:xfrm>
              <a:off x="1317" y="4173"/>
              <a:ext cx="558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1" name="Rectangle 122"/>
            <p:cNvSpPr>
              <a:spLocks noChangeArrowheads="1"/>
            </p:cNvSpPr>
            <p:nvPr/>
          </p:nvSpPr>
          <p:spPr bwMode="auto">
            <a:xfrm>
              <a:off x="1828" y="4173"/>
              <a:ext cx="773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2" name="Rectangle 123"/>
            <p:cNvSpPr>
              <a:spLocks noChangeArrowheads="1"/>
            </p:cNvSpPr>
            <p:nvPr/>
          </p:nvSpPr>
          <p:spPr bwMode="auto">
            <a:xfrm>
              <a:off x="2550" y="4173"/>
              <a:ext cx="17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3" name="Rectangle 124"/>
            <p:cNvSpPr>
              <a:spLocks noChangeArrowheads="1"/>
            </p:cNvSpPr>
            <p:nvPr/>
          </p:nvSpPr>
          <p:spPr bwMode="auto">
            <a:xfrm>
              <a:off x="2684" y="4173"/>
              <a:ext cx="45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4" name="Rectangle 125"/>
            <p:cNvSpPr>
              <a:spLocks noChangeArrowheads="1"/>
            </p:cNvSpPr>
            <p:nvPr/>
          </p:nvSpPr>
          <p:spPr bwMode="auto">
            <a:xfrm>
              <a:off x="3089" y="4173"/>
              <a:ext cx="664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5" name="Rectangle 126"/>
            <p:cNvSpPr>
              <a:spLocks noChangeArrowheads="1"/>
            </p:cNvSpPr>
            <p:nvPr/>
          </p:nvSpPr>
          <p:spPr bwMode="auto">
            <a:xfrm>
              <a:off x="3702" y="4173"/>
              <a:ext cx="395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           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6" name="Rectangle 127"/>
            <p:cNvSpPr>
              <a:spLocks noChangeArrowheads="1"/>
            </p:cNvSpPr>
            <p:nvPr/>
          </p:nvSpPr>
          <p:spPr bwMode="auto">
            <a:xfrm>
              <a:off x="4051" y="4173"/>
              <a:ext cx="99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?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sp>
          <p:nvSpPr>
            <p:cNvPr id="1087" name="Rectangle 128"/>
            <p:cNvSpPr>
              <a:spLocks noChangeArrowheads="1"/>
            </p:cNvSpPr>
            <p:nvPr/>
          </p:nvSpPr>
          <p:spPr bwMode="auto">
            <a:xfrm>
              <a:off x="4110" y="4173"/>
              <a:ext cx="70" cy="1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none" lIns="0" tIns="0" rIns="0" bIns="0" numCol="1" anchor="t" anchorCtr="0" compatLnSpc="1">
              <a:prstTxWarp prst="textNoShape">
                <a:avLst/>
              </a:prstTxWarp>
              <a:spAutoFit/>
            </a:bodyPr>
            <a:lstStyle>
              <a:lvl1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tr-TR" altLang="tr-TR" sz="1300" b="0" i="0" u="none" strike="noStrike" cap="none" normalizeH="0" baseline="0" smtClean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</a:rPr>
                <a:t> </a:t>
              </a:r>
              <a:endParaRPr kumimoji="0" lang="tr-TR" altLang="tr-TR" sz="1800" b="0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153" name="Picture 129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" y="3470"/>
              <a:ext cx="795" cy="5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54" name="Picture 130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89" y="3378"/>
              <a:ext cx="617" cy="6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3979641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434</TotalTime>
  <Words>389</Words>
  <Application>Microsoft Office PowerPoint</Application>
  <PresentationFormat>Ekran Gösterisi (4:3)</PresentationFormat>
  <Paragraphs>279</Paragraphs>
  <Slides>19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Comic Sans MS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BETUL</dc:creator>
  <cp:lastModifiedBy>FUNDAAKALTAN</cp:lastModifiedBy>
  <cp:revision>75</cp:revision>
  <dcterms:created xsi:type="dcterms:W3CDTF">2017-03-10T13:15:40Z</dcterms:created>
  <dcterms:modified xsi:type="dcterms:W3CDTF">2020-02-04T08:47:49Z</dcterms:modified>
</cp:coreProperties>
</file>