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07.02.2020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07.02.2020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en-US" dirty="0" err="1" smtClean="0"/>
              <a:t>Biyolojik</a:t>
            </a:r>
            <a:r>
              <a:rPr lang="en-US" dirty="0" smtClean="0"/>
              <a:t> </a:t>
            </a:r>
            <a:r>
              <a:rPr lang="en-US" dirty="0" err="1" smtClean="0"/>
              <a:t>kayıtlar</a:t>
            </a:r>
            <a:r>
              <a:rPr lang="en-US" dirty="0" smtClean="0"/>
              <a:t> </a:t>
            </a:r>
            <a:r>
              <a:rPr lang="en-US" dirty="0" err="1" smtClean="0"/>
              <a:t>ostrakoda</a:t>
            </a:r>
            <a:r>
              <a:rPr lang="en-US" dirty="0" smtClean="0"/>
              <a:t>, diatom, mollusk</a:t>
            </a:r>
            <a:endParaRPr lang="tr-TR" dirty="0"/>
          </a:p>
        </p:txBody>
      </p:sp>
      <p:sp>
        <p:nvSpPr>
          <p:cNvPr id="3" name="2 Alt Başlık"/>
          <p:cNvSpPr>
            <a:spLocks noGrp="1"/>
          </p:cNvSpPr>
          <p:nvPr>
            <p:ph type="subTitle" idx="1"/>
          </p:nvPr>
        </p:nvSpPr>
        <p:spPr/>
        <p:txBody>
          <a:bodyPr/>
          <a:lstStyle/>
          <a:p>
            <a:r>
              <a:rPr lang="tr-TR" dirty="0" smtClean="0">
                <a:solidFill>
                  <a:srgbClr val="FF0000"/>
                </a:solidFill>
              </a:rPr>
              <a:t>14. hafta</a:t>
            </a:r>
            <a:endParaRPr lang="tr-TR"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35423" y="385986"/>
            <a:ext cx="6858000" cy="616638"/>
          </a:xfrm>
        </p:spPr>
        <p:txBody>
          <a:bodyPr>
            <a:normAutofit/>
          </a:bodyPr>
          <a:lstStyle/>
          <a:p>
            <a:pPr algn="l"/>
            <a:r>
              <a:rPr lang="tr-TR" sz="2600" b="1" dirty="0" smtClean="0">
                <a:solidFill>
                  <a:srgbClr val="FF0000"/>
                </a:solidFill>
              </a:rPr>
              <a:t>DİYATOM NEDİR ?</a:t>
            </a:r>
            <a:endParaRPr lang="tr-TR" sz="2600" b="1" dirty="0">
              <a:solidFill>
                <a:srgbClr val="FF0000"/>
              </a:solidFill>
            </a:endParaRPr>
          </a:p>
        </p:txBody>
      </p:sp>
      <p:sp>
        <p:nvSpPr>
          <p:cNvPr id="3" name="Alt Başlık 2"/>
          <p:cNvSpPr>
            <a:spLocks noGrp="1"/>
          </p:cNvSpPr>
          <p:nvPr>
            <p:ph type="subTitle" idx="1"/>
          </p:nvPr>
        </p:nvSpPr>
        <p:spPr>
          <a:xfrm>
            <a:off x="235423" y="1043568"/>
            <a:ext cx="8659504" cy="4777687"/>
          </a:xfrm>
        </p:spPr>
        <p:txBody>
          <a:bodyPr>
            <a:normAutofit fontScale="32500" lnSpcReduction="20000"/>
          </a:bodyPr>
          <a:lstStyle/>
          <a:p>
            <a:pPr algn="just">
              <a:lnSpc>
                <a:spcPct val="170000"/>
              </a:lnSpc>
            </a:pPr>
            <a:r>
              <a:rPr lang="tr-TR" sz="6400" dirty="0" smtClean="0"/>
              <a:t>Diyatomlar, dünyada fotosentezin yaklaşık % 50’ sinden sorumlu olan ve uygun koşullarda hava, toprak, su habitatlarında yaşayabilen mikroskobik alglerdir. </a:t>
            </a:r>
          </a:p>
          <a:p>
            <a:pPr algn="just">
              <a:lnSpc>
                <a:spcPct val="170000"/>
              </a:lnSpc>
            </a:pPr>
            <a:r>
              <a:rPr lang="tr-TR" sz="6400" dirty="0" smtClean="0"/>
              <a:t>Diyatomların hızlı bir şekilde oluşumunu ve büyümesini; sudaki çözünmüş silis yoğunluğunun yanı sıra, ortamda bol ışık, uygun sıcaklık koşulları, organik madde ve uygun miktarda tuzun olması, aşırı asitli ve bazik bir ortamın olmaması, karbonat miktarının az olması gibi faktörler etkilemektedir.</a:t>
            </a:r>
          </a:p>
          <a:p>
            <a:pPr algn="just"/>
            <a:endParaRPr lang="tr-TR" b="1" dirty="0" smtClean="0">
              <a:solidFill>
                <a:schemeClr val="bg1"/>
              </a:solidFill>
            </a:endParaRPr>
          </a:p>
          <a:p>
            <a:endParaRPr lang="tr-TR" b="1" dirty="0" smtClean="0"/>
          </a:p>
          <a:p>
            <a:endParaRPr lang="tr-TR" dirty="0"/>
          </a:p>
        </p:txBody>
      </p:sp>
      <p:sp>
        <p:nvSpPr>
          <p:cNvPr id="4" name="Dikdörtgen 3"/>
          <p:cNvSpPr/>
          <p:nvPr/>
        </p:nvSpPr>
        <p:spPr>
          <a:xfrm>
            <a:off x="102358" y="109183"/>
            <a:ext cx="8925635" cy="66464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1527334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FF0000"/>
                </a:solidFill>
              </a:rPr>
              <a:t>DİYATOMLARIN PALEOCOĞRAFYADAKİ ÖNEMİ </a:t>
            </a:r>
            <a:endParaRPr lang="tr-TR" sz="2800" dirty="0"/>
          </a:p>
        </p:txBody>
      </p:sp>
      <p:sp>
        <p:nvSpPr>
          <p:cNvPr id="3" name="İçerik Yer Tutucusu 2"/>
          <p:cNvSpPr>
            <a:spLocks noGrp="1"/>
          </p:cNvSpPr>
          <p:nvPr>
            <p:ph idx="1"/>
          </p:nvPr>
        </p:nvSpPr>
        <p:spPr>
          <a:xfrm>
            <a:off x="628650" y="1579966"/>
            <a:ext cx="7886700" cy="4351338"/>
          </a:xfrm>
        </p:spPr>
        <p:txBody>
          <a:bodyPr>
            <a:normAutofit fontScale="77500" lnSpcReduction="20000"/>
          </a:bodyPr>
          <a:lstStyle/>
          <a:p>
            <a:pPr marL="0" indent="0" algn="just">
              <a:lnSpc>
                <a:spcPct val="170000"/>
              </a:lnSpc>
              <a:buNone/>
            </a:pPr>
            <a:r>
              <a:rPr lang="tr-TR" dirty="0" err="1" smtClean="0"/>
              <a:t>Diyatomların</a:t>
            </a:r>
            <a:r>
              <a:rPr lang="tr-TR" dirty="0" smtClean="0"/>
              <a:t> </a:t>
            </a:r>
            <a:r>
              <a:rPr lang="tr-TR" dirty="0"/>
              <a:t>kabukları silis mineralinden oluşmakta ve bu kabuk kendine has şekil ve yapıya sahip olduğu için diyatom taksonomisinde önemli bir kriter sağlamaktadır. Çeşitli laboratuvar aşamalarından geçen diyatom kabukları genellikle ışık mikroskobu altında sayıma tabii tutulmaktadır. Bu kabuk sert ve dayanıklı olduğu için </a:t>
            </a:r>
            <a:r>
              <a:rPr lang="tr-TR" dirty="0" err="1"/>
              <a:t>diyatomlar</a:t>
            </a:r>
            <a:r>
              <a:rPr lang="tr-TR" dirty="0"/>
              <a:t> geçmişten günümüze korunarak gelebilmektedir. </a:t>
            </a:r>
          </a:p>
        </p:txBody>
      </p:sp>
    </p:spTree>
    <p:extLst>
      <p:ext uri="{BB962C8B-B14F-4D97-AF65-F5344CB8AC3E}">
        <p14:creationId xmlns="" xmlns:p14="http://schemas.microsoft.com/office/powerpoint/2010/main" val="252309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115942"/>
            <a:ext cx="7886700" cy="4351338"/>
          </a:xfrm>
        </p:spPr>
        <p:txBody>
          <a:bodyPr>
            <a:normAutofit fontScale="85000" lnSpcReduction="20000"/>
          </a:bodyPr>
          <a:lstStyle/>
          <a:p>
            <a:pPr marL="0" indent="0" algn="just">
              <a:lnSpc>
                <a:spcPct val="160000"/>
              </a:lnSpc>
              <a:buNone/>
            </a:pPr>
            <a:r>
              <a:rPr lang="tr-TR" dirty="0"/>
              <a:t>Diyatomlar yararlı </a:t>
            </a:r>
            <a:r>
              <a:rPr lang="tr-TR" dirty="0" err="1"/>
              <a:t>palaeo-biyoindikatörlerdir</a:t>
            </a:r>
            <a:r>
              <a:rPr lang="tr-TR" dirty="0"/>
              <a:t> çünkü sıcaklık, </a:t>
            </a:r>
            <a:r>
              <a:rPr lang="tr-TR" dirty="0" err="1"/>
              <a:t>pH</a:t>
            </a:r>
            <a:r>
              <a:rPr lang="tr-TR" dirty="0"/>
              <a:t>, tuzluluk, </a:t>
            </a:r>
            <a:r>
              <a:rPr lang="tr-TR" dirty="0" err="1"/>
              <a:t>ötrofikasyon</a:t>
            </a:r>
            <a:r>
              <a:rPr lang="tr-TR" dirty="0"/>
              <a:t>, su kimyası, oksijen </a:t>
            </a:r>
            <a:r>
              <a:rPr lang="tr-TR" dirty="0" err="1"/>
              <a:t>satürasyonu</a:t>
            </a:r>
            <a:r>
              <a:rPr lang="tr-TR" dirty="0"/>
              <a:t>, su seviyesi değişimleri gibi ortamın fiziksel, kimyasal ve biyolojik özelliklerinin birtakım değişkenlerine karşı hassaslık gösterirler ve bu faktörlerin herhangi birinde meydana gelen bir değişim diyatom topluluğunun değişmesine neden olmaktadır. </a:t>
            </a:r>
          </a:p>
        </p:txBody>
      </p:sp>
    </p:spTree>
    <p:extLst>
      <p:ext uri="{BB962C8B-B14F-4D97-AF65-F5344CB8AC3E}">
        <p14:creationId xmlns="" xmlns:p14="http://schemas.microsoft.com/office/powerpoint/2010/main" val="2191419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16056" y="1253331"/>
            <a:ext cx="7886700" cy="4351338"/>
          </a:xfrm>
        </p:spPr>
        <p:txBody>
          <a:bodyPr>
            <a:normAutofit fontScale="77500" lnSpcReduction="20000"/>
          </a:bodyPr>
          <a:lstStyle/>
          <a:p>
            <a:pPr marL="0" indent="0" algn="just">
              <a:lnSpc>
                <a:spcPct val="160000"/>
              </a:lnSpc>
              <a:buNone/>
            </a:pPr>
            <a:r>
              <a:rPr lang="tr-TR" sz="3000" dirty="0"/>
              <a:t>Örneğin bir su ortamında su seviyesinin düşük olduğu evrelerde </a:t>
            </a:r>
            <a:r>
              <a:rPr lang="tr-TR" sz="3000" dirty="0" err="1"/>
              <a:t>bentik</a:t>
            </a:r>
            <a:r>
              <a:rPr lang="tr-TR" sz="3000" dirty="0"/>
              <a:t> </a:t>
            </a:r>
            <a:r>
              <a:rPr lang="tr-TR" sz="3000" dirty="0" err="1"/>
              <a:t>diyatomlar</a:t>
            </a:r>
            <a:r>
              <a:rPr lang="tr-TR" sz="3000" dirty="0"/>
              <a:t> (tabanda herhangi bir nesneye –taş, </a:t>
            </a:r>
            <a:r>
              <a:rPr lang="tr-TR" sz="3000" dirty="0" err="1"/>
              <a:t>sediman</a:t>
            </a:r>
            <a:r>
              <a:rPr lang="tr-TR" sz="3000" dirty="0"/>
              <a:t>, bitki gibi- bağlı olarak yaşayan), su seviyesinin yüksek olduğu evrelerde ise </a:t>
            </a:r>
            <a:r>
              <a:rPr lang="tr-TR" sz="3000" dirty="0" err="1"/>
              <a:t>planktonik</a:t>
            </a:r>
            <a:r>
              <a:rPr lang="tr-TR" sz="3000" dirty="0"/>
              <a:t> </a:t>
            </a:r>
            <a:r>
              <a:rPr lang="tr-TR" sz="3000" dirty="0" err="1"/>
              <a:t>diyatomlar</a:t>
            </a:r>
            <a:r>
              <a:rPr lang="tr-TR" sz="3000" dirty="0"/>
              <a:t> (yüzücü formlar) ortamda hakim olmaktadır. Bunun yanı sıra genellikle yerel vejetasyon değişiklikleriyle yansıtılmayan düşük genlikli fiziksel ve kimyasal değişiklikler için kanıt sağlama potansiyeline sahiptirler. </a:t>
            </a:r>
          </a:p>
          <a:p>
            <a:endParaRPr lang="tr-TR" dirty="0"/>
          </a:p>
        </p:txBody>
      </p:sp>
    </p:spTree>
    <p:extLst>
      <p:ext uri="{BB962C8B-B14F-4D97-AF65-F5344CB8AC3E}">
        <p14:creationId xmlns="" xmlns:p14="http://schemas.microsoft.com/office/powerpoint/2010/main" val="1614077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 xmlns:a14="http://schemas.microsoft.com/office/drawing/2010/main" val="0"/>
              </a:ext>
            </a:extLst>
          </a:blip>
          <a:srcRect l="40503" t="3582" r="24957"/>
          <a:stretch/>
        </p:blipFill>
        <p:spPr>
          <a:xfrm>
            <a:off x="1676605" y="477671"/>
            <a:ext cx="1873155" cy="5576304"/>
          </a:xfrm>
          <a:prstGeom prst="rect">
            <a:avLst/>
          </a:prstGeom>
        </p:spPr>
      </p:pic>
      <p:sp>
        <p:nvSpPr>
          <p:cNvPr id="9" name="Metin kutusu 8"/>
          <p:cNvSpPr txBox="1"/>
          <p:nvPr/>
        </p:nvSpPr>
        <p:spPr>
          <a:xfrm>
            <a:off x="4012442" y="2613392"/>
            <a:ext cx="4761862" cy="2015936"/>
          </a:xfrm>
          <a:prstGeom prst="rect">
            <a:avLst/>
          </a:prstGeom>
          <a:solidFill>
            <a:schemeClr val="accent3">
              <a:lumMod val="20000"/>
              <a:lumOff val="80000"/>
            </a:schemeClr>
          </a:solidFill>
        </p:spPr>
        <p:txBody>
          <a:bodyPr wrap="square" rtlCol="0">
            <a:spAutoFit/>
          </a:bodyPr>
          <a:lstStyle/>
          <a:p>
            <a:pPr algn="just"/>
            <a:r>
              <a:rPr lang="tr-TR" sz="2500" b="1" dirty="0" smtClean="0">
                <a:solidFill>
                  <a:srgbClr val="FF0000"/>
                </a:solidFill>
              </a:rPr>
              <a:t>Ortamın su seviyesinin genel itibariyle yüksek olduğunu gösteren </a:t>
            </a:r>
            <a:r>
              <a:rPr lang="tr-TR" sz="2500" b="1" dirty="0" err="1" smtClean="0">
                <a:solidFill>
                  <a:srgbClr val="FF0000"/>
                </a:solidFill>
              </a:rPr>
              <a:t>planktonik</a:t>
            </a:r>
            <a:r>
              <a:rPr lang="tr-TR" sz="2500" b="1" dirty="0" smtClean="0">
                <a:solidFill>
                  <a:srgbClr val="FF0000"/>
                </a:solidFill>
              </a:rPr>
              <a:t> bir </a:t>
            </a:r>
            <a:r>
              <a:rPr lang="tr-TR" sz="2500" b="1" dirty="0" err="1" smtClean="0">
                <a:solidFill>
                  <a:srgbClr val="FF0000"/>
                </a:solidFill>
              </a:rPr>
              <a:t>diyatom</a:t>
            </a:r>
            <a:r>
              <a:rPr lang="tr-TR" sz="2500" b="1" dirty="0" smtClean="0">
                <a:solidFill>
                  <a:srgbClr val="FF0000"/>
                </a:solidFill>
              </a:rPr>
              <a:t>:</a:t>
            </a:r>
          </a:p>
          <a:p>
            <a:pPr algn="just"/>
            <a:endParaRPr lang="tr-TR" sz="2500" b="1" dirty="0" smtClean="0">
              <a:solidFill>
                <a:srgbClr val="FF0000"/>
              </a:solidFill>
            </a:endParaRPr>
          </a:p>
          <a:p>
            <a:pPr algn="just"/>
            <a:r>
              <a:rPr lang="tr-TR" sz="2500" b="1" i="1" dirty="0" err="1" smtClean="0"/>
              <a:t>Synedra</a:t>
            </a:r>
            <a:r>
              <a:rPr lang="tr-TR" sz="2500" b="1" i="1" dirty="0"/>
              <a:t> </a:t>
            </a:r>
            <a:r>
              <a:rPr lang="tr-TR" sz="2500" b="1" i="1" dirty="0" err="1" smtClean="0"/>
              <a:t>acus</a:t>
            </a:r>
            <a:endParaRPr lang="tr-TR" sz="2500" b="1" dirty="0"/>
          </a:p>
        </p:txBody>
      </p:sp>
      <p:sp>
        <p:nvSpPr>
          <p:cNvPr id="10" name="Dikdörtgen 9"/>
          <p:cNvSpPr/>
          <p:nvPr/>
        </p:nvSpPr>
        <p:spPr>
          <a:xfrm>
            <a:off x="225189" y="163774"/>
            <a:ext cx="8843749" cy="64553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1396178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2" cstate="print">
            <a:extLst>
              <a:ext uri="{28A0092B-C50C-407E-A947-70E740481C1C}">
                <a14:useLocalDpi xmlns="" xmlns:a14="http://schemas.microsoft.com/office/drawing/2010/main" val="0"/>
              </a:ext>
            </a:extLst>
          </a:blip>
          <a:srcRect l="41578" t="31795" r="49398" b="47898"/>
          <a:stretch/>
        </p:blipFill>
        <p:spPr>
          <a:xfrm>
            <a:off x="1601794" y="804256"/>
            <a:ext cx="2042159" cy="4901177"/>
          </a:xfrm>
          <a:prstGeom prst="rect">
            <a:avLst/>
          </a:prstGeom>
        </p:spPr>
      </p:pic>
      <p:sp>
        <p:nvSpPr>
          <p:cNvPr id="8" name="Metin kutusu 7"/>
          <p:cNvSpPr txBox="1"/>
          <p:nvPr/>
        </p:nvSpPr>
        <p:spPr>
          <a:xfrm>
            <a:off x="4187514" y="2489032"/>
            <a:ext cx="4492462" cy="2292935"/>
          </a:xfrm>
          <a:prstGeom prst="rect">
            <a:avLst/>
          </a:prstGeom>
          <a:solidFill>
            <a:schemeClr val="accent3">
              <a:lumMod val="20000"/>
              <a:lumOff val="80000"/>
            </a:schemeClr>
          </a:solidFill>
        </p:spPr>
        <p:txBody>
          <a:bodyPr wrap="square" rtlCol="0">
            <a:spAutoFit/>
          </a:bodyPr>
          <a:lstStyle/>
          <a:p>
            <a:pPr algn="just"/>
            <a:r>
              <a:rPr lang="tr-TR" sz="2500" b="1" dirty="0" smtClean="0">
                <a:solidFill>
                  <a:srgbClr val="FF0000"/>
                </a:solidFill>
              </a:rPr>
              <a:t>Genel itibariyle dönemsel kurak periyotlara tolerans gösteren </a:t>
            </a:r>
            <a:r>
              <a:rPr lang="tr-TR" sz="2500" b="1" dirty="0" err="1" smtClean="0">
                <a:solidFill>
                  <a:srgbClr val="FF0000"/>
                </a:solidFill>
              </a:rPr>
              <a:t>bentik</a:t>
            </a:r>
            <a:r>
              <a:rPr lang="tr-TR" sz="2500" b="1" dirty="0" smtClean="0">
                <a:solidFill>
                  <a:srgbClr val="FF0000"/>
                </a:solidFill>
              </a:rPr>
              <a:t> bir </a:t>
            </a:r>
            <a:r>
              <a:rPr lang="tr-TR" sz="2500" b="1" dirty="0" err="1" smtClean="0">
                <a:solidFill>
                  <a:srgbClr val="FF0000"/>
                </a:solidFill>
              </a:rPr>
              <a:t>diyatom</a:t>
            </a:r>
            <a:r>
              <a:rPr lang="tr-TR" sz="2500" b="1" dirty="0" smtClean="0">
                <a:solidFill>
                  <a:srgbClr val="FF0000"/>
                </a:solidFill>
              </a:rPr>
              <a:t> türü:</a:t>
            </a:r>
          </a:p>
          <a:p>
            <a:pPr algn="just"/>
            <a:endParaRPr lang="tr-TR" sz="2500" b="1" dirty="0" smtClean="0"/>
          </a:p>
          <a:p>
            <a:pPr algn="just"/>
            <a:r>
              <a:rPr lang="tr-TR" sz="2500" b="1" i="1" dirty="0" smtClean="0"/>
              <a:t>Navicula</a:t>
            </a:r>
            <a:r>
              <a:rPr lang="tr-TR" sz="2500" b="1" dirty="0" smtClean="0"/>
              <a:t> </a:t>
            </a:r>
            <a:r>
              <a:rPr lang="tr-TR" sz="2500" b="1" dirty="0" err="1" smtClean="0"/>
              <a:t>mutica</a:t>
            </a:r>
            <a:endParaRPr lang="tr-TR" sz="2500" b="1" dirty="0"/>
          </a:p>
          <a:p>
            <a:endParaRPr lang="tr-TR" dirty="0"/>
          </a:p>
        </p:txBody>
      </p:sp>
      <p:sp>
        <p:nvSpPr>
          <p:cNvPr id="9" name="Dikdörtgen 8"/>
          <p:cNvSpPr/>
          <p:nvPr/>
        </p:nvSpPr>
        <p:spPr>
          <a:xfrm>
            <a:off x="235424" y="204716"/>
            <a:ext cx="8710683" cy="61824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2022292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cstate="print">
            <a:extLst>
              <a:ext uri="{28A0092B-C50C-407E-A947-70E740481C1C}">
                <a14:useLocalDpi xmlns="" xmlns:a14="http://schemas.microsoft.com/office/drawing/2010/main" val="0"/>
              </a:ext>
            </a:extLst>
          </a:blip>
          <a:srcRect l="19100" r="29472" b="18154"/>
          <a:stretch/>
        </p:blipFill>
        <p:spPr>
          <a:xfrm rot="5400000">
            <a:off x="1804599" y="121743"/>
            <a:ext cx="5426581" cy="5183094"/>
          </a:xfrm>
          <a:prstGeom prst="rect">
            <a:avLst/>
          </a:prstGeom>
        </p:spPr>
      </p:pic>
      <p:sp>
        <p:nvSpPr>
          <p:cNvPr id="4" name="Metin kutusu 3"/>
          <p:cNvSpPr txBox="1"/>
          <p:nvPr/>
        </p:nvSpPr>
        <p:spPr>
          <a:xfrm>
            <a:off x="0" y="5426582"/>
            <a:ext cx="9035778" cy="1631216"/>
          </a:xfrm>
          <a:prstGeom prst="rect">
            <a:avLst/>
          </a:prstGeom>
          <a:solidFill>
            <a:schemeClr val="accent3">
              <a:lumMod val="20000"/>
              <a:lumOff val="80000"/>
            </a:schemeClr>
          </a:solidFill>
        </p:spPr>
        <p:txBody>
          <a:bodyPr wrap="square" rtlCol="0">
            <a:spAutoFit/>
          </a:bodyPr>
          <a:lstStyle/>
          <a:p>
            <a:pPr algn="just"/>
            <a:r>
              <a:rPr lang="tr-TR" sz="2500" b="1" dirty="0">
                <a:solidFill>
                  <a:srgbClr val="FF0000"/>
                </a:solidFill>
              </a:rPr>
              <a:t>S</a:t>
            </a:r>
            <a:r>
              <a:rPr lang="tr-TR" sz="2500" b="1" dirty="0" smtClean="0">
                <a:solidFill>
                  <a:srgbClr val="FF0000"/>
                </a:solidFill>
              </a:rPr>
              <a:t>ıcaklık, </a:t>
            </a:r>
            <a:r>
              <a:rPr lang="tr-TR" sz="2500" b="1" dirty="0" err="1" smtClean="0">
                <a:solidFill>
                  <a:srgbClr val="FF0000"/>
                </a:solidFill>
              </a:rPr>
              <a:t>ph</a:t>
            </a:r>
            <a:r>
              <a:rPr lang="tr-TR" sz="2500" b="1" dirty="0" smtClean="0">
                <a:solidFill>
                  <a:srgbClr val="FF0000"/>
                </a:solidFill>
              </a:rPr>
              <a:t>, tuzluluk gibi parametrelerin daha elverişli olduğu görece sıcak-nemli bir evre.</a:t>
            </a:r>
          </a:p>
          <a:p>
            <a:pPr algn="just"/>
            <a:r>
              <a:rPr lang="tr-TR" sz="2500" b="1" dirty="0" smtClean="0"/>
              <a:t>Bu evrede diyatom tür yoğunluğu ve çeşitlilik oranı görselden de anlaşılacağı üzere daha yüksektir.</a:t>
            </a:r>
            <a:endParaRPr lang="tr-TR" sz="2500" b="1" dirty="0"/>
          </a:p>
        </p:txBody>
      </p:sp>
    </p:spTree>
    <p:extLst>
      <p:ext uri="{BB962C8B-B14F-4D97-AF65-F5344CB8AC3E}">
        <p14:creationId xmlns="" xmlns:p14="http://schemas.microsoft.com/office/powerpoint/2010/main" val="1844881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 xmlns:a14="http://schemas.microsoft.com/office/drawing/2010/main" val="0"/>
              </a:ext>
            </a:extLst>
          </a:blip>
          <a:srcRect l="17275" r="36770"/>
          <a:stretch/>
        </p:blipFill>
        <p:spPr>
          <a:xfrm rot="16200000">
            <a:off x="2173014" y="-536216"/>
            <a:ext cx="4797973" cy="6264293"/>
          </a:xfrm>
          <a:prstGeom prst="rect">
            <a:avLst/>
          </a:prstGeom>
        </p:spPr>
      </p:pic>
      <p:sp>
        <p:nvSpPr>
          <p:cNvPr id="6" name="Metin kutusu 5"/>
          <p:cNvSpPr txBox="1"/>
          <p:nvPr/>
        </p:nvSpPr>
        <p:spPr>
          <a:xfrm>
            <a:off x="0" y="5281475"/>
            <a:ext cx="9144000" cy="1631216"/>
          </a:xfrm>
          <a:prstGeom prst="rect">
            <a:avLst/>
          </a:prstGeom>
          <a:solidFill>
            <a:schemeClr val="accent3">
              <a:lumMod val="20000"/>
              <a:lumOff val="80000"/>
            </a:schemeClr>
          </a:solidFill>
        </p:spPr>
        <p:txBody>
          <a:bodyPr wrap="square" rtlCol="0">
            <a:spAutoFit/>
          </a:bodyPr>
          <a:lstStyle/>
          <a:p>
            <a:pPr algn="just"/>
            <a:r>
              <a:rPr lang="tr-TR" sz="2500" b="1" dirty="0" smtClean="0">
                <a:solidFill>
                  <a:srgbClr val="FF0000"/>
                </a:solidFill>
              </a:rPr>
              <a:t>Diyatomların gelişimi için ilgili parametrelerin yetersiz kaldığı görece kurak bir evre.</a:t>
            </a:r>
          </a:p>
          <a:p>
            <a:pPr algn="just"/>
            <a:r>
              <a:rPr lang="tr-TR" sz="2500" b="1" dirty="0" smtClean="0"/>
              <a:t>Görselden de anlaşılacağı üzere diyatom tür yoğunluğu ve çeşitliliğinde gözle görülür bir azalma meydana gelmiştir. </a:t>
            </a:r>
            <a:endParaRPr lang="tr-TR" sz="2500" b="1" dirty="0"/>
          </a:p>
        </p:txBody>
      </p:sp>
    </p:spTree>
    <p:extLst>
      <p:ext uri="{BB962C8B-B14F-4D97-AF65-F5344CB8AC3E}">
        <p14:creationId xmlns="" xmlns:p14="http://schemas.microsoft.com/office/powerpoint/2010/main" val="3905941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335</Words>
  <Application>Microsoft Office PowerPoint</Application>
  <PresentationFormat>Ekran Gösterisi (4:3)</PresentationFormat>
  <Paragraphs>20</Paragraphs>
  <Slides>9</Slides>
  <Notes>0</Notes>
  <HiddenSlides>0</HiddenSlides>
  <MMClips>0</MMClips>
  <ScaleCrop>false</ScaleCrop>
  <HeadingPairs>
    <vt:vector size="4" baseType="variant">
      <vt:variant>
        <vt:lpstr>Tema</vt:lpstr>
      </vt:variant>
      <vt:variant>
        <vt:i4>1</vt:i4>
      </vt:variant>
      <vt:variant>
        <vt:lpstr>Slayt Başlıkları</vt:lpstr>
      </vt:variant>
      <vt:variant>
        <vt:i4>9</vt:i4>
      </vt:variant>
    </vt:vector>
  </HeadingPairs>
  <TitlesOfParts>
    <vt:vector size="10" baseType="lpstr">
      <vt:lpstr>Ofis Teması</vt:lpstr>
      <vt:lpstr>Biyolojik kayıtlar ostrakoda, diatom, mollusk</vt:lpstr>
      <vt:lpstr>DİYATOM NEDİR ?</vt:lpstr>
      <vt:lpstr>DİYATOMLARIN PALEOCOĞRAFYADAKİ ÖNEMİ </vt:lpstr>
      <vt:lpstr>Slayt 4</vt:lpstr>
      <vt:lpstr>Slayt 5</vt:lpstr>
      <vt:lpstr>Slayt 6</vt:lpstr>
      <vt:lpstr>Slayt 7</vt:lpstr>
      <vt:lpstr>Slayt 8</vt:lpstr>
      <vt:lpstr>Slayt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Biyolojik kayıtlar ostrakoda, diatom, mollusk</dc:title>
  <dc:creator>-</dc:creator>
  <cp:lastModifiedBy>-</cp:lastModifiedBy>
  <cp:revision>1</cp:revision>
  <dcterms:created xsi:type="dcterms:W3CDTF">2020-02-07T09:43:10Z</dcterms:created>
  <dcterms:modified xsi:type="dcterms:W3CDTF">2020-02-07T09:44:00Z</dcterms:modified>
</cp:coreProperties>
</file>