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325E99-E09F-4E7B-BF90-1833B0F48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748AC98-EB3D-43DE-9BAA-5C5D35363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51457F-E238-4BEE-9B82-D8671E11F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4958B7-FFB3-4A29-B143-22F31C58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D89C02-D21E-4DBA-B617-B8AB47871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53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CD0827-02BD-4008-B839-A8F0BF715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BBBDD26-E355-4B20-B1DA-2956492268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D1D037-DE6B-4FC4-9A36-A130A035C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2768A0-9B35-4FA7-B8DF-715DC02B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FA8691-B422-4AEB-9A15-8FF9C5E52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240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CCFAD5-DFB2-4F54-B79A-B155912B48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DCEB421-5F4F-455A-863A-D75CD9777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378625-1C55-430D-96C8-FB8849D36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7C2DEC2-894E-47D8-B10D-CF09E4C42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12C22B-AFCB-431A-965A-280E5FE6F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59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810609-E991-4D45-8AB9-BC46CBAF7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798FBC-5A49-445E-8DCF-1A3E43CF2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05B5B0D-6D23-497A-BBE9-E77F0F887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0C380D2-AB58-4303-AC67-07D8B9383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18F6DB-8012-4577-914C-F85D95C7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56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01FD88-FE08-4A49-8D5D-5A4E02E46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326F80-C700-4691-B616-323855B15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D7F077-C15A-449F-AFA6-B4855ACF1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C130C7-9533-4A01-8ACA-EEB7E8270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7F743A6-253E-417A-9C68-269D3CED0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59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E71052-C897-493B-9560-670EDE687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E4F53D-14E6-49EC-BE7E-763EE6909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15180D-4C90-43A3-873A-BF4709FB9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DF7C177-6B86-4FC0-BC1E-46B98F770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343847A-EF45-418D-AC52-552BCF0C0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ACCFF8-9D8A-4D7E-8711-0EDBADACA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0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9286B8-D5A3-48F7-A5EB-4A70A86D9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67B7-AF9C-48AB-AA11-72AB0AAB3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AF3E4CB-86F2-4E77-9660-C9842DCBF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6421B23-3851-4544-9BC5-1C3E40E193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B12FF0-AD7F-4720-84AA-18F13D881D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A20B75-3D28-4F9D-A545-253B956BB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26C7F4-5283-41F3-866E-0297A6BB6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A09B2D0-EFEB-4E55-AC72-FD9D44C8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44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C882D0-1A1E-4B0B-A3DA-425AA7099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E48E432-D303-42A3-ADAD-A08E2A93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77BE52-A35C-4404-B011-97136CDD7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9CF6839-FB9D-4ECA-B20A-32C3F329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41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C3A6733-D84F-4576-9800-75DA24BFE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2AA54E1-F4A5-4DCA-B632-371C885ED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1ADB84C-BAB0-4005-BF05-756D87ABB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017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5F068C-7E6F-4D92-9683-AFFB5A0A6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020798-3E43-4BE9-82EB-90100290E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8B6FE1D-5BEC-4991-BAA1-02F11ADAC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1761F62-44D1-4C4C-A056-041384DA6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86B028-EA5F-42D0-960D-9AB0F20DF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F6F1552-EEAD-46BA-BB1F-EA7469554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87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C0869A-8371-4258-BBEC-C246B3CD9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B2256B8-C65E-49AB-9EC8-67EE7D7E0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19D4993-9D4A-40DD-BE4B-9E30EDE48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EB2863-F290-44E5-B714-F1825004E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4C6FF37-49AE-4BAF-8289-E12C3C2A8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B92B97A-4DDC-423F-8CCB-A8A29F486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73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20A2E77-B02F-459C-BB3F-3A55F07FF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09D1E00-23CA-40B6-88AE-41B499304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42F980-8BCE-40B1-B562-D4E01A388F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0B8D5-E309-4977-9C74-3C8B5F52747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6D0A3E-0933-414E-8B5B-6D07850050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0869484-119D-4BBA-AB9D-303B0F944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6B5E4-0EDD-41CB-9B2B-6E1EC1EDB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04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0D5899-9833-43CF-A5E5-C03585ACB0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Adrenokortikoid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70B15E1-276D-423E-B3BB-967C7FF5DF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153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10B295-CBAA-4048-B42A-D64EFF48F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0DE79-96AB-4388-8E2F-72DB46C19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/>
              <a:t>Addison</a:t>
            </a:r>
            <a:r>
              <a:rPr lang="tr-TR" sz="2800" dirty="0"/>
              <a:t> Hastalığında</a:t>
            </a:r>
          </a:p>
          <a:p>
            <a:r>
              <a:rPr lang="tr-TR" dirty="0"/>
              <a:t>Su-elektrolit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3025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10B295-CBAA-4048-B42A-D64EFF48F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0DE79-96AB-4388-8E2F-72DB46C19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Na</a:t>
            </a:r>
            <a:r>
              <a:rPr lang="tr-TR" dirty="0"/>
              <a:t>, K, Üremi, </a:t>
            </a:r>
            <a:r>
              <a:rPr lang="tr-TR" dirty="0" err="1"/>
              <a:t>Kortizol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7652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10B295-CBAA-4048-B42A-D64EFF48F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/>
              <a:t>ACTH </a:t>
            </a:r>
            <a:r>
              <a:rPr lang="tr-TR" sz="4400" dirty="0" err="1"/>
              <a:t>stimülasyon</a:t>
            </a:r>
            <a:r>
              <a:rPr lang="tr-TR" sz="4400" dirty="0"/>
              <a:t> testi: </a:t>
            </a:r>
            <a:br>
              <a:rPr lang="tr-TR" sz="4400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0DE79-96AB-4388-8E2F-72DB46C19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800" dirty="0" err="1"/>
              <a:t>Addison</a:t>
            </a:r>
            <a:r>
              <a:rPr lang="tr-TR" sz="2800" dirty="0"/>
              <a:t> şüpheli köpeklere uygulanabilir</a:t>
            </a:r>
          </a:p>
          <a:p>
            <a:pPr lvl="0"/>
            <a:endParaRPr lang="tr-TR" sz="2800" dirty="0"/>
          </a:p>
          <a:p>
            <a:pPr lvl="0"/>
            <a:r>
              <a:rPr lang="tr-TR" sz="2800" dirty="0"/>
              <a:t>Bu test, adrenal bezin </a:t>
            </a:r>
            <a:r>
              <a:rPr lang="tr-TR" sz="2800" dirty="0" err="1"/>
              <a:t>eksojen</a:t>
            </a:r>
            <a:r>
              <a:rPr lang="tr-TR" sz="2800" dirty="0"/>
              <a:t> </a:t>
            </a:r>
            <a:r>
              <a:rPr lang="tr-TR" sz="2800" dirty="0" err="1"/>
              <a:t>ACTH'ye</a:t>
            </a:r>
            <a:r>
              <a:rPr lang="tr-TR" sz="2800" dirty="0"/>
              <a:t> yanıt olarak </a:t>
            </a:r>
            <a:r>
              <a:rPr lang="tr-TR" sz="2800" dirty="0" err="1"/>
              <a:t>endojen</a:t>
            </a:r>
            <a:r>
              <a:rPr lang="tr-TR" sz="2800" dirty="0"/>
              <a:t> </a:t>
            </a:r>
            <a:r>
              <a:rPr lang="tr-TR" sz="2800" dirty="0" err="1"/>
              <a:t>kortizol</a:t>
            </a:r>
            <a:r>
              <a:rPr lang="tr-TR" sz="2800" dirty="0"/>
              <a:t> salgılama yeteneğini belirler</a:t>
            </a:r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3478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10B295-CBAA-4048-B42A-D64EFF48F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0DE79-96AB-4388-8E2F-72DB46C19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Prednizon</a:t>
            </a:r>
            <a:r>
              <a:rPr lang="tr-TR" dirty="0"/>
              <a:t> ve </a:t>
            </a:r>
            <a:r>
              <a:rPr lang="tr-TR" dirty="0" err="1"/>
              <a:t>metilprednizolon</a:t>
            </a:r>
            <a:r>
              <a:rPr lang="tr-TR" dirty="0"/>
              <a:t> gibi bazı sentetik </a:t>
            </a:r>
            <a:r>
              <a:rPr lang="tr-TR" dirty="0" err="1"/>
              <a:t>glukokortikoidler</a:t>
            </a:r>
            <a:r>
              <a:rPr lang="tr-TR" dirty="0"/>
              <a:t>, </a:t>
            </a:r>
            <a:r>
              <a:rPr lang="tr-TR" dirty="0" err="1"/>
              <a:t>kortizol</a:t>
            </a:r>
            <a:r>
              <a:rPr lang="tr-TR" dirty="0"/>
              <a:t> testi ile çapraz reaksiyona girer. Testin yakınında yalnızca </a:t>
            </a:r>
            <a:r>
              <a:rPr lang="tr-TR" dirty="0" err="1"/>
              <a:t>deksametazon</a:t>
            </a:r>
            <a:r>
              <a:rPr lang="tr-TR" dirty="0"/>
              <a:t> ve </a:t>
            </a:r>
            <a:r>
              <a:rPr lang="tr-TR" dirty="0" err="1"/>
              <a:t>triamcinolon</a:t>
            </a:r>
            <a:r>
              <a:rPr lang="tr-TR" dirty="0"/>
              <a:t> verilmelidir. </a:t>
            </a:r>
            <a:r>
              <a:rPr lang="tr-TR" dirty="0" err="1"/>
              <a:t>Metilprednizolon</a:t>
            </a:r>
            <a:r>
              <a:rPr lang="tr-TR" dirty="0"/>
              <a:t> asetat gibi uzun etkili depo </a:t>
            </a:r>
            <a:r>
              <a:rPr lang="tr-TR" dirty="0" err="1"/>
              <a:t>steroidler</a:t>
            </a:r>
            <a:r>
              <a:rPr lang="tr-TR" dirty="0"/>
              <a:t>, uygulanmasından sonra 4 haftaya kadar testle çapraz reaksiyon gösterebilir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735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10B295-CBAA-4048-B42A-D64EFF48F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0DE79-96AB-4388-8E2F-72DB46C19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Mineralokortikoid</a:t>
            </a:r>
            <a:r>
              <a:rPr lang="tr-TR" dirty="0"/>
              <a:t> fazlalığı (</a:t>
            </a:r>
            <a:r>
              <a:rPr lang="tr-TR" dirty="0" err="1"/>
              <a:t>Conn</a:t>
            </a:r>
            <a:r>
              <a:rPr lang="tr-TR" dirty="0"/>
              <a:t> Sendromu)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500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10B295-CBAA-4048-B42A-D64EFF48F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0DE79-96AB-4388-8E2F-72DB46C19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Na</a:t>
            </a:r>
            <a:r>
              <a:rPr lang="tr-TR" dirty="0"/>
              <a:t> tutulumu K atılımında artış</a:t>
            </a:r>
          </a:p>
          <a:p>
            <a:r>
              <a:rPr lang="tr-TR" dirty="0" err="1"/>
              <a:t>Hipernatremi</a:t>
            </a:r>
            <a:r>
              <a:rPr lang="tr-TR" dirty="0"/>
              <a:t>, </a:t>
            </a:r>
            <a:r>
              <a:rPr lang="tr-TR" dirty="0" err="1"/>
              <a:t>hipokalemi</a:t>
            </a:r>
            <a:endParaRPr lang="tr-TR" dirty="0"/>
          </a:p>
          <a:p>
            <a:r>
              <a:rPr lang="tr-TR" dirty="0"/>
              <a:t>Su tutulumunda artış, </a:t>
            </a:r>
            <a:r>
              <a:rPr lang="tr-TR" dirty="0" err="1"/>
              <a:t>nöromüsküler</a:t>
            </a:r>
            <a:r>
              <a:rPr lang="tr-TR" dirty="0"/>
              <a:t> anormallikler</a:t>
            </a:r>
          </a:p>
          <a:p>
            <a:r>
              <a:rPr lang="tr-TR" dirty="0"/>
              <a:t>Kan hacminde artış</a:t>
            </a:r>
          </a:p>
          <a:p>
            <a:r>
              <a:rPr lang="tr-TR" dirty="0"/>
              <a:t>Bu durum hipertansiyon ve ödeme neden olur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153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10B295-CBAA-4048-B42A-D64EFF48F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0DE79-96AB-4388-8E2F-72DB46C19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i="0" dirty="0"/>
              <a:t>Sonuç olarak, </a:t>
            </a:r>
            <a:r>
              <a:rPr lang="tr-TR" b="0" i="0" dirty="0" err="1"/>
              <a:t>Cushing</a:t>
            </a:r>
            <a:r>
              <a:rPr lang="tr-TR" b="0" i="0" dirty="0"/>
              <a:t> sendromunda yaşanan </a:t>
            </a:r>
            <a:r>
              <a:rPr lang="tr-TR" b="0" i="0" dirty="0" err="1"/>
              <a:t>metabolik</a:t>
            </a:r>
            <a:r>
              <a:rPr lang="tr-TR" b="0" i="0" dirty="0"/>
              <a:t> değişiklikler sonucu saç </a:t>
            </a:r>
            <a:r>
              <a:rPr lang="tr-TR" b="0" i="0" dirty="0" err="1"/>
              <a:t>folikülleri</a:t>
            </a:r>
            <a:r>
              <a:rPr lang="tr-TR" b="0" i="0" dirty="0"/>
              <a:t> yeterince beslenemez ve saç dökülmesi meydana gelir. Bu durum genellikle kortizon tedavisiyle düzeltilebilir. </a:t>
            </a:r>
            <a:endParaRPr lang="en-US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85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130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Adrenokortikoid</vt:lpstr>
      <vt:lpstr>PowerPoint Sunusu</vt:lpstr>
      <vt:lpstr>PowerPoint Sunusu</vt:lpstr>
      <vt:lpstr>ACTH stimülasyon testi: 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Adrenokortikoid</dc:title>
  <dc:creator>Efe Kurtdede</dc:creator>
  <cp:lastModifiedBy>Efe Kurtdede</cp:lastModifiedBy>
  <cp:revision>1</cp:revision>
  <dcterms:created xsi:type="dcterms:W3CDTF">2025-07-10T10:22:21Z</dcterms:created>
  <dcterms:modified xsi:type="dcterms:W3CDTF">2025-07-10T10:24:09Z</dcterms:modified>
</cp:coreProperties>
</file>