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363272" cy="634082"/>
          </a:xfrm>
        </p:spPr>
        <p:txBody>
          <a:bodyPr>
            <a:normAutofit fontScale="90000"/>
          </a:bodyPr>
          <a:lstStyle/>
          <a:p>
            <a:r>
              <a:rPr lang="tr-TR" b="1" dirty="0" smtClean="0"/>
              <a:t>Poliçede “Kabul” Müessesesi</a:t>
            </a:r>
            <a:endParaRPr lang="tr-TR" b="1" dirty="0"/>
          </a:p>
        </p:txBody>
      </p:sp>
      <p:sp>
        <p:nvSpPr>
          <p:cNvPr id="3" name="2 İçerik Yer Tutucusu"/>
          <p:cNvSpPr>
            <a:spLocks noGrp="1"/>
          </p:cNvSpPr>
          <p:nvPr>
            <p:ph idx="1"/>
          </p:nvPr>
        </p:nvSpPr>
        <p:spPr>
          <a:xfrm>
            <a:off x="251520" y="1052736"/>
            <a:ext cx="8712968" cy="5472608"/>
          </a:xfrm>
        </p:spPr>
        <p:txBody>
          <a:bodyPr>
            <a:noAutofit/>
          </a:bodyPr>
          <a:lstStyle/>
          <a:p>
            <a:r>
              <a:rPr lang="tr-TR" sz="2200" dirty="0" smtClean="0"/>
              <a:t>Poliçede düzenlenirken düzenleyen muhataba ödeme, </a:t>
            </a:r>
            <a:r>
              <a:rPr lang="tr-TR" sz="2200" dirty="0" err="1" smtClean="0"/>
              <a:t>lehdara</a:t>
            </a:r>
            <a:r>
              <a:rPr lang="tr-TR" sz="2200" dirty="0" smtClean="0"/>
              <a:t> da tahsil yetkisi verir. Ancak bu aşamada muhatap poliçe bedelini ödemek zorunda değildir. Muhatap, poliçe üzerine kabul kaydını koyarak poliçenin asıl borçlusu haline gelir</a:t>
            </a:r>
          </a:p>
          <a:p>
            <a:endParaRPr lang="tr-TR" sz="2200" dirty="0" smtClean="0"/>
          </a:p>
          <a:p>
            <a:r>
              <a:rPr lang="tr-TR" sz="2200" dirty="0" smtClean="0"/>
              <a:t>“Kabul beyanı” kambiyo senetleri içinde sadece poliçe için öngörülmüş ve tek taraflı, kayıtsız ve şartsız bir beyanı ifade eder. Yalnız, kanun koyucu </a:t>
            </a:r>
            <a:r>
              <a:rPr lang="tr-TR" sz="2200" dirty="0" err="1" smtClean="0"/>
              <a:t>kabulun</a:t>
            </a:r>
            <a:r>
              <a:rPr lang="tr-TR" sz="2200" dirty="0" smtClean="0"/>
              <a:t> belirli senet bedelinin tamamı için değil de bir miktar ile sınırlandırılarak yapılabilmesine (kısmi kabul) izin vermiştir.</a:t>
            </a:r>
          </a:p>
          <a:p>
            <a:endParaRPr lang="tr-TR" sz="2200" dirty="0" smtClean="0"/>
          </a:p>
          <a:p>
            <a:r>
              <a:rPr lang="tr-TR" sz="2200" dirty="0" smtClean="0"/>
              <a:t>Poliçede muhatap poliçeyi “kabul” etmediği takdirde poliçenin borçlusu sayılmaz; ancak, muhatap poliçeyi kabul ettiği takdirde, poliçe bedelini vadesinde ödemeyi taahhüt etmiş olur; böylece poliçenin asıl borçlusu durumuna gelir (TTK m. 698/1). </a:t>
            </a:r>
          </a:p>
          <a:p>
            <a:endParaRPr lang="tr-TR" sz="2200" dirty="0"/>
          </a:p>
        </p:txBody>
      </p:sp>
    </p:spTree>
    <p:extLst>
      <p:ext uri="{BB962C8B-B14F-4D97-AF65-F5344CB8AC3E}">
        <p14:creationId xmlns:p14="http://schemas.microsoft.com/office/powerpoint/2010/main" val="1802422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Poliçenin Devri</a:t>
            </a:r>
            <a:endParaRPr lang="tr-TR" b="1" dirty="0"/>
          </a:p>
        </p:txBody>
      </p:sp>
      <p:sp>
        <p:nvSpPr>
          <p:cNvPr id="3" name="2 İçerik Yer Tutucusu"/>
          <p:cNvSpPr>
            <a:spLocks noGrp="1"/>
          </p:cNvSpPr>
          <p:nvPr>
            <p:ph idx="1"/>
          </p:nvPr>
        </p:nvSpPr>
        <p:spPr>
          <a:xfrm>
            <a:off x="395536" y="1556792"/>
            <a:ext cx="8435280" cy="5073427"/>
          </a:xfrm>
        </p:spPr>
        <p:txBody>
          <a:bodyPr/>
          <a:lstStyle/>
          <a:p>
            <a:r>
              <a:rPr lang="tr-TR" dirty="0" smtClean="0"/>
              <a:t>Poliçenin devrinde kıymetli evrakın devrine ilişkin genel kurallar uygulama alanına sahiptir: </a:t>
            </a:r>
          </a:p>
          <a:p>
            <a:endParaRPr lang="tr-TR" dirty="0" smtClean="0"/>
          </a:p>
          <a:p>
            <a:pPr lvl="1"/>
            <a:r>
              <a:rPr lang="tr-TR" dirty="0" smtClean="0"/>
              <a:t>Emre yazılı poliçe ciro ve zilyetliğin devralana geçirilmesi; </a:t>
            </a:r>
          </a:p>
          <a:p>
            <a:pPr lvl="1"/>
            <a:r>
              <a:rPr lang="tr-TR" dirty="0" smtClean="0"/>
              <a:t>nama yazılı poliçe ise alacağın devri niteliğindeki bir yazılı devir beyanı ve zilyetliğin geçirilmesi </a:t>
            </a:r>
          </a:p>
          <a:p>
            <a:pPr lvl="1">
              <a:buNone/>
            </a:pPr>
            <a:r>
              <a:rPr lang="tr-TR" dirty="0" smtClean="0"/>
              <a:t>yoluyla devredilir.</a:t>
            </a:r>
            <a:endParaRPr lang="tr-TR" dirty="0"/>
          </a:p>
        </p:txBody>
      </p:sp>
    </p:spTree>
    <p:extLst>
      <p:ext uri="{BB962C8B-B14F-4D97-AF65-F5344CB8AC3E}">
        <p14:creationId xmlns:p14="http://schemas.microsoft.com/office/powerpoint/2010/main" val="82118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“Ciro” Kavramı</a:t>
            </a:r>
            <a:endParaRPr lang="tr-TR" b="1" dirty="0"/>
          </a:p>
        </p:txBody>
      </p:sp>
      <p:sp>
        <p:nvSpPr>
          <p:cNvPr id="3" name="2 İçerik Yer Tutucusu"/>
          <p:cNvSpPr>
            <a:spLocks noGrp="1"/>
          </p:cNvSpPr>
          <p:nvPr>
            <p:ph idx="1"/>
          </p:nvPr>
        </p:nvSpPr>
        <p:spPr>
          <a:xfrm>
            <a:off x="395536" y="1340768"/>
            <a:ext cx="8424936" cy="5112568"/>
          </a:xfrm>
        </p:spPr>
        <p:txBody>
          <a:bodyPr>
            <a:normAutofit lnSpcReduction="10000"/>
          </a:bodyPr>
          <a:lstStyle/>
          <a:p>
            <a:r>
              <a:rPr lang="tr-TR" sz="2000" dirty="0" smtClean="0"/>
              <a:t>Ciro; emre yazılı senetlerin devrini, </a:t>
            </a:r>
            <a:r>
              <a:rPr lang="tr-TR" sz="2000" dirty="0" err="1" smtClean="0"/>
              <a:t>rehnini</a:t>
            </a:r>
            <a:r>
              <a:rPr lang="tr-TR" sz="2000" dirty="0" smtClean="0"/>
              <a:t> ya da tahsilini sağlama amacına yönelik olarak senet hamilinin imzasını atarak senedi devrettiği kişinin adını veya ticaret unvanını belirterek (tam ciro) ya da belirtmeksizin (beyaz ciro) oluşturduğu beyanı ifade etmektedir. </a:t>
            </a:r>
          </a:p>
          <a:p>
            <a:r>
              <a:rPr lang="tr-TR" sz="2000" dirty="0" smtClean="0"/>
              <a:t>Türk Ticaret Kanunu’nun 681-690. maddeleri arasında ciroya ilişkin birçok önemli düzenleme yer almaktadır.  Bono ve çekler hakkında da poliçenin cirosuna ilişkin hükümler uygulama alanına sahiptir.</a:t>
            </a:r>
          </a:p>
          <a:p>
            <a:r>
              <a:rPr lang="tr-TR" sz="2000" dirty="0" smtClean="0"/>
              <a:t>Ciro niteliğindeki devir beyanı, senedin ön veya arka yüzüne, ön veya arka yüzde yer kalmamışsa senede eklenecek “</a:t>
            </a:r>
            <a:r>
              <a:rPr lang="tr-TR" sz="2000" dirty="0" err="1" smtClean="0"/>
              <a:t>alonj</a:t>
            </a:r>
            <a:r>
              <a:rPr lang="tr-TR" sz="2000" dirty="0" smtClean="0"/>
              <a:t>” adı verilen kağıt üzerine yazılır.</a:t>
            </a:r>
          </a:p>
          <a:p>
            <a:r>
              <a:rPr lang="tr-TR" sz="2000" dirty="0" smtClean="0"/>
              <a:t>Cironun hüküm ve sonuçlarını doğurabilmesi için bu devir beyanının alt kısmının mutlaka ciro eden tarafından el yazısı ile imzalanması gerekir.</a:t>
            </a:r>
          </a:p>
          <a:p>
            <a:r>
              <a:rPr lang="tr-TR" sz="2000" dirty="0" smtClean="0"/>
              <a:t>Türk Ticaret Kanunu’nun 682/1. fıkrasına göre cironun kayıtsız ve şartsız olması gerekir. Cironun bağlı tutulduğu her şart yazılmamış sayılır. Dolayısıyla şarta bağlı tutulan bir ciroda ciro işleminin geçersizliği değil; şartın yok hükmünde sayılması söz konusudur. </a:t>
            </a:r>
          </a:p>
          <a:p>
            <a:endParaRPr lang="tr-TR" sz="2000" dirty="0" smtClean="0"/>
          </a:p>
          <a:p>
            <a:endParaRPr lang="tr-TR" sz="2000" dirty="0"/>
          </a:p>
        </p:txBody>
      </p:sp>
    </p:spTree>
    <p:extLst>
      <p:ext uri="{BB962C8B-B14F-4D97-AF65-F5344CB8AC3E}">
        <p14:creationId xmlns:p14="http://schemas.microsoft.com/office/powerpoint/2010/main" val="803854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435280" cy="562074"/>
          </a:xfrm>
        </p:spPr>
        <p:txBody>
          <a:bodyPr>
            <a:normAutofit fontScale="90000"/>
          </a:bodyPr>
          <a:lstStyle/>
          <a:p>
            <a:r>
              <a:rPr lang="tr-TR" b="1" dirty="0" smtClean="0"/>
              <a:t>Cironun Türleri</a:t>
            </a:r>
            <a:endParaRPr lang="tr-TR" b="1" dirty="0"/>
          </a:p>
        </p:txBody>
      </p:sp>
      <p:sp>
        <p:nvSpPr>
          <p:cNvPr id="3" name="2 İçerik Yer Tutucusu"/>
          <p:cNvSpPr>
            <a:spLocks noGrp="1"/>
          </p:cNvSpPr>
          <p:nvPr>
            <p:ph idx="1"/>
          </p:nvPr>
        </p:nvSpPr>
        <p:spPr>
          <a:xfrm>
            <a:off x="323528" y="908720"/>
            <a:ext cx="8568952" cy="5688632"/>
          </a:xfrm>
        </p:spPr>
        <p:txBody>
          <a:bodyPr>
            <a:noAutofit/>
          </a:bodyPr>
          <a:lstStyle/>
          <a:p>
            <a:pPr marL="361950" indent="-361950">
              <a:tabLst>
                <a:tab pos="173038" algn="l"/>
                <a:tab pos="536575" algn="l"/>
              </a:tabLst>
            </a:pPr>
            <a:r>
              <a:rPr lang="tr-TR" sz="1900" b="1" dirty="0" smtClean="0"/>
              <a:t>Temlik cirosu:</a:t>
            </a:r>
          </a:p>
          <a:p>
            <a:pPr marL="536575" lvl="1" indent="0">
              <a:tabLst>
                <a:tab pos="630238" algn="l"/>
              </a:tabLst>
            </a:pPr>
            <a:r>
              <a:rPr lang="tr-TR" sz="1900" dirty="0" smtClean="0"/>
              <a:t>Poliçenin içerdiği bütün haklar ciro edilene geçer; ancak bu hakların devri için sadece ciro yapılması yeterli değildir; ayrıca poliçenin zilyetliğinin de ciro edilene geçirilmesi (teslim) gerekir. Ciro şerhinde “bedeli teminattır” veya “bedeli tahsil içindir” gibi kayıtlar bulunmaması halinde yapılan tüm cirolar temlik cirosu hükmünde sayılır. </a:t>
            </a:r>
          </a:p>
          <a:p>
            <a:pPr marL="361950" indent="-361950">
              <a:tabLst>
                <a:tab pos="536575" algn="l"/>
              </a:tabLst>
            </a:pPr>
            <a:r>
              <a:rPr lang="tr-TR" sz="1900" b="1" dirty="0" smtClean="0"/>
              <a:t>Tahsil cirosu:</a:t>
            </a:r>
          </a:p>
          <a:p>
            <a:pPr marL="536575" lvl="1" indent="0">
              <a:tabLst>
                <a:tab pos="536575" algn="l"/>
              </a:tabLst>
            </a:pPr>
            <a:r>
              <a:rPr lang="tr-TR" sz="1900" dirty="0" smtClean="0"/>
              <a:t>Poliçe bedelinin bir başka kişi tarafından tahsil edilmesini sağlamak amacıyla yapılan ciroya tahsil cirosu denir. Ciro işleminin tahsil cirosu olarak nitelendirilebilmesi için “bedeli tahsil içindir”, “</a:t>
            </a:r>
            <a:r>
              <a:rPr lang="tr-TR" sz="1900" dirty="0" err="1" smtClean="0"/>
              <a:t>kabz</a:t>
            </a:r>
            <a:r>
              <a:rPr lang="tr-TR" sz="1900" dirty="0" smtClean="0"/>
              <a:t> içindir”, “vekaleten” veya sadece tahsili ifade eden başka bir kayıt </a:t>
            </a:r>
            <a:r>
              <a:rPr lang="tr-TR" sz="1900" dirty="0" err="1" smtClean="0"/>
              <a:t>konulaması</a:t>
            </a:r>
            <a:r>
              <a:rPr lang="tr-TR" sz="1900" dirty="0" smtClean="0"/>
              <a:t> gerekir .</a:t>
            </a:r>
          </a:p>
          <a:p>
            <a:pPr marL="361950" indent="-361950">
              <a:tabLst>
                <a:tab pos="536575" algn="l"/>
              </a:tabLst>
            </a:pPr>
            <a:r>
              <a:rPr lang="tr-TR" sz="1900" b="1" dirty="0" smtClean="0"/>
              <a:t>Rehin Cirosu:</a:t>
            </a:r>
          </a:p>
          <a:p>
            <a:pPr marL="536575" lvl="1" indent="0">
              <a:tabLst>
                <a:tab pos="536575" algn="l"/>
              </a:tabLst>
            </a:pPr>
            <a:r>
              <a:rPr lang="tr-TR" sz="1900" dirty="0" smtClean="0"/>
              <a:t>Senedi rehin cirosu ile devreden ciranta ile rehin cirosu ile devralan aralarındaki iç ilişkiden doğan borç ilişkisinin devreden ciranta (borçlu) tarafından ödenmemesi riskini kambiyo senedinde yazılı tutar ile teminat altına alması amacına yönelik olarak rehin cirosu yapılabilir. Rehin cirosu, “bedeli teminattır”, “bedeli rehindir” ibaresini veya </a:t>
            </a:r>
            <a:r>
              <a:rPr lang="tr-TR" sz="1900" dirty="0" err="1" smtClean="0"/>
              <a:t>rehnetmeyi</a:t>
            </a:r>
            <a:r>
              <a:rPr lang="tr-TR" sz="1900" dirty="0" smtClean="0"/>
              <a:t> belirten diğer herhangi bir kaydı içermek zorundadır. </a:t>
            </a:r>
          </a:p>
          <a:p>
            <a:pPr marL="361950" indent="-93663">
              <a:tabLst>
                <a:tab pos="536575" algn="l"/>
              </a:tabLst>
            </a:pPr>
            <a:endParaRPr lang="tr-TR" sz="1900" dirty="0" smtClean="0"/>
          </a:p>
          <a:p>
            <a:pPr marL="361950" indent="-93663">
              <a:tabLst>
                <a:tab pos="536575" algn="l"/>
              </a:tabLst>
            </a:pPr>
            <a:endParaRPr lang="tr-TR" sz="1900" dirty="0"/>
          </a:p>
        </p:txBody>
      </p:sp>
    </p:spTree>
    <p:extLst>
      <p:ext uri="{BB962C8B-B14F-4D97-AF65-F5344CB8AC3E}">
        <p14:creationId xmlns:p14="http://schemas.microsoft.com/office/powerpoint/2010/main" val="34887170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504</Words>
  <Application>Microsoft Office PowerPoint</Application>
  <PresentationFormat>Ekran Gösterisi (4:3)</PresentationFormat>
  <Paragraphs>25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Poliçede “Kabul” Müessesesi</vt:lpstr>
      <vt:lpstr>Poliçenin Devri</vt:lpstr>
      <vt:lpstr>“Ciro” Kavramı</vt:lpstr>
      <vt:lpstr>Cironun Türleri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Poliçede “Kabul” Müessesesi</dc:title>
  <dc:creator>KORKUT OZKORKUT</dc:creator>
  <cp:lastModifiedBy>KORKUT OZKORKUT</cp:lastModifiedBy>
  <cp:revision>1</cp:revision>
  <dcterms:created xsi:type="dcterms:W3CDTF">2019-12-23T12:03:43Z</dcterms:created>
  <dcterms:modified xsi:type="dcterms:W3CDTF">2019-12-23T12:12:16Z</dcterms:modified>
</cp:coreProperties>
</file>