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76" autoAdjust="0"/>
    <p:restoredTop sz="94660"/>
  </p:normalViewPr>
  <p:slideViewPr>
    <p:cSldViewPr>
      <p:cViewPr varScale="1">
        <p:scale>
          <a:sx n="108" d="100"/>
          <a:sy n="108" d="100"/>
        </p:scale>
        <p:origin x="1386"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26.02.2020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26.02.2020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26.02.2020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mn-lt"/>
              </a:rPr>
              <a:t>HİN </a:t>
            </a:r>
            <a:r>
              <a:rPr lang="tr-TR" sz="2700" dirty="0">
                <a:solidFill>
                  <a:schemeClr val="accent2">
                    <a:lumMod val="75000"/>
                  </a:schemeClr>
                </a:solidFill>
                <a:effectLst>
                  <a:outerShdw blurRad="38100" dist="38100" dir="2700000" algn="tl">
                    <a:srgbClr val="000000">
                      <a:alpha val="43137"/>
                    </a:srgbClr>
                  </a:outerShdw>
                </a:effectLst>
                <a:latin typeface="+mn-lt"/>
              </a:rPr>
              <a:t>420 M. K. GANDHİ HAYATI VE ESERLERİ</a:t>
            </a:r>
            <a:br>
              <a:rPr lang="tr-TR" sz="2700" dirty="0">
                <a:solidFill>
                  <a:schemeClr val="accent2">
                    <a:lumMod val="75000"/>
                  </a:schemeClr>
                </a:solidFill>
                <a:effectLst>
                  <a:outerShdw blurRad="38100" dist="38100" dir="2700000" algn="tl">
                    <a:srgbClr val="000000">
                      <a:alpha val="43137"/>
                    </a:srgbClr>
                  </a:outerShdw>
                </a:effectLst>
                <a:latin typeface="+mn-lt"/>
              </a:rPr>
            </a:br>
            <a:br>
              <a:rPr lang="tr-TR" sz="2700" dirty="0">
                <a:solidFill>
                  <a:schemeClr val="accent2">
                    <a:lumMod val="75000"/>
                  </a:schemeClr>
                </a:solidFill>
                <a:effectLst>
                  <a:outerShdw blurRad="38100" dist="38100" dir="2700000" algn="tl">
                    <a:srgbClr val="000000">
                      <a:alpha val="43137"/>
                    </a:srgbClr>
                  </a:outerShdw>
                </a:effectLst>
                <a:latin typeface="+mn-lt"/>
              </a:rPr>
            </a:br>
            <a:r>
              <a:rPr lang="tr-TR" sz="2700" dirty="0">
                <a:solidFill>
                  <a:schemeClr val="accent2">
                    <a:lumMod val="75000"/>
                  </a:schemeClr>
                </a:solidFill>
                <a:effectLst>
                  <a:outerShdw blurRad="38100" dist="38100" dir="2700000" algn="tl">
                    <a:srgbClr val="000000">
                      <a:alpha val="43137"/>
                    </a:srgbClr>
                  </a:outerShdw>
                </a:effectLst>
                <a:latin typeface="+mn-lt"/>
              </a:rPr>
              <a:t>11. HAFTA</a:t>
            </a:r>
            <a:br>
              <a:rPr lang="tr-TR" sz="2700" dirty="0">
                <a:solidFill>
                  <a:schemeClr val="accent2">
                    <a:lumMod val="75000"/>
                  </a:schemeClr>
                </a:solidFill>
                <a:effectLst>
                  <a:outerShdw blurRad="38100" dist="38100" dir="2700000" algn="tl">
                    <a:srgbClr val="000000">
                      <a:alpha val="43137"/>
                    </a:srgbClr>
                  </a:outerShdw>
                </a:effectLst>
                <a:latin typeface="+mn-lt"/>
              </a:rPr>
            </a:br>
            <a:br>
              <a:rPr lang="tr-TR" sz="2700" dirty="0">
                <a:solidFill>
                  <a:schemeClr val="accent2">
                    <a:lumMod val="75000"/>
                  </a:schemeClr>
                </a:solidFill>
                <a:effectLst>
                  <a:outerShdw blurRad="38100" dist="38100" dir="2700000" algn="tl">
                    <a:srgbClr val="000000">
                      <a:alpha val="43137"/>
                    </a:srgbClr>
                  </a:outerShdw>
                </a:effectLst>
                <a:latin typeface="+mn-lt"/>
              </a:rPr>
            </a:br>
            <a:r>
              <a:rPr lang="tr-TR" sz="2700" dirty="0" err="1">
                <a:solidFill>
                  <a:schemeClr val="accent2">
                    <a:lumMod val="75000"/>
                  </a:schemeClr>
                </a:solidFill>
                <a:effectLst>
                  <a:outerShdw blurRad="38100" dist="38100" dir="2700000" algn="tl">
                    <a:srgbClr val="000000">
                      <a:alpha val="43137"/>
                    </a:srgbClr>
                  </a:outerShdw>
                </a:effectLst>
                <a:latin typeface="+mn-lt"/>
              </a:rPr>
              <a:t>Gandhi</a:t>
            </a:r>
            <a:r>
              <a:rPr lang="tr-TR" sz="2700" dirty="0">
                <a:solidFill>
                  <a:schemeClr val="accent2">
                    <a:lumMod val="75000"/>
                  </a:schemeClr>
                </a:solidFill>
                <a:effectLst>
                  <a:outerShdw blurRad="38100" dist="38100" dir="2700000" algn="tl">
                    <a:srgbClr val="000000">
                      <a:alpha val="43137"/>
                    </a:srgbClr>
                  </a:outerShdw>
                </a:effectLst>
                <a:latin typeface="+mn-lt"/>
              </a:rPr>
              <a:t> ve </a:t>
            </a:r>
            <a:r>
              <a:rPr lang="tr-TR" sz="2700" dirty="0" err="1">
                <a:solidFill>
                  <a:schemeClr val="accent2">
                    <a:lumMod val="75000"/>
                  </a:schemeClr>
                </a:solidFill>
                <a:effectLst>
                  <a:outerShdw blurRad="38100" dist="38100" dir="2700000" algn="tl">
                    <a:srgbClr val="000000">
                      <a:alpha val="43137"/>
                    </a:srgbClr>
                  </a:outerShdw>
                </a:effectLst>
                <a:latin typeface="+mn-lt"/>
              </a:rPr>
              <a:t>Bhagavadgita</a:t>
            </a:r>
            <a:r>
              <a:rPr lang="tr-TR" sz="2700" dirty="0">
                <a:solidFill>
                  <a:schemeClr val="accent2">
                    <a:lumMod val="75000"/>
                  </a:schemeClr>
                </a:solidFill>
                <a:effectLst>
                  <a:outerShdw blurRad="38100" dist="38100" dir="2700000" algn="tl">
                    <a:srgbClr val="000000">
                      <a:alpha val="43137"/>
                    </a:srgbClr>
                  </a:outerShdw>
                </a:effectLst>
                <a:latin typeface="+mn-lt"/>
              </a:rPr>
              <a:t> I</a:t>
            </a: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err="1"/>
              <a:t>Bhagavadgītā</a:t>
            </a:r>
            <a:r>
              <a:rPr lang="tr-TR" dirty="0"/>
              <a:t> I, 37: </a:t>
            </a:r>
          </a:p>
          <a:p>
            <a:pPr algn="ctr"/>
            <a:r>
              <a:rPr lang="tr-TR" dirty="0" err="1"/>
              <a:t>Mādhava</a:t>
            </a:r>
            <a:r>
              <a:rPr lang="tr-TR" dirty="0"/>
              <a:t>, kendi akrabalarımız olan </a:t>
            </a:r>
            <a:r>
              <a:rPr lang="tr-TR" dirty="0" err="1"/>
              <a:t>Dhritarāshtra</a:t>
            </a:r>
            <a:r>
              <a:rPr lang="tr-TR" dirty="0"/>
              <a:t> oğullarının öldürmeye hakkımız yok. Nasıl olur da kendi halkımızı öldürmekten sonra mutlu olabiliriz?</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err="1"/>
              <a:t>Bhagavad</a:t>
            </a:r>
            <a:r>
              <a:rPr lang="tr-TR" dirty="0"/>
              <a:t> sözcüğü Sanskrit “</a:t>
            </a:r>
            <a:r>
              <a:rPr lang="tr-TR" dirty="0" err="1"/>
              <a:t>bhac</a:t>
            </a:r>
            <a:r>
              <a:rPr lang="tr-TR" dirty="0"/>
              <a:t>” fiil kökünden gelir ve “büyük saygı duymak ya da sevmek” gibi anlamları karşılamaktadır. “</a:t>
            </a:r>
            <a:r>
              <a:rPr lang="tr-TR" dirty="0" err="1"/>
              <a:t>Gītā</a:t>
            </a:r>
            <a:r>
              <a:rPr lang="tr-TR" dirty="0"/>
              <a:t>” ise, şarkı söylemek anlamındaki bir fiil olan “</a:t>
            </a:r>
            <a:r>
              <a:rPr lang="tr-TR" dirty="0" err="1"/>
              <a:t>gai</a:t>
            </a:r>
            <a:r>
              <a:rPr lang="tr-TR" dirty="0"/>
              <a:t>” kökünden türetilmiştir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err="1"/>
              <a:t>Bhagavadgītā</a:t>
            </a:r>
            <a:r>
              <a:rPr lang="tr-TR" dirty="0"/>
              <a:t>, </a:t>
            </a:r>
            <a:r>
              <a:rPr lang="tr-TR" dirty="0" err="1"/>
              <a:t>Mahābhārata</a:t>
            </a:r>
            <a:r>
              <a:rPr lang="tr-TR" dirty="0"/>
              <a:t> Destanı’nın bir bölümünün alt bölümüdür. Bu eserin neden buraya yerleştirildiği bilinmemekle birlikte, büyük bir olasılıkla ölüm ve yaşamı sorgulatan söz konusu savaşın buna neden olduğu düşünülmektedir.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err="1"/>
              <a:t>Senart</a:t>
            </a:r>
            <a:r>
              <a:rPr lang="tr-TR" dirty="0"/>
              <a:t>, </a:t>
            </a:r>
            <a:r>
              <a:rPr lang="tr-TR" dirty="0" err="1"/>
              <a:t>Bhagavadgītā’nın</a:t>
            </a:r>
            <a:r>
              <a:rPr lang="tr-TR" dirty="0"/>
              <a:t> dünya edebiyatı açısından da oldukça kıymetli olan özel bir eser olduğunu ifade etmektedir. J. W. </a:t>
            </a:r>
            <a:r>
              <a:rPr lang="tr-TR" dirty="0" err="1"/>
              <a:t>Hauer</a:t>
            </a:r>
            <a:r>
              <a:rPr lang="tr-TR" dirty="0"/>
              <a:t>, </a:t>
            </a:r>
            <a:r>
              <a:rPr lang="tr-TR" dirty="0" err="1"/>
              <a:t>Bhagavadgītā’nın</a:t>
            </a:r>
            <a:r>
              <a:rPr lang="tr-TR" dirty="0"/>
              <a:t> özünün Alman felsefî dünya ve </a:t>
            </a:r>
            <a:r>
              <a:rPr lang="tr-TR" dirty="0" err="1"/>
              <a:t>ötedünya</a:t>
            </a:r>
            <a:r>
              <a:rPr lang="tr-TR" dirty="0"/>
              <a:t> düşüncesiyle de benzerlikler gösterdiğini ileri sürerken, Hint fikir hayatının bir ürünü olarak çok değerli bir eser olduğuna vurgu yapmaktadır.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err="1"/>
              <a:t>Swami</a:t>
            </a:r>
            <a:r>
              <a:rPr lang="tr-TR" dirty="0"/>
              <a:t> </a:t>
            </a:r>
            <a:r>
              <a:rPr lang="tr-TR" dirty="0" err="1"/>
              <a:t>Pravhananda</a:t>
            </a:r>
            <a:r>
              <a:rPr lang="tr-TR" dirty="0"/>
              <a:t> ve </a:t>
            </a:r>
            <a:r>
              <a:rPr lang="tr-TR" dirty="0" err="1"/>
              <a:t>Cristopher</a:t>
            </a:r>
            <a:r>
              <a:rPr lang="tr-TR" dirty="0"/>
              <a:t> </a:t>
            </a:r>
            <a:r>
              <a:rPr lang="tr-TR" dirty="0" err="1"/>
              <a:t>Isherwood'un</a:t>
            </a:r>
            <a:r>
              <a:rPr lang="tr-TR" dirty="0"/>
              <a:t> </a:t>
            </a:r>
            <a:r>
              <a:rPr lang="tr-TR" dirty="0" err="1"/>
              <a:t>Bhagavadgītā</a:t>
            </a:r>
            <a:r>
              <a:rPr lang="tr-TR" dirty="0"/>
              <a:t> çevirilerinin önsözünde ise </a:t>
            </a:r>
            <a:r>
              <a:rPr lang="tr-TR" dirty="0" err="1"/>
              <a:t>Aldous</a:t>
            </a:r>
            <a:r>
              <a:rPr lang="tr-TR" dirty="0"/>
              <a:t> </a:t>
            </a:r>
            <a:r>
              <a:rPr lang="tr-TR" dirty="0" err="1"/>
              <a:t>Huxley</a:t>
            </a:r>
            <a:r>
              <a:rPr lang="tr-TR" dirty="0"/>
              <a:t>, ölümsüzlüğü hedefleyen felsefenin en açık ve en etraflı eseri olarak </a:t>
            </a:r>
            <a:r>
              <a:rPr lang="tr-TR" dirty="0" err="1"/>
              <a:t>Bhagavadgītā’yı</a:t>
            </a:r>
            <a:r>
              <a:rPr lang="tr-TR" dirty="0"/>
              <a:t> işaret etmektedir. Bu sebeple de Hindular için olduğu kadar bütün insanlık için de oldukça önemli olduğu konusuna vurgu yapmaktadır. H</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a:t>1875 yılında evrensel kardeşliğin tesisi için kurulmuş ve kendilerini </a:t>
            </a:r>
            <a:r>
              <a:rPr lang="tr-TR" dirty="0" err="1"/>
              <a:t>Buddhist</a:t>
            </a:r>
            <a:r>
              <a:rPr lang="tr-TR" dirty="0"/>
              <a:t> ve Hindu edebiyatını araştırmaya adamış olan </a:t>
            </a:r>
            <a:r>
              <a:rPr lang="tr-TR" dirty="0" err="1"/>
              <a:t>Teosofi</a:t>
            </a:r>
            <a:r>
              <a:rPr lang="tr-TR" dirty="0"/>
              <a:t> Derneği’ne üye olan bazı etyemez arkadaşları, </a:t>
            </a:r>
            <a:r>
              <a:rPr lang="tr-TR" dirty="0" err="1"/>
              <a:t>Gandhi’yi</a:t>
            </a:r>
            <a:r>
              <a:rPr lang="tr-TR" dirty="0"/>
              <a:t> </a:t>
            </a:r>
            <a:r>
              <a:rPr lang="tr-TR" dirty="0" err="1"/>
              <a:t>Bhagavadgītā’yı</a:t>
            </a:r>
            <a:r>
              <a:rPr lang="tr-TR" dirty="0"/>
              <a:t> okuması için teşvik etmişlerdir.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err="1"/>
              <a:t>Gandhi</a:t>
            </a:r>
            <a:r>
              <a:rPr lang="tr-TR" dirty="0"/>
              <a:t> okumaya başladığı bu kitaptan çok etkilenmiş ve bu durumu kendisi de sıkça dile getirmiştir. Şiddetin insanı iyi olmayan davranışlara yönelttiği ya da şiddetin erdemsizliğin bir parçası olduğu ile ilgili tespit ettiğimiz ve </a:t>
            </a:r>
            <a:r>
              <a:rPr lang="tr-TR" dirty="0" err="1"/>
              <a:t>Gandhi’nin</a:t>
            </a:r>
            <a:r>
              <a:rPr lang="tr-TR" dirty="0"/>
              <a:t> de işte bu bölümlerden etkilenmiş olabileceğini düşündüğümüz </a:t>
            </a:r>
            <a:r>
              <a:rPr lang="tr-TR" dirty="0" err="1"/>
              <a:t>Bhagavadgītā’da</a:t>
            </a:r>
            <a:r>
              <a:rPr lang="tr-TR" dirty="0"/>
              <a:t> geçen </a:t>
            </a:r>
            <a:r>
              <a:rPr lang="tr-TR" dirty="0" err="1"/>
              <a:t>şlokalardan</a:t>
            </a:r>
            <a:r>
              <a:rPr lang="tr-TR" dirty="0"/>
              <a:t> bazıları şunlardır: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err="1"/>
              <a:t>Bhagavadgītā</a:t>
            </a:r>
            <a:r>
              <a:rPr lang="tr-TR" dirty="0"/>
              <a:t> I, 31: </a:t>
            </a:r>
          </a:p>
          <a:p>
            <a:pPr algn="ctr"/>
            <a:r>
              <a:rPr lang="tr-TR" dirty="0"/>
              <a:t>Ey </a:t>
            </a:r>
            <a:r>
              <a:rPr lang="tr-TR" dirty="0" err="1"/>
              <a:t>Keşeva</a:t>
            </a:r>
            <a:r>
              <a:rPr lang="tr-TR" dirty="0"/>
              <a:t>, kötü belirtiler görüyorum ve bu savaşta kendi halkımı öldürmenin iyi olacağına inanmıyorum.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br>
              <a:rPr lang="tr-TR" sz="3200" dirty="0">
                <a:effectLst>
                  <a:outerShdw blurRad="38100" dist="38100" dir="2700000" algn="tl">
                    <a:srgbClr val="000000">
                      <a:alpha val="43137"/>
                    </a:srgbClr>
                  </a:outerShdw>
                </a:effectLst>
                <a:latin typeface="Comic Sans MS" pitchFamily="66" charset="0"/>
              </a:rPr>
            </a:br>
            <a:br>
              <a:rPr lang="tr-TR" sz="3200" dirty="0">
                <a:effectLst>
                  <a:outerShdw blurRad="38100" dist="38100" dir="2700000" algn="tl">
                    <a:srgbClr val="000000">
                      <a:alpha val="43137"/>
                    </a:srgbClr>
                  </a:outerShdw>
                </a:effectLst>
                <a:latin typeface="Comic Sans MS" pitchFamily="66" charset="0"/>
              </a:rPr>
            </a:br>
            <a:r>
              <a:rPr lang="fi-FI" sz="3200" dirty="0">
                <a:effectLst>
                  <a:outerShdw blurRad="38100" dist="38100" dir="2700000" algn="tl">
                    <a:srgbClr val="000000">
                      <a:alpha val="43137"/>
                    </a:srgbClr>
                  </a:outerShdw>
                </a:effectLst>
              </a:rPr>
              <a:t>HİN </a:t>
            </a:r>
            <a:r>
              <a:rPr lang="tr-TR" sz="3200" dirty="0">
                <a:effectLst>
                  <a:outerShdw blurRad="38100" dist="38100" dir="2700000" algn="tl">
                    <a:srgbClr val="000000">
                      <a:alpha val="43137"/>
                    </a:srgbClr>
                  </a:outerShdw>
                </a:effectLst>
              </a:rPr>
              <a:t>420 M. K. GANDHİ HAYATI VE ESERLERİ</a:t>
            </a:r>
            <a:endParaRPr lang="tr-TR" dirty="0"/>
          </a:p>
        </p:txBody>
      </p:sp>
      <p:sp>
        <p:nvSpPr>
          <p:cNvPr id="3" name="2 İçerik Yer Tutucusu"/>
          <p:cNvSpPr>
            <a:spLocks noGrp="1"/>
          </p:cNvSpPr>
          <p:nvPr>
            <p:ph sz="quarter" idx="1"/>
          </p:nvPr>
        </p:nvSpPr>
        <p:spPr/>
        <p:txBody>
          <a:bodyPr/>
          <a:lstStyle/>
          <a:p>
            <a:pPr algn="ctr"/>
            <a:r>
              <a:rPr lang="tr-TR" dirty="0" err="1"/>
              <a:t>Bhagavadgītā</a:t>
            </a:r>
            <a:r>
              <a:rPr lang="tr-TR" dirty="0"/>
              <a:t> I, 35: </a:t>
            </a:r>
          </a:p>
          <a:p>
            <a:pPr algn="ctr"/>
            <a:r>
              <a:rPr lang="tr-TR" dirty="0"/>
              <a:t>… ben ölsem bile bunları öldürmek istemiyorum; üç dünyanın krallığı için bile istemedikten sonra bu dünyanın krallığı ne ki?</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1364</TotalTime>
  <Words>491</Words>
  <Application>Microsoft Office PowerPoint</Application>
  <PresentationFormat>Ekran Gösterisi (4:3)</PresentationFormat>
  <Paragraphs>29</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Century Schoolbook</vt:lpstr>
      <vt:lpstr>Comic Sans MS</vt:lpstr>
      <vt:lpstr>Wingdings</vt:lpstr>
      <vt:lpstr>Wingdings 2</vt:lpstr>
      <vt:lpstr>Oriel</vt:lpstr>
      <vt:lpstr>                  HİN 420 M. K. GANDHİ HAYATI VE ESERLERİ  11. HAFTA  Gandhi ve Bhagavadgita I     </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lpstr>  HİN 420 M. K. GANDHİ HAYATI VE ESERLERİ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143</cp:revision>
  <dcterms:created xsi:type="dcterms:W3CDTF">2014-11-21T09:52:05Z</dcterms:created>
  <dcterms:modified xsi:type="dcterms:W3CDTF">2020-02-26T13:56:18Z</dcterms:modified>
</cp:coreProperties>
</file>